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55" r:id="rId2"/>
    <p:sldId id="345" r:id="rId3"/>
    <p:sldId id="306" r:id="rId4"/>
    <p:sldId id="349" r:id="rId5"/>
    <p:sldId id="297" r:id="rId6"/>
    <p:sldId id="315" r:id="rId7"/>
    <p:sldId id="350" r:id="rId8"/>
    <p:sldId id="32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F9E"/>
    <a:srgbClr val="0C56C1"/>
    <a:srgbClr val="1E5E9D"/>
    <a:srgbClr val="609BCF"/>
    <a:srgbClr val="586883"/>
    <a:srgbClr val="8A2260"/>
    <a:srgbClr val="8B84E4"/>
    <a:srgbClr val="D5AAD6"/>
    <a:srgbClr val="C080C2"/>
    <a:srgbClr val="304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92" autoAdjust="0"/>
    <p:restoredTop sz="94660"/>
  </p:normalViewPr>
  <p:slideViewPr>
    <p:cSldViewPr showGuides="1">
      <p:cViewPr>
        <p:scale>
          <a:sx n="87" d="100"/>
          <a:sy n="87" d="100"/>
        </p:scale>
        <p:origin x="912" y="714"/>
      </p:cViewPr>
      <p:guideLst>
        <p:guide orient="horz" pos="28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i="0" dirty="0">
                <a:solidFill>
                  <a:schemeClr val="bg1"/>
                </a:solidFill>
              </a:rPr>
              <a:t>СРЕДНЕМЕСЯЧНАЯ ЗАРАБОТНАЯ ПЛАТА, РУБ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094458756377231E-2"/>
          <c:y val="0.34681084057644529"/>
          <c:w val="0.91981108248724552"/>
          <c:h val="0.454703068910206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ПЛАТА, РУБ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932-491D-88CE-B92735EBD3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932-491D-88CE-B92735EBD3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932-491D-88CE-B92735EBD36F}"/>
              </c:ext>
            </c:extLst>
          </c:dPt>
          <c:dLbls>
            <c:dLbl>
              <c:idx val="0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932-491D-88CE-B92735EBD36F}"/>
                </c:ext>
              </c:extLst>
            </c:dLbl>
            <c:dLbl>
              <c:idx val="1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932-491D-88CE-B92735EBD36F}"/>
                </c:ext>
              </c:extLst>
            </c:dLbl>
            <c:dLbl>
              <c:idx val="2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932-491D-88CE-B92735EBD3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47484.800000000003</c:v>
                </c:pt>
                <c:pt idx="1">
                  <c:v>54009</c:v>
                </c:pt>
                <c:pt idx="2">
                  <c:v>59923.6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32-491D-88CE-B92735EBD3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>
                <a:solidFill>
                  <a:schemeClr val="bg1"/>
                </a:solidFill>
                <a:latin typeface="Arial Black" panose="020B0A04020102020204" pitchFamily="34" charset="0"/>
              </a:rPr>
              <a:t>  Дети работников</a:t>
            </a:r>
          </a:p>
        </c:rich>
      </c:tx>
      <c:layout>
        <c:manualLayout>
          <c:xMode val="edge"/>
          <c:yMode val="edge"/>
          <c:x val="0.26232171070530991"/>
          <c:y val="0.131826101406022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8677557325832"/>
          <c:y val="9.2976493217396344E-2"/>
          <c:w val="0.59477317531501828"/>
          <c:h val="0.765660610246835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 работников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B738-43BD-AB0F-0B2348BEFA96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738-43BD-AB0F-0B2348BEFA96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1686-4953-8361-ABE4ACA2C08B}"/>
              </c:ext>
            </c:extLst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686-4953-8361-ABE4ACA2C08B}"/>
              </c:ext>
            </c:extLst>
          </c:dPt>
          <c:dLbls>
            <c:dLbl>
              <c:idx val="0"/>
              <c:layout>
                <c:manualLayout>
                  <c:x val="-8.75623737373738E-2"/>
                  <c:y val="7.7625702845198541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10%</a:t>
                    </a:r>
                    <a:endParaRPr lang="en-US" sz="1200" dirty="0">
                      <a:latin typeface="Arial Black" panose="020B0A0402010202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738-43BD-AB0F-0B2348BEFA96}"/>
                </c:ext>
              </c:extLst>
            </c:dLbl>
            <c:dLbl>
              <c:idx val="1"/>
              <c:layout>
                <c:manualLayout>
                  <c:x val="-0.16104790146022233"/>
                  <c:y val="2.2071924963886932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20%</a:t>
                    </a:r>
                    <a:endParaRPr lang="en-US" sz="1200" dirty="0">
                      <a:latin typeface="Arial Black" panose="020B0A0402010202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738-43BD-AB0F-0B2348BEFA96}"/>
                </c:ext>
              </c:extLst>
            </c:dLbl>
            <c:dLbl>
              <c:idx val="2"/>
              <c:layout>
                <c:manualLayout>
                  <c:x val="-0.14383077077293197"/>
                  <c:y val="-0.1441493092262685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686-4953-8361-ABE4ACA2C08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86-4953-8361-ABE4ACA2C0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Собственные средства</c:v>
                </c:pt>
                <c:pt idx="1">
                  <c:v>Социальное страхование</c:v>
                </c:pt>
                <c:pt idx="2">
                  <c:v>Кешбэк</c:v>
                </c:pt>
                <c:pt idx="3">
                  <c:v>Компенсация ДГТУ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20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38-43BD-AB0F-0B2348BEFA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66244618817331602"/>
          <c:w val="0.89081921611868486"/>
          <c:h val="0.336692241884705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pPr>
            <a:r>
              <a:rPr lang="ru-RU">
                <a:solidFill>
                  <a:schemeClr val="bg1"/>
                </a:solidFill>
                <a:latin typeface="Arial Black" panose="020B0A04020102020204" pitchFamily="34" charset="0"/>
              </a:rPr>
              <a:t>Студенты</a:t>
            </a:r>
          </a:p>
        </c:rich>
      </c:tx>
      <c:layout>
        <c:manualLayout>
          <c:xMode val="edge"/>
          <c:yMode val="edge"/>
          <c:x val="0.39050042219726505"/>
          <c:y val="3.15821109243399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3481106514598141"/>
          <c:y val="0.11565480306051899"/>
          <c:w val="0.59184494055338965"/>
          <c:h val="0.760164252112588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 работников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28575">
                <a:solidFill>
                  <a:schemeClr val="lt1"/>
                </a:solidFill>
              </a:ln>
              <a:effectLst/>
              <a:sp3d contourW="28575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3A84-4F90-83FF-1E875547E9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A84-4F90-83FF-1E875547E912}"/>
              </c:ext>
            </c:extLst>
          </c:dPt>
          <c:dLbls>
            <c:dLbl>
              <c:idx val="0"/>
              <c:layout>
                <c:manualLayout>
                  <c:x val="-0.2025457884134666"/>
                  <c:y val="-0.17190319082893704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80%</a:t>
                    </a:r>
                    <a:endParaRPr lang="en-US" sz="180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A84-4F90-83FF-1E875547E912}"/>
                </c:ext>
              </c:extLst>
            </c:dLbl>
            <c:dLbl>
              <c:idx val="1"/>
              <c:layout>
                <c:manualLayout>
                  <c:x val="0.18244666905758147"/>
                  <c:y val="4.6128239657086054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20%</a:t>
                    </a:r>
                    <a:endParaRPr lang="en-US" sz="180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A84-4F90-83FF-1E875547E9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Компенсация</c:v>
                </c:pt>
                <c:pt idx="1">
                  <c:v>Собственные средства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84-4F90-83FF-1E875547E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Работники</a:t>
            </a:r>
          </a:p>
        </c:rich>
      </c:tx>
      <c:layout>
        <c:manualLayout>
          <c:xMode val="edge"/>
          <c:yMode val="edge"/>
          <c:x val="0.3551573538458998"/>
          <c:y val="4.5361110983463383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4755968839047182"/>
          <c:y val="4.417286814445541E-2"/>
          <c:w val="0.68649113701606768"/>
          <c:h val="0.897905221191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Работники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42E-497C-9F7F-C2B9A715977F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42E-497C-9F7F-C2B9A715977F}"/>
              </c:ext>
            </c:extLst>
          </c:dPt>
          <c:dLbls>
            <c:dLbl>
              <c:idx val="0"/>
              <c:layout>
                <c:manualLayout>
                  <c:x val="-0.18451787417472842"/>
                  <c:y val="-6.97537852723923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/>
                      <a:t>50</a:t>
                    </a:r>
                    <a:r>
                      <a:rPr lang="en-US" sz="1800" b="1" i="0" u="none" strike="noStrike" kern="1200" baseline="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F42E-497C-9F7F-C2B9A715977F}"/>
                </c:ext>
              </c:extLst>
            </c:dLbl>
            <c:dLbl>
              <c:idx val="1"/>
              <c:layout>
                <c:manualLayout>
                  <c:x val="0.28059982121696325"/>
                  <c:y val="-6.668209127887456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r>
                      <a:rPr lang="en-US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50%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42E-497C-9F7F-C2B9A71597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Компенсация</c:v>
                </c:pt>
                <c:pt idx="1">
                  <c:v>Собственные средства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2E-497C-9F7F-C2B9A715977F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2364088145469"/>
          <c:y val="0.12852249248167294"/>
          <c:w val="0.46088455527922628"/>
          <c:h val="0.7828354662833362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денег</c:v>
                </c:pt>
              </c:strCache>
            </c:strRef>
          </c:tx>
          <c:spPr>
            <a:ln w="2857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F81BD"/>
              </a:solidFill>
              <a:ln w="2857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7BB-4C8E-9E7C-BED493CED000}"/>
              </c:ext>
            </c:extLst>
          </c:dPt>
          <c:dPt>
            <c:idx val="1"/>
            <c:bubble3D val="0"/>
            <c:spPr>
              <a:solidFill>
                <a:srgbClr val="C0504D"/>
              </a:solidFill>
              <a:ln w="2857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7BB-4C8E-9E7C-BED493CED000}"/>
              </c:ext>
            </c:extLst>
          </c:dPt>
          <c:dPt>
            <c:idx val="2"/>
            <c:bubble3D val="0"/>
            <c:spPr>
              <a:solidFill>
                <a:srgbClr val="9BBB59"/>
              </a:solidFill>
              <a:ln w="2857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7BB-4C8E-9E7C-BED493CED000}"/>
              </c:ext>
            </c:extLst>
          </c:dPt>
          <c:dPt>
            <c:idx val="3"/>
            <c:bubble3D val="0"/>
            <c:spPr>
              <a:solidFill>
                <a:srgbClr val="8064A2"/>
              </a:solidFill>
              <a:ln w="2857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7BB-4C8E-9E7C-BED493CED000}"/>
              </c:ext>
            </c:extLst>
          </c:dPt>
          <c:dPt>
            <c:idx val="4"/>
            <c:bubble3D val="0"/>
            <c:spPr>
              <a:solidFill>
                <a:srgbClr val="4BACC6"/>
              </a:solidFill>
              <a:ln w="2857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7BB-4C8E-9E7C-BED493CED000}"/>
              </c:ext>
            </c:extLst>
          </c:dPt>
          <c:dLbls>
            <c:dLbl>
              <c:idx val="0"/>
              <c:layout>
                <c:manualLayout>
                  <c:x val="-0.15057621270303398"/>
                  <c:y val="-3.8675001535609564E-2"/>
                </c:manualLayout>
              </c:layout>
              <c:spPr>
                <a:noFill/>
                <a:ln w="24088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7" b="1" i="0" u="none" strike="noStrike" kern="1200" baseline="0">
                      <a:solidFill>
                        <a:schemeClr val="bg1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7BB-4C8E-9E7C-BED493CED000}"/>
                </c:ext>
              </c:extLst>
            </c:dLbl>
            <c:dLbl>
              <c:idx val="1"/>
              <c:layout>
                <c:manualLayout>
                  <c:x val="8.5293774467268324E-2"/>
                  <c:y val="-8.432771013242737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7BB-4C8E-9E7C-BED493CED000}"/>
                </c:ext>
              </c:extLst>
            </c:dLbl>
            <c:dLbl>
              <c:idx val="2"/>
              <c:layout>
                <c:manualLayout>
                  <c:x val="8.6251853276551133E-2"/>
                  <c:y val="3.609337842585498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7BB-4C8E-9E7C-BED493CED000}"/>
                </c:ext>
              </c:extLst>
            </c:dLbl>
            <c:dLbl>
              <c:idx val="3"/>
              <c:layout>
                <c:manualLayout>
                  <c:x val="5.4600300496371712E-2"/>
                  <c:y val="0.1124587923349566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7BB-4C8E-9E7C-BED493CED000}"/>
                </c:ext>
              </c:extLst>
            </c:dLbl>
            <c:dLbl>
              <c:idx val="4"/>
              <c:layout>
                <c:manualLayout>
                  <c:x val="2.893593996971517E-2"/>
                  <c:y val="0.1473013236054930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7BB-4C8E-9E7C-BED493CED000}"/>
                </c:ext>
              </c:extLst>
            </c:dLbl>
            <c:spPr>
              <a:noFill/>
              <a:ln w="2408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0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033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Радуга</c:v>
                </c:pt>
                <c:pt idx="1">
                  <c:v>Заря</c:v>
                </c:pt>
                <c:pt idx="2">
                  <c:v>Сан-Кур</c:v>
                </c:pt>
                <c:pt idx="3">
                  <c:v>Базы отдыха</c:v>
                </c:pt>
                <c:pt idx="4">
                  <c:v>Туры выходного дня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10000000</c:v>
                </c:pt>
                <c:pt idx="1">
                  <c:v>2508000</c:v>
                </c:pt>
                <c:pt idx="2">
                  <c:v>1700000</c:v>
                </c:pt>
                <c:pt idx="3">
                  <c:v>1320000</c:v>
                </c:pt>
                <c:pt idx="4">
                  <c:v>1295400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BB-4C8E-9E7C-BED493CED000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Количество денег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24088">
                <a:noFill/>
              </a:ln>
            </c:spPr>
            <c:extLst>
              <c:ext xmlns:c16="http://schemas.microsoft.com/office/drawing/2014/chart" uri="{C3380CC4-5D6E-409C-BE32-E72D297353CC}">
                <c16:uniqueId val="{00000006-E7BB-4C8E-9E7C-BED493CED000}"/>
              </c:ext>
            </c:extLst>
          </c:dPt>
          <c:dPt>
            <c:idx val="1"/>
            <c:bubble3D val="0"/>
            <c:spPr>
              <a:solidFill>
                <a:srgbClr val="C0504D"/>
              </a:solidFill>
              <a:ln w="24088">
                <a:noFill/>
              </a:ln>
            </c:spPr>
            <c:extLst>
              <c:ext xmlns:c16="http://schemas.microsoft.com/office/drawing/2014/chart" uri="{C3380CC4-5D6E-409C-BE32-E72D297353CC}">
                <c16:uniqueId val="{00000007-E7BB-4C8E-9E7C-BED493CED000}"/>
              </c:ext>
            </c:extLst>
          </c:dPt>
          <c:dPt>
            <c:idx val="2"/>
            <c:bubble3D val="0"/>
            <c:spPr>
              <a:solidFill>
                <a:srgbClr val="9BBB59"/>
              </a:solidFill>
              <a:ln w="24088">
                <a:noFill/>
              </a:ln>
            </c:spPr>
            <c:extLst>
              <c:ext xmlns:c16="http://schemas.microsoft.com/office/drawing/2014/chart" uri="{C3380CC4-5D6E-409C-BE32-E72D297353CC}">
                <c16:uniqueId val="{00000008-E7BB-4C8E-9E7C-BED493CED000}"/>
              </c:ext>
            </c:extLst>
          </c:dPt>
          <c:dPt>
            <c:idx val="3"/>
            <c:bubble3D val="0"/>
            <c:spPr>
              <a:solidFill>
                <a:srgbClr val="8064A2"/>
              </a:solidFill>
              <a:ln w="24088">
                <a:noFill/>
              </a:ln>
            </c:spPr>
            <c:extLst>
              <c:ext xmlns:c16="http://schemas.microsoft.com/office/drawing/2014/chart" uri="{C3380CC4-5D6E-409C-BE32-E72D297353CC}">
                <c16:uniqueId val="{00000009-E7BB-4C8E-9E7C-BED493CED000}"/>
              </c:ext>
            </c:extLst>
          </c:dPt>
          <c:dPt>
            <c:idx val="4"/>
            <c:bubble3D val="0"/>
            <c:spPr>
              <a:solidFill>
                <a:srgbClr val="4BACC6"/>
              </a:solidFill>
              <a:ln w="24088">
                <a:noFill/>
              </a:ln>
            </c:spPr>
            <c:extLst>
              <c:ext xmlns:c16="http://schemas.microsoft.com/office/drawing/2014/chart" uri="{C3380CC4-5D6E-409C-BE32-E72D297353CC}">
                <c16:uniqueId val="{0000000A-E7BB-4C8E-9E7C-BED493CED00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[]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BB-4C8E-9E7C-BED493CED00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/>
                      <a:t>[]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BB-4C8E-9E7C-BED493CED00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/>
                      <a:t>[]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7BB-4C8E-9E7C-BED493CED00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="1"/>
                      <a:t>[]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BB-4C8E-9E7C-BED493CED00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="1"/>
                      <a:t>[]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7BB-4C8E-9E7C-BED493CED000}"/>
                </c:ext>
              </c:extLst>
            </c:dLbl>
            <c:spPr>
              <a:noFill/>
              <a:ln w="2408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07" b="0" i="0" u="none" strike="noStrike" kern="1200" baseline="0">
                    <a:solidFill>
                      <a:srgbClr val="2A3C9C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033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Радуга</c:v>
                </c:pt>
                <c:pt idx="1">
                  <c:v>Заря</c:v>
                </c:pt>
                <c:pt idx="2">
                  <c:v>Сан-Кур</c:v>
                </c:pt>
                <c:pt idx="3">
                  <c:v>Базы отдыха</c:v>
                </c:pt>
                <c:pt idx="4">
                  <c:v>Туры выходного дня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10000000</c:v>
                </c:pt>
                <c:pt idx="1">
                  <c:v>2508000</c:v>
                </c:pt>
                <c:pt idx="2">
                  <c:v>1700000</c:v>
                </c:pt>
                <c:pt idx="3">
                  <c:v>1320000</c:v>
                </c:pt>
                <c:pt idx="4">
                  <c:v>1295400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7BB-4C8E-9E7C-BED493CED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4088">
          <a:noFill/>
        </a:ln>
      </c:spPr>
    </c:plotArea>
    <c:legend>
      <c:legendPos val="t"/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70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70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1.8898458986105815E-2"/>
          <c:y val="3.5515810018758143E-2"/>
          <c:w val="0.22569789052314251"/>
          <c:h val="0.90155821160667493"/>
        </c:manualLayout>
      </c:layout>
      <c:overlay val="0"/>
      <c:spPr>
        <a:noFill/>
        <a:ln w="24088">
          <a:noFill/>
        </a:ln>
      </c:spPr>
      <c:txPr>
        <a:bodyPr rot="0" spcFirstLastPara="1" vertOverflow="ellipsis" vert="horz" wrap="square" anchor="ctr" anchorCtr="1"/>
        <a:lstStyle/>
        <a:p>
          <a:pPr>
            <a:defRPr sz="1707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07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2E4E6-AF43-4BEF-912B-209F3DED0494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32743-A20B-4FDD-BFDC-99753B8D7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237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43C2F26-759F-46F8-8343-FB757CE8720F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9081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DEA07CD-DD27-49CB-9B03-53DE134A0F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F9D97A5-57F5-4B32-B4A8-77F8C40C4705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4C2C5921-399A-498C-8DA8-E23A67B9A8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4D437973-DD36-45C8-96EA-5C5D6A3D3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99373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79ABB849-1AF5-4869-9B41-DCF199DEC1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83525B-AF9F-41A4-901A-0F96CB865B1A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B0948058-F9C0-43B0-A9D9-31127C8812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D711751F-0449-4D20-A839-376FED6BF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05490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4763AB-32DD-49CD-8E2C-6D3F6CC530D4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867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B929BD-8E89-4B06-94CE-578FF1E3DBF0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6175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90B00-AF3D-4ACD-ACDE-630330470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CFE79D-95E7-45EB-A00E-A13C20653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697993-D460-435C-9C74-7AAFDC03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5B198E-7C7E-4A35-A289-C7D7DCCB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55F63B-D0AE-4916-943E-71629096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7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2B172-000B-4AE9-AB6C-5B3A15EC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97A070-81F1-4920-B6E3-7A700384A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AD9D9-7CA8-4507-93AB-D51F261F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BBF06-5175-4DA7-8E90-D0468C3D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1FA7CD-CEF3-4053-9580-9D24A080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2463A7-BB92-4317-B3BC-98D90E4C4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5BDB53-8C9E-4BE4-81F4-E3B6D0001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03253-5F3A-4E78-A48F-32CB6177C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384F7-722C-4DAE-B4AD-A52518B0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C5AAC-521E-416A-8686-FA305A820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1DB2C0F-AAB6-40B8-8680-1871B79DD3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1675" y="0"/>
            <a:ext cx="6410325" cy="685799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B0B5ED3D-57DE-42ED-BE5C-F21A7B8CA5C6}"/>
              </a:ext>
            </a:extLst>
          </p:cNvPr>
          <p:cNvSpPr/>
          <p:nvPr userDrawn="1"/>
        </p:nvSpPr>
        <p:spPr>
          <a:xfrm>
            <a:off x="8211000" y="1809000"/>
            <a:ext cx="405000" cy="34989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B809083B-4451-4809-A466-A78693F9AD34}"/>
              </a:ext>
            </a:extLst>
          </p:cNvPr>
          <p:cNvSpPr/>
          <p:nvPr userDrawn="1"/>
        </p:nvSpPr>
        <p:spPr>
          <a:xfrm>
            <a:off x="6874669" y="4686300"/>
            <a:ext cx="578644" cy="469106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1DB2C0F-AAB6-40B8-8680-1871B79DD3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1675" y="0"/>
            <a:ext cx="6410325" cy="6857999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30BF555C-A518-4231-9DB5-B17F7DC97C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1238" y="2573338"/>
            <a:ext cx="6442075" cy="1646237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A69C7849-E468-4B41-9E10-71060F43909A}"/>
              </a:ext>
            </a:extLst>
          </p:cNvPr>
          <p:cNvSpPr/>
          <p:nvPr userDrawn="1"/>
        </p:nvSpPr>
        <p:spPr>
          <a:xfrm>
            <a:off x="0" y="-10104"/>
            <a:ext cx="9246000" cy="6868103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E258292F-5689-4D79-9096-85D06BA49B7B}"/>
              </a:ext>
            </a:extLst>
          </p:cNvPr>
          <p:cNvSpPr/>
          <p:nvPr userDrawn="1"/>
        </p:nvSpPr>
        <p:spPr>
          <a:xfrm>
            <a:off x="835155" y="2158894"/>
            <a:ext cx="7780845" cy="2530106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95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7" y="370235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3429000"/>
            <a:ext cx="12192000" cy="3431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000" y="365125"/>
            <a:ext cx="5220737" cy="612775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6266" y="1309573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5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4149000"/>
            <a:ext cx="8976000" cy="2711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5631" y="375112"/>
            <a:ext cx="5220737" cy="612775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373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DFAA08-4FC2-45F2-AA2E-AE1BA6DBE2C1}"/>
              </a:ext>
            </a:extLst>
          </p:cNvPr>
          <p:cNvSpPr/>
          <p:nvPr userDrawn="1"/>
        </p:nvSpPr>
        <p:spPr>
          <a:xfrm>
            <a:off x="6861000" y="0"/>
            <a:ext cx="532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5184000"/>
            <a:ext cx="3531000" cy="1676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3699451"/>
            <a:ext cx="5758414" cy="2578862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87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800" y="3524662"/>
            <a:ext cx="5625000" cy="6688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0"/>
            <a:ext cx="5625000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504000"/>
            <a:ext cx="5758414" cy="5774313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3800" y="4374000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D6452CA5-8E82-4F87-9A80-16C5626D64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5125" y="145449"/>
            <a:ext cx="3640875" cy="292172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A946F59B-B261-4BD0-B083-6D6BBD9636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125" y="145450"/>
            <a:ext cx="3640875" cy="2921721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30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DFAA08-4FC2-45F2-AA2E-AE1BA6DBE2C1}"/>
              </a:ext>
            </a:extLst>
          </p:cNvPr>
          <p:cNvSpPr/>
          <p:nvPr userDrawn="1"/>
        </p:nvSpPr>
        <p:spPr>
          <a:xfrm>
            <a:off x="0" y="-2032"/>
            <a:ext cx="532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296" y="3429000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549000"/>
            <a:ext cx="5445000" cy="5729313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775" y="4368338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7CD30468-55AD-4246-A300-DB7B0F0017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30600" y="234001"/>
            <a:ext cx="8325400" cy="279018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6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6861000" y="0"/>
            <a:ext cx="532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4681065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4681065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6000" y="375112"/>
            <a:ext cx="6299999" cy="612775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469414" y="4149000"/>
            <a:ext cx="8506586" cy="18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3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882B2-034B-4145-B484-AAA1AE8C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D8F6E3-9820-406F-9F7D-BCD3D286F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B31CFE-D3EB-4BCC-8C1F-B5DDF7BE7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389A23-67AB-42B8-B4A6-CD29D8C4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1C6045-8D36-40A1-9C6D-DE87FB64A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6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DFAA08-4FC2-45F2-AA2E-AE1BA6DBE2C1}"/>
              </a:ext>
            </a:extLst>
          </p:cNvPr>
          <p:cNvSpPr/>
          <p:nvPr userDrawn="1"/>
        </p:nvSpPr>
        <p:spPr>
          <a:xfrm>
            <a:off x="0" y="-2032"/>
            <a:ext cx="6096000" cy="6860032"/>
          </a:xfrm>
          <a:prstGeom prst="rect">
            <a:avLst/>
          </a:prstGeom>
          <a:solidFill>
            <a:srgbClr val="1B3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00" y="323493"/>
            <a:ext cx="5625000" cy="668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479" y="1262831"/>
            <a:ext cx="5625000" cy="527167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E8A562-A25C-4DC8-BAC6-CCC0577579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2063" y="323850"/>
            <a:ext cx="5603875" cy="63896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317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9606000" y="0"/>
            <a:ext cx="280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6706065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6706065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9958" y="365125"/>
            <a:ext cx="3961042" cy="61277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7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A733B-B67F-4D0F-8770-03412A880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DDA85B-AADA-46ED-A5AA-D35A66798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605E36-6CBE-4FA4-96E5-C97C6419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D25396-54DE-492D-9359-B5E63574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D3534F-0A7F-483E-8DA7-21E0E224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4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A8576-22B7-495B-9176-BD790D974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0357B8-EB67-4372-88B4-88FCFF7EF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C497D8-0B03-4691-A215-F5362C364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62F708-3C4F-42A3-B17E-652DA52C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57200E-933C-4827-8F9D-FB5E96AEF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7BC222-F9DF-4207-B43E-B479B5367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9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33213-AAC6-4A1B-8698-2A85AC7A1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417D5D-6E03-4713-8925-FDCABA499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C9B58B-7B36-4EED-BF73-CE412A409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84CA64-D965-410A-A22A-95F39E31D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169F5F-0DFF-4F48-8341-6A2030A84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18E87D-5DB1-4212-99CF-FEC09BE8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583665-14A3-443C-A678-21B4B04CE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DED1F4-5815-43E8-8292-D644388C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13576-431C-4B09-BE4C-4EEF3B49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EDF2B8-07FE-4363-894B-DDC16E10C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28BB28-F4BD-4C23-9A0A-C8721DED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742E95-FD50-4CB1-8087-8075551AF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5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A5E687E-9290-434A-B9E3-66F44D50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57BE17-C727-41FA-9CE8-470F7937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FFE86D-1A1C-46FE-ABEC-8D0D881A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76A1A-2738-4B63-8FB7-6FADAE40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AE921-524E-4189-B3A7-56763160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627E12-8D6F-4DCA-A420-023E353B4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86BE03-035D-46A4-8C21-2563A2536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4DFDB8-B752-4066-9AA7-E4428B91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BBE450-BDAC-4239-BF11-4AD912A2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2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1647D-B164-4F72-A5EE-B230808B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8A3904-E15C-44A8-A376-F79C68BDA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2AC89-146D-484D-BCEE-4426EC570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3BA88C-C8EB-41F4-9412-0F32B393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8D5E48-2C13-4EE4-ADCD-A1D573E1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8E3DBC-1A08-44C9-84DA-15A2D7CE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0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8E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3EB23-0574-4CE6-BFEA-CC4DC7FD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1F8A9A-C586-4CD8-962C-D78C7D7C8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D3A135-84B4-404B-AEE2-C6066B294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3BA84-997D-4080-B10C-1A0B4B33C577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329958-3F0E-49D3-AB72-A2802AAD7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087078-49A2-4F1A-832C-0E14981C4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3"/>
            <a:extLst>
              <a:ext uri="{FF2B5EF4-FFF2-40B4-BE49-F238E27FC236}">
                <a16:creationId xmlns:a16="http://schemas.microsoft.com/office/drawing/2014/main" id="{FDBE6CBF-8F53-497F-9017-32C565AD5EA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0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67" r:id="rId13"/>
    <p:sldLayoutId id="2147483660" r:id="rId14"/>
    <p:sldLayoutId id="2147483661" r:id="rId15"/>
    <p:sldLayoutId id="2147483662" r:id="rId16"/>
    <p:sldLayoutId id="2147483670" r:id="rId17"/>
    <p:sldLayoutId id="2147483663" r:id="rId18"/>
    <p:sldLayoutId id="2147483664" r:id="rId19"/>
    <p:sldLayoutId id="2147483665" r:id="rId20"/>
    <p:sldLayoutId id="2147483666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cityreporter.ru/wp-content/uploads/2021/02/DJI_04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03"/>
          <a:stretch/>
        </p:blipFill>
        <p:spPr bwMode="auto">
          <a:xfrm>
            <a:off x="-26522" y="574137"/>
            <a:ext cx="12195289" cy="218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6576CC0-B6A1-41BD-81ED-0811BF05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05261" cy="144450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«ЗА РАЗВИТИЕ СОЦИАЛЬНОГО ПАРТНЕРСТВА                               В ОРГАНИЗАЦИЯХ НЕПРОИЗВОДСТВЕННОЙ СФЕРЫ»</a:t>
            </a:r>
            <a:r>
              <a:rPr lang="ru-RU" sz="3200" b="1" dirty="0">
                <a:solidFill>
                  <a:srgbClr val="633A76"/>
                </a:solidFill>
                <a:latin typeface="Zilla Slab Light"/>
              </a:rPr>
              <a:t/>
            </a:r>
            <a:br>
              <a:rPr lang="ru-RU" sz="3200" b="1" dirty="0">
                <a:solidFill>
                  <a:srgbClr val="633A76"/>
                </a:solidFill>
                <a:latin typeface="Zilla Slab Light"/>
              </a:rPr>
            </a:br>
            <a:endParaRPr lang="ru-RU" sz="3200" b="1" dirty="0">
              <a:solidFill>
                <a:srgbClr val="633A76"/>
              </a:solidFill>
              <a:latin typeface="Zilla Slab Light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1DA1F3B-1D8A-4C29-BE26-73DBFD55B578}"/>
              </a:ext>
            </a:extLst>
          </p:cNvPr>
          <p:cNvSpPr/>
          <p:nvPr/>
        </p:nvSpPr>
        <p:spPr>
          <a:xfrm>
            <a:off x="6630" y="2758616"/>
            <a:ext cx="12192000" cy="409938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5">
            <a:extLst>
              <a:ext uri="{FF2B5EF4-FFF2-40B4-BE49-F238E27FC236}">
                <a16:creationId xmlns:a16="http://schemas.microsoft.com/office/drawing/2014/main" id="{D6576CC0-B6A1-41BD-81ED-0811BF05721B}"/>
              </a:ext>
            </a:extLst>
          </p:cNvPr>
          <p:cNvSpPr txBox="1">
            <a:spLocks/>
          </p:cNvSpPr>
          <p:nvPr/>
        </p:nvSpPr>
        <p:spPr>
          <a:xfrm>
            <a:off x="-68405" y="2584060"/>
            <a:ext cx="12205261" cy="1444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Zilla Slab Light"/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Zilla Slab Light"/>
              </a:rPr>
              <a:t>«ДОНСКОЙ ГОСУДАРСТВЕННЫЙ ТЕХНИЧЕСКИЙ УНИВЕРСИТЕТ»</a:t>
            </a:r>
            <a:endParaRPr lang="ru-RU" sz="3200" b="1" dirty="0">
              <a:solidFill>
                <a:schemeClr val="bg1"/>
              </a:solidFill>
              <a:latin typeface="Zilla Slab Ligh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C4B3C8-346F-458A-8B49-7EF2604C9252}"/>
              </a:ext>
            </a:extLst>
          </p:cNvPr>
          <p:cNvSpPr txBox="1"/>
          <p:nvPr/>
        </p:nvSpPr>
        <p:spPr>
          <a:xfrm>
            <a:off x="426000" y="4072730"/>
            <a:ext cx="720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1146018" y="4062892"/>
            <a:ext cx="292704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ОБРАЗОВАТЕЛЬНАЯ ДЕЯТЕЛЬНОСТЬ</a:t>
            </a:r>
            <a:endParaRPr lang="en-US" sz="19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C4B3C8-346F-458A-8B49-7EF2604C9252}"/>
              </a:ext>
            </a:extLst>
          </p:cNvPr>
          <p:cNvSpPr txBox="1"/>
          <p:nvPr/>
        </p:nvSpPr>
        <p:spPr>
          <a:xfrm>
            <a:off x="425999" y="4719807"/>
            <a:ext cx="720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1254144" y="5549412"/>
            <a:ext cx="2927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1146018" y="4835454"/>
            <a:ext cx="292704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3 ИНСТИТУТА</a:t>
            </a:r>
            <a:endParaRPr lang="en-US" sz="19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1135900" y="5131764"/>
            <a:ext cx="292704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22 ФАКУЛЬТЕТА</a:t>
            </a:r>
            <a:endParaRPr lang="en-US" sz="19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1169052" y="5427906"/>
            <a:ext cx="292704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6 ФИЛИАЛОВ</a:t>
            </a:r>
            <a:endParaRPr lang="en-US" sz="19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1196868" y="5705173"/>
            <a:ext cx="292704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2 КОЛЛЕДЖА</a:t>
            </a:r>
            <a:endParaRPr lang="en-US" sz="19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1461000" y="5980976"/>
            <a:ext cx="292704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ЛИЦЕЙ</a:t>
            </a:r>
            <a:endParaRPr lang="en-US" sz="1900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966000" y="6257755"/>
            <a:ext cx="292704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КАДЕТСКАЯ ШКОЛА</a:t>
            </a:r>
            <a:endParaRPr lang="en-US" sz="19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C4B3C8-346F-458A-8B49-7EF2604C9252}"/>
              </a:ext>
            </a:extLst>
          </p:cNvPr>
          <p:cNvSpPr txBox="1"/>
          <p:nvPr/>
        </p:nvSpPr>
        <p:spPr>
          <a:xfrm>
            <a:off x="4756722" y="4072729"/>
            <a:ext cx="720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5456785" y="4172755"/>
            <a:ext cx="292704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БОЛЕЕ 3 000 РАБОТНИКОВ</a:t>
            </a:r>
            <a:endParaRPr lang="en-US" sz="1900" b="1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C4B3C8-346F-458A-8B49-7EF2604C9252}"/>
              </a:ext>
            </a:extLst>
          </p:cNvPr>
          <p:cNvSpPr txBox="1"/>
          <p:nvPr/>
        </p:nvSpPr>
        <p:spPr>
          <a:xfrm>
            <a:off x="4756721" y="4701669"/>
            <a:ext cx="720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5453465" y="4794102"/>
            <a:ext cx="335025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БОЛЕЕ </a:t>
            </a:r>
            <a:r>
              <a:rPr lang="ru-RU" sz="1900" b="1" dirty="0">
                <a:solidFill>
                  <a:schemeClr val="bg1"/>
                </a:solidFill>
              </a:rPr>
              <a:t>47 </a:t>
            </a:r>
            <a:r>
              <a:rPr lang="ru-RU" sz="1900" b="1" dirty="0" smtClean="0">
                <a:solidFill>
                  <a:schemeClr val="bg1"/>
                </a:solidFill>
              </a:rPr>
              <a:t>000 ОБУЧАЮЩИХСЯ</a:t>
            </a:r>
            <a:endParaRPr lang="en-US" sz="19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C4B3C8-346F-458A-8B49-7EF2604C9252}"/>
              </a:ext>
            </a:extLst>
          </p:cNvPr>
          <p:cNvSpPr txBox="1"/>
          <p:nvPr/>
        </p:nvSpPr>
        <p:spPr>
          <a:xfrm>
            <a:off x="4756722" y="5427249"/>
            <a:ext cx="720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5476741" y="5495140"/>
            <a:ext cx="335025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БОЛЕЕ 2 600 ИНОСТРАННЫХ ОБУЧАЮЩИХСЯ ИЗ 58 СТРАН МИРА</a:t>
            </a:r>
            <a:endParaRPr lang="en-US" sz="19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7776371"/>
              </p:ext>
            </p:extLst>
          </p:nvPr>
        </p:nvGraphicFramePr>
        <p:xfrm>
          <a:off x="8978490" y="4072729"/>
          <a:ext cx="3484272" cy="2397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CAC4B3C8-346F-458A-8B49-7EF2604C9252}"/>
              </a:ext>
            </a:extLst>
          </p:cNvPr>
          <p:cNvSpPr txBox="1"/>
          <p:nvPr/>
        </p:nvSpPr>
        <p:spPr>
          <a:xfrm>
            <a:off x="8800147" y="4081797"/>
            <a:ext cx="720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06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41" y="990585"/>
            <a:ext cx="1685218" cy="1753810"/>
          </a:xfrm>
          <a:prstGeom prst="rect">
            <a:avLst/>
          </a:prstGeom>
        </p:spPr>
      </p:pic>
      <p:pic>
        <p:nvPicPr>
          <p:cNvPr id="42" name="Рисунок 4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07" y="616234"/>
            <a:ext cx="4005000" cy="2168999"/>
          </a:xfrm>
          <a:prstGeom prst="rect">
            <a:avLst/>
          </a:prstGeom>
        </p:spPr>
      </p:pic>
      <p:sp>
        <p:nvSpPr>
          <p:cNvPr id="43" name="TextBox 6"/>
          <p:cNvSpPr txBox="1"/>
          <p:nvPr/>
        </p:nvSpPr>
        <p:spPr>
          <a:xfrm>
            <a:off x="299079" y="1128826"/>
            <a:ext cx="414338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Zilla Slab Light"/>
              </a:rPr>
              <a:t>ДОНСКОЙ ГОСУДАРСТВЕННЫЙ ТЕХНИЧЕСКИЙ УНИВЕРСИТЕТ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Zilla Slab Light"/>
            </a:endParaRPr>
          </a:p>
        </p:txBody>
      </p:sp>
      <p:sp>
        <p:nvSpPr>
          <p:cNvPr id="44" name="TextBox 6"/>
          <p:cNvSpPr txBox="1"/>
          <p:nvPr/>
        </p:nvSpPr>
        <p:spPr>
          <a:xfrm>
            <a:off x="7661066" y="1000737"/>
            <a:ext cx="414338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Zilla Slab Light"/>
              </a:rPr>
              <a:t>ПЕРВИЧНАЯ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Zilla Slab Light"/>
              </a:rPr>
              <a:t>ПРОФСОЮЗНАЯ 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Zilla Slab Light"/>
              </a:rPr>
              <a:t/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Zilla Slab Light"/>
              </a:rPr>
            </a:b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Zilla Slab Light"/>
              </a:rPr>
              <a:t>ОРГАНИЗАЦИЯ РАБОТНИКОВ ДГТУ</a:t>
            </a:r>
          </a:p>
        </p:txBody>
      </p:sp>
    </p:spTree>
    <p:extLst>
      <p:ext uri="{BB962C8B-B14F-4D97-AF65-F5344CB8AC3E}">
        <p14:creationId xmlns:p14="http://schemas.microsoft.com/office/powerpoint/2010/main" val="30321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9486E5AD-CB73-45D5-8B21-DED0FAEB488A}"/>
              </a:ext>
            </a:extLst>
          </p:cNvPr>
          <p:cNvSpPr/>
          <p:nvPr/>
        </p:nvSpPr>
        <p:spPr>
          <a:xfrm>
            <a:off x="203975" y="4536071"/>
            <a:ext cx="5700004" cy="2197967"/>
          </a:xfrm>
          <a:prstGeom prst="rightArrow">
            <a:avLst>
              <a:gd name="adj1" fmla="val 78662"/>
              <a:gd name="adj2" fmla="val 2214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E02D6F3-AD55-42C1-8CBE-8B2BCB680708}"/>
              </a:ext>
            </a:extLst>
          </p:cNvPr>
          <p:cNvSpPr/>
          <p:nvPr/>
        </p:nvSpPr>
        <p:spPr>
          <a:xfrm>
            <a:off x="12982" y="462948"/>
            <a:ext cx="11184565" cy="35523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61000" y="1561023"/>
            <a:ext cx="6910916" cy="18158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800" b="1" spc="-67" dirty="0">
                <a:solidFill>
                  <a:schemeClr val="bg1"/>
                </a:solidFill>
                <a:latin typeface="Zilla Slab Light"/>
                <a:cs typeface="Arial" panose="020B0604020202020204" pitchFamily="34" charset="0"/>
              </a:rPr>
              <a:t>РЕАЛИЗАЦИЯ </a:t>
            </a:r>
          </a:p>
          <a:p>
            <a:pPr eaLnBrk="1" hangingPunct="1">
              <a:defRPr/>
            </a:pPr>
            <a:r>
              <a:rPr lang="ru-RU" sz="2800" b="1" spc="-67" dirty="0">
                <a:solidFill>
                  <a:schemeClr val="bg1"/>
                </a:solidFill>
                <a:latin typeface="Zilla Slab Light"/>
                <a:cs typeface="Arial" panose="020B0604020202020204" pitchFamily="34" charset="0"/>
              </a:rPr>
              <a:t>КОЛЛЕКТИВНОГО </a:t>
            </a:r>
          </a:p>
          <a:p>
            <a:pPr eaLnBrk="1" hangingPunct="1">
              <a:defRPr/>
            </a:pPr>
            <a:r>
              <a:rPr lang="ru-RU" sz="2800" b="1" spc="-67" dirty="0">
                <a:solidFill>
                  <a:schemeClr val="bg1"/>
                </a:solidFill>
                <a:latin typeface="Zilla Slab Light"/>
                <a:cs typeface="Arial" panose="020B0604020202020204" pitchFamily="34" charset="0"/>
              </a:rPr>
              <a:t>ДОГОВОРА  </a:t>
            </a:r>
          </a:p>
          <a:p>
            <a:pPr eaLnBrk="1" hangingPunct="1">
              <a:defRPr/>
            </a:pPr>
            <a:r>
              <a:rPr lang="ru-RU" sz="2800" b="1" spc="-67" dirty="0">
                <a:solidFill>
                  <a:schemeClr val="bg1"/>
                </a:solidFill>
                <a:latin typeface="Zilla Slab Light"/>
                <a:cs typeface="Arial" panose="020B0604020202020204" pitchFamily="34" charset="0"/>
              </a:rPr>
              <a:t>2021 – 2023 гг.</a:t>
            </a:r>
            <a:endParaRPr lang="ru-RU" sz="2800" b="1" dirty="0">
              <a:solidFill>
                <a:schemeClr val="bg1"/>
              </a:solidFill>
              <a:latin typeface="Zilla Slab Light"/>
              <a:cs typeface="Arial" panose="020B0604020202020204" pitchFamily="34" charset="0"/>
            </a:endParaRP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3888317" y="3141134"/>
            <a:ext cx="7871883" cy="64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Tx/>
              <a:buSzTx/>
              <a:buFontTx/>
              <a:buNone/>
            </a:pPr>
            <a:endParaRPr lang="ru-RU" altLang="ru-RU" sz="2667" dirty="0">
              <a:latin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667" b="1" dirty="0"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91395" y="1347405"/>
            <a:ext cx="9697077" cy="20622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4267" b="1" dirty="0">
              <a:ln w="3175" cmpd="sng">
                <a:solidFill>
                  <a:srgbClr val="003399"/>
                </a:solidFill>
                <a:prstDash val="solid"/>
              </a:ln>
              <a:solidFill>
                <a:srgbClr val="000074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en-US" sz="4267" b="1" dirty="0">
              <a:ln w="3175" cmpd="sng">
                <a:solidFill>
                  <a:srgbClr val="003399"/>
                </a:solidFill>
                <a:prstDash val="solid"/>
              </a:ln>
              <a:solidFill>
                <a:srgbClr val="000074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ru-RU" sz="4267" dirty="0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396476" y="4954121"/>
            <a:ext cx="8591549" cy="140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ru-RU" altLang="ru-RU" sz="2133" b="1" spc="-67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ст. 18               улучшены 4 показателя;</a:t>
            </a:r>
          </a:p>
          <a:p>
            <a:pPr algn="r">
              <a:defRPr/>
            </a:pPr>
            <a:r>
              <a:rPr lang="ru-RU" altLang="ru-RU" sz="2133" b="1" spc="-67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ст. 116           улучшены 8 показателей;</a:t>
            </a:r>
          </a:p>
          <a:p>
            <a:pPr algn="r">
              <a:defRPr/>
            </a:pPr>
            <a:r>
              <a:rPr lang="ru-RU" altLang="ru-RU" sz="2133" b="1" spc="-67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ст. 128         улучшены 12 показателей;</a:t>
            </a:r>
          </a:p>
          <a:p>
            <a:pPr algn="r">
              <a:defRPr/>
            </a:pPr>
            <a:r>
              <a:rPr lang="ru-RU" altLang="ru-RU" sz="2133" b="1" spc="-67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ст. 179             улучшены 4 показателя.</a:t>
            </a:r>
            <a:endParaRPr lang="ru-RU" altLang="ru-RU" sz="2133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64646" y="751461"/>
            <a:ext cx="2846053" cy="3901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90F052-4A30-4EF1-9CED-445531920A2F}"/>
              </a:ext>
            </a:extLst>
          </p:cNvPr>
          <p:cNvSpPr txBox="1"/>
          <p:nvPr/>
        </p:nvSpPr>
        <p:spPr>
          <a:xfrm>
            <a:off x="203975" y="4754235"/>
            <a:ext cx="5700004" cy="140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altLang="ru-RU" sz="2133" b="1" spc="-67" dirty="0">
              <a:solidFill>
                <a:schemeClr val="bg1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ru-RU" altLang="ru-RU" sz="2133" b="1" spc="-67" dirty="0">
                <a:solidFill>
                  <a:schemeClr val="bg1"/>
                </a:solidFill>
                <a:latin typeface="Arial Black" pitchFamily="34" charset="0"/>
              </a:rPr>
              <a:t>28 показателей Коллективного  договора  улучшены по сравнению</a:t>
            </a:r>
          </a:p>
          <a:p>
            <a:pPr>
              <a:defRPr/>
            </a:pPr>
            <a:r>
              <a:rPr lang="ru-RU" altLang="ru-RU" sz="2133" b="1" spc="-67" dirty="0">
                <a:solidFill>
                  <a:schemeClr val="bg1"/>
                </a:solidFill>
                <a:latin typeface="Arial Black" pitchFamily="34" charset="0"/>
              </a:rPr>
              <a:t>с Трудовым Кодексом  РФ</a:t>
            </a:r>
          </a:p>
        </p:txBody>
      </p:sp>
      <p:pic>
        <p:nvPicPr>
          <p:cNvPr id="17" name="Picture 12" descr="Трудовой кодекс РФ с изм. и допол. на 01.02.2022 - купить книгу с доставкой  по низким ценам, читать отзывы | ISBN 978-5-04-160471-4 | Интернет-магазин  Fkniga.ru">
            <a:extLst>
              <a:ext uri="{FF2B5EF4-FFF2-40B4-BE49-F238E27FC236}">
                <a16:creationId xmlns:a16="http://schemas.microsoft.com/office/drawing/2014/main" id="{CB8EE1BB-1127-4BB0-B62F-6894A34F6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29" y="646027"/>
            <a:ext cx="2749290" cy="373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35B68BD-3886-4D8F-BDF2-E0412015F89D}"/>
              </a:ext>
            </a:extLst>
          </p:cNvPr>
          <p:cNvSpPr/>
          <p:nvPr/>
        </p:nvSpPr>
        <p:spPr>
          <a:xfrm>
            <a:off x="8794000" y="751461"/>
            <a:ext cx="2846053" cy="3901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aphicFrame>
        <p:nvGraphicFramePr>
          <p:cNvPr id="2356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646318"/>
              </p:ext>
            </p:extLst>
          </p:nvPr>
        </p:nvGraphicFramePr>
        <p:xfrm>
          <a:off x="8794000" y="665731"/>
          <a:ext cx="2767366" cy="3742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4" name="Acrobat Document" r:id="rId5" imgW="5667037" imgH="8019809" progId="AcroExch.Document.DC">
                  <p:embed/>
                </p:oleObj>
              </mc:Choice>
              <mc:Fallback>
                <p:oleObj name="Acrobat Document" r:id="rId5" imgW="5667037" imgH="8019809" progId="AcroExch.Document.DC">
                  <p:embed/>
                  <p:pic>
                    <p:nvPicPr>
                      <p:cNvPr id="23561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4000" y="665731"/>
                        <a:ext cx="2767366" cy="37424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689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21794" y="0"/>
            <a:ext cx="6070205" cy="6858000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18407"/>
            <a:ext cx="10365176" cy="13438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ФОРМИРОВАНИЕ </a:t>
            </a:r>
            <a:r>
              <a:rPr lang="ru-RU" sz="3200" dirty="0" smtClean="0">
                <a:solidFill>
                  <a:srgbClr val="D44F9E"/>
                </a:solidFill>
                <a:latin typeface="Zilla Slab Light"/>
                <a:ea typeface="+mn-ea"/>
                <a:cs typeface="+mn-cs"/>
              </a:rPr>
              <a:t>СИСТЕМНОГО </a:t>
            </a:r>
            <a:br>
              <a:rPr lang="ru-RU" sz="3200" dirty="0" smtClean="0">
                <a:solidFill>
                  <a:srgbClr val="D44F9E"/>
                </a:solidFill>
                <a:latin typeface="Zilla Slab Light"/>
                <a:ea typeface="+mn-ea"/>
                <a:cs typeface="+mn-cs"/>
              </a:rPr>
            </a:br>
            <a:r>
              <a:rPr lang="ru-RU" sz="3200" dirty="0" smtClean="0">
                <a:solidFill>
                  <a:srgbClr val="D44F9E"/>
                </a:solidFill>
                <a:latin typeface="Zilla Slab Light"/>
                <a:ea typeface="+mn-ea"/>
                <a:cs typeface="+mn-cs"/>
              </a:rPr>
              <a:t>ПОДХОДА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К РЕШЕНИЮ ЗАДАЧ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/>
            </a:r>
            <a:b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ПО ОЗДОРОВЛЕНИЮ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РАБОТНИКОВ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Zilla Slab Light"/>
            </a:endParaRPr>
          </a:p>
        </p:txBody>
      </p:sp>
      <p:pic>
        <p:nvPicPr>
          <p:cNvPr id="11" name="Picture 9"/>
          <p:cNvPicPr>
            <a:picLocks noGrp="1" noChangeArrowheads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" r="1820"/>
          <a:stretch>
            <a:fillRect/>
          </a:stretch>
        </p:blipFill>
        <p:spPr bwMode="auto">
          <a:xfrm>
            <a:off x="210852" y="2371725"/>
            <a:ext cx="5168516" cy="40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25322" y="324000"/>
            <a:ext cx="6096000" cy="64325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/>
              <a:t> </a:t>
            </a:r>
            <a:r>
              <a:rPr lang="ru-RU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ЗАДАЧИ</a:t>
            </a:r>
          </a:p>
          <a:p>
            <a:endParaRPr lang="ru-RU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lvl="0">
              <a:buFontTx/>
              <a:buChar char="-"/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разработка и внедрение технологий</a:t>
            </a:r>
          </a:p>
          <a:p>
            <a:pPr lvl="0"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здорового питания работников;</a:t>
            </a:r>
          </a:p>
          <a:p>
            <a:pPr lvl="0">
              <a:defRPr/>
            </a:pPr>
            <a:endParaRPr lang="ru-RU" altLang="ru-RU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342900" lvl="0" indent="-342900">
              <a:lnSpc>
                <a:spcPct val="100000"/>
              </a:lnSpc>
              <a:buFontTx/>
              <a:buChar char="-"/>
            </a:pPr>
            <a:r>
              <a:rPr lang="ru-RU" alt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формирование мотивационно-</a:t>
            </a:r>
          </a:p>
          <a:p>
            <a:pPr lvl="0"/>
            <a:r>
              <a:rPr lang="ru-RU" alt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ценностного отношения работников, </a:t>
            </a:r>
          </a:p>
          <a:p>
            <a:pPr lvl="0"/>
            <a:r>
              <a:rPr lang="ru-RU" alt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направленного на здоровый образ </a:t>
            </a:r>
          </a:p>
          <a:p>
            <a:pPr lvl="0"/>
            <a:r>
              <a:rPr lang="ru-RU" alt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жизни, выработки устойчивой </a:t>
            </a:r>
          </a:p>
          <a:p>
            <a:pPr lvl="0"/>
            <a:r>
              <a:rPr lang="ru-RU" alt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потребности в регулярных занятиях </a:t>
            </a:r>
          </a:p>
          <a:p>
            <a:pPr lvl="0"/>
            <a:r>
              <a:rPr lang="ru-RU" alt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физическими упражнениями</a:t>
            </a:r>
          </a:p>
          <a:p>
            <a:pPr lvl="0"/>
            <a:r>
              <a:rPr lang="ru-RU" alt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и спортом;</a:t>
            </a:r>
          </a:p>
          <a:p>
            <a:pPr lvl="0"/>
            <a:endParaRPr lang="ru-RU" altLang="ru-RU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342900" lvl="0" indent="-342900">
              <a:buFontTx/>
              <a:buChar char="-"/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развитие материальной базы для </a:t>
            </a:r>
          </a:p>
          <a:p>
            <a:pPr lvl="0"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обеспечения комплекса лечебных, </a:t>
            </a:r>
          </a:p>
          <a:p>
            <a:pPr lvl="0"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профилактических, спортивно- </a:t>
            </a:r>
          </a:p>
          <a:p>
            <a:pPr lvl="0"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оздоровительных мероприятий</a:t>
            </a:r>
            <a:endParaRPr lang="ru-RU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: скругленные углы 13">
            <a:extLst>
              <a:ext uri="{FF2B5EF4-FFF2-40B4-BE49-F238E27FC236}">
                <a16:creationId xmlns:a16="http://schemas.microsoft.com/office/drawing/2014/main" id="{D9A4C0DD-BAAA-4049-9F83-4C70C08B620F}"/>
              </a:ext>
            </a:extLst>
          </p:cNvPr>
          <p:cNvSpPr/>
          <p:nvPr/>
        </p:nvSpPr>
        <p:spPr>
          <a:xfrm rot="2689455">
            <a:off x="5814947" y="1142151"/>
            <a:ext cx="613694" cy="613694"/>
          </a:xfrm>
          <a:prstGeom prst="roundRect">
            <a:avLst/>
          </a:prstGeom>
          <a:solidFill>
            <a:srgbClr val="D4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BCE176-3A3A-4219-960B-7E88364E244F}"/>
              </a:ext>
            </a:extLst>
          </p:cNvPr>
          <p:cNvSpPr txBox="1"/>
          <p:nvPr/>
        </p:nvSpPr>
        <p:spPr>
          <a:xfrm>
            <a:off x="5873969" y="1218165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0" name="Прямоугольник: скругленные углы 31">
            <a:extLst>
              <a:ext uri="{FF2B5EF4-FFF2-40B4-BE49-F238E27FC236}">
                <a16:creationId xmlns:a16="http://schemas.microsoft.com/office/drawing/2014/main" id="{8CC53EC2-8418-4A1F-B254-1AB8B43FF781}"/>
              </a:ext>
            </a:extLst>
          </p:cNvPr>
          <p:cNvSpPr/>
          <p:nvPr/>
        </p:nvSpPr>
        <p:spPr>
          <a:xfrm rot="2689455">
            <a:off x="5814106" y="2160089"/>
            <a:ext cx="613694" cy="613694"/>
          </a:xfrm>
          <a:prstGeom prst="roundRect">
            <a:avLst/>
          </a:prstGeom>
          <a:solidFill>
            <a:srgbClr val="D4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E90AF-0C49-4E70-801F-C742A62FEB2D}"/>
              </a:ext>
            </a:extLst>
          </p:cNvPr>
          <p:cNvSpPr txBox="1"/>
          <p:nvPr/>
        </p:nvSpPr>
        <p:spPr>
          <a:xfrm>
            <a:off x="5873128" y="223610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3" name="Прямоугольник: скругленные углы 33">
            <a:extLst>
              <a:ext uri="{FF2B5EF4-FFF2-40B4-BE49-F238E27FC236}">
                <a16:creationId xmlns:a16="http://schemas.microsoft.com/office/drawing/2014/main" id="{5F3D990B-820E-4EAF-82B8-E58645BD3D44}"/>
              </a:ext>
            </a:extLst>
          </p:cNvPr>
          <p:cNvSpPr/>
          <p:nvPr/>
        </p:nvSpPr>
        <p:spPr>
          <a:xfrm rot="2689455">
            <a:off x="5814105" y="5086098"/>
            <a:ext cx="613694" cy="613694"/>
          </a:xfrm>
          <a:prstGeom prst="roundRect">
            <a:avLst/>
          </a:prstGeom>
          <a:solidFill>
            <a:srgbClr val="D4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18981D-1086-4742-A85D-E28A164760EB}"/>
              </a:ext>
            </a:extLst>
          </p:cNvPr>
          <p:cNvSpPr txBox="1"/>
          <p:nvPr/>
        </p:nvSpPr>
        <p:spPr>
          <a:xfrm>
            <a:off x="5873127" y="5162112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5" name="AutoShape 10"/>
          <p:cNvSpPr/>
          <p:nvPr/>
        </p:nvSpPr>
        <p:spPr>
          <a:xfrm>
            <a:off x="-69000" y="1882944"/>
            <a:ext cx="5039999" cy="0"/>
          </a:xfrm>
          <a:prstGeom prst="line">
            <a:avLst/>
          </a:prstGeom>
          <a:ln w="47625" cap="flat">
            <a:solidFill>
              <a:srgbClr val="D44F9E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6913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5940"/>
          <a:stretch/>
        </p:blipFill>
        <p:spPr>
          <a:xfrm>
            <a:off x="6196871" y="4559350"/>
            <a:ext cx="3565608" cy="23318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550" y="3175284"/>
            <a:ext cx="3681450" cy="2089818"/>
          </a:xfrm>
          <a:prstGeom prst="rect">
            <a:avLst/>
          </a:prstGeom>
        </p:spPr>
      </p:pic>
      <p:pic>
        <p:nvPicPr>
          <p:cNvPr id="25612" name="Picture 12">
            <a:extLst>
              <a:ext uri="{FF2B5EF4-FFF2-40B4-BE49-F238E27FC236}">
                <a16:creationId xmlns:a16="http://schemas.microsoft.com/office/drawing/2014/main" id="{5763444A-A30C-4E51-9438-FE6444F4C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5804"/>
            <a:ext cx="2950974" cy="196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B0DFFD5F-2EC7-4086-96C2-DF6D077A6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74" y="2594665"/>
            <a:ext cx="3100026" cy="215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>
            <a:extLst>
              <a:ext uri="{FF2B5EF4-FFF2-40B4-BE49-F238E27FC236}">
                <a16:creationId xmlns:a16="http://schemas.microsoft.com/office/drawing/2014/main" id="{E352C9D7-4272-4A60-A2A0-78A07D9A18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76768" y="3724728"/>
            <a:ext cx="156307" cy="15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143EBE77-7FC2-4307-911E-F97C4CF5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5" y="4753824"/>
            <a:ext cx="2969649" cy="2110476"/>
          </a:xfrm>
          <a:prstGeom prst="parallelogram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1C64FCD-2377-44C1-AA20-A07AEB6128F0}"/>
              </a:ext>
            </a:extLst>
          </p:cNvPr>
          <p:cNvSpPr/>
          <p:nvPr/>
        </p:nvSpPr>
        <p:spPr>
          <a:xfrm>
            <a:off x="0" y="-27595"/>
            <a:ext cx="12206697" cy="8643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3799" name="TextBox 32">
            <a:extLst>
              <a:ext uri="{FF2B5EF4-FFF2-40B4-BE49-F238E27FC236}">
                <a16:creationId xmlns:a16="http://schemas.microsoft.com/office/drawing/2014/main" id="{0198A7D5-4B93-40F8-9127-E39E53AB4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9000" y="111385"/>
            <a:ext cx="64488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solidFill>
                  <a:schemeClr val="bg1"/>
                </a:solidFill>
                <a:latin typeface="Zilla Slab Light"/>
              </a:rPr>
              <a:t>МОНИТОРИНГ СОСТОЯНИЯ ЗДОРОВЬЯ 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chemeClr val="bg1"/>
                </a:solidFill>
                <a:latin typeface="Zilla Slab Light"/>
              </a:rPr>
              <a:t>РАБОТНИКОВ </a:t>
            </a:r>
            <a:r>
              <a:rPr lang="ru-RU" altLang="ru-RU" b="1" dirty="0" smtClean="0">
                <a:solidFill>
                  <a:schemeClr val="bg1"/>
                </a:solidFill>
                <a:latin typeface="Zilla Slab Light"/>
              </a:rPr>
              <a:t>И ОБУЧАЮЩИХСЯ УНИВЕРСИТЕТА</a:t>
            </a:r>
            <a:endParaRPr lang="ru-RU" altLang="ru-RU" b="1" dirty="0">
              <a:solidFill>
                <a:schemeClr val="bg1"/>
              </a:solidFill>
              <a:latin typeface="Zilla Slab Light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4157B10-12C3-4AE5-AE12-0900F8BEE7F4}"/>
              </a:ext>
            </a:extLst>
          </p:cNvPr>
          <p:cNvGrpSpPr/>
          <p:nvPr/>
        </p:nvGrpSpPr>
        <p:grpSpPr>
          <a:xfrm>
            <a:off x="608026" y="2822211"/>
            <a:ext cx="1932973" cy="1737139"/>
            <a:chOff x="4571999" y="1347612"/>
            <a:chExt cx="3456385" cy="3528393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859D8A9-1BA1-4492-A166-84F4C92E2782}"/>
                </a:ext>
              </a:extLst>
            </p:cNvPr>
            <p:cNvSpPr/>
            <p:nvPr/>
          </p:nvSpPr>
          <p:spPr>
            <a:xfrm>
              <a:off x="4571999" y="1347612"/>
              <a:ext cx="3456385" cy="3528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33794" name="Picture 12">
              <a:extLst>
                <a:ext uri="{FF2B5EF4-FFF2-40B4-BE49-F238E27FC236}">
                  <a16:creationId xmlns:a16="http://schemas.microsoft.com/office/drawing/2014/main" id="{1CC4A60E-63CE-466B-B13F-6E83E0D510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0" t="-24545" r="17499" b="1395"/>
            <a:stretch/>
          </p:blipFill>
          <p:spPr bwMode="auto">
            <a:xfrm>
              <a:off x="4592689" y="1388185"/>
              <a:ext cx="3384375" cy="344724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V="1">
            <a:off x="-3225249" y="9231025"/>
            <a:ext cx="18674889" cy="1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/>
          <a:srcRect l="5829" r="19720"/>
          <a:stretch/>
        </p:blipFill>
        <p:spPr>
          <a:xfrm>
            <a:off x="6193646" y="845804"/>
            <a:ext cx="3568833" cy="24873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280999" y="5396106"/>
            <a:ext cx="1532201" cy="1535259"/>
          </a:xfrm>
          <a:prstGeom prst="rect">
            <a:avLst/>
          </a:prstGeom>
        </p:spPr>
      </p:pic>
      <p:sp>
        <p:nvSpPr>
          <p:cNvPr id="18" name="TextBox 32">
            <a:extLst>
              <a:ext uri="{FF2B5EF4-FFF2-40B4-BE49-F238E27FC236}">
                <a16:creationId xmlns:a16="http://schemas.microsoft.com/office/drawing/2014/main" id="{0198A7D5-4B93-40F8-9127-E39E53AB4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042" y="243216"/>
            <a:ext cx="60072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Zilla Slab Light"/>
              </a:rPr>
              <a:t>ОТДЫХ И ОЗДОРОВЛЕНИЕ</a:t>
            </a:r>
            <a:endParaRPr lang="ru-RU" altLang="ru-RU" b="1" dirty="0">
              <a:solidFill>
                <a:schemeClr val="bg1"/>
              </a:solidFill>
              <a:latin typeface="Zilla Slab Light"/>
            </a:endParaRPr>
          </a:p>
        </p:txBody>
      </p:sp>
      <p:sp>
        <p:nvSpPr>
          <p:cNvPr id="20" name="TextBox 32">
            <a:extLst>
              <a:ext uri="{FF2B5EF4-FFF2-40B4-BE49-F238E27FC236}">
                <a16:creationId xmlns:a16="http://schemas.microsoft.com/office/drawing/2014/main" id="{0198A7D5-4B93-40F8-9127-E39E53AB4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633" y="1328528"/>
            <a:ext cx="27759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200" b="1" dirty="0">
                <a:latin typeface="Zilla Slab Light"/>
              </a:rPr>
              <a:t>МОНИТОРИНГ СОСТОЯНИЯ ЗДОРОВЬЯ </a:t>
            </a:r>
            <a:r>
              <a:rPr lang="ru-RU" altLang="ru-RU" sz="1200" b="1" dirty="0" smtClean="0">
                <a:latin typeface="Zilla Slab Light"/>
              </a:rPr>
              <a:t>РАБОТНИКОВ </a:t>
            </a:r>
          </a:p>
          <a:p>
            <a:pPr algn="ctr" eaLnBrk="1" hangingPunct="1">
              <a:defRPr/>
            </a:pPr>
            <a:r>
              <a:rPr lang="ru-RU" altLang="ru-RU" sz="1200" b="1" dirty="0" smtClean="0">
                <a:latin typeface="Zilla Slab Light"/>
              </a:rPr>
              <a:t>И ОБУЧАЮЩИХСЯ УНИВЕРСИТЕТА</a:t>
            </a:r>
            <a:endParaRPr lang="ru-RU" altLang="ru-RU" sz="1200" b="1" dirty="0">
              <a:latin typeface="Zilla Slab Light"/>
            </a:endParaRP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0198A7D5-4B93-40F8-9127-E39E53AB4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760" y="5197797"/>
            <a:ext cx="29093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200" b="1" dirty="0" smtClean="0">
                <a:latin typeface="Zilla Slab Light"/>
              </a:rPr>
              <a:t>ПРОФИЛАКТИЧЕСКАЯ ОЗДОРОВИТЕЛЬНАЯ РАБОТА, НАПРАВЛЕННАЯ </a:t>
            </a:r>
          </a:p>
          <a:p>
            <a:pPr algn="ctr" eaLnBrk="1" hangingPunct="1">
              <a:defRPr/>
            </a:pPr>
            <a:r>
              <a:rPr lang="ru-RU" altLang="ru-RU" sz="1200" b="1" dirty="0" smtClean="0">
                <a:latin typeface="Zilla Slab Light"/>
              </a:rPr>
              <a:t>НА ПРЕВЕНТИВНОЕ ПОДДЕРЖАНИЕ </a:t>
            </a:r>
          </a:p>
          <a:p>
            <a:pPr algn="ctr" eaLnBrk="1" hangingPunct="1">
              <a:defRPr/>
            </a:pPr>
            <a:r>
              <a:rPr lang="ru-RU" altLang="ru-RU" sz="1200" b="1" dirty="0" smtClean="0">
                <a:latin typeface="Zilla Slab Light"/>
              </a:rPr>
              <a:t>И СОХРАНЕНИЕ ЗДОРОВЬЯ РАБОТНИКОВ И ОБУЧАЮЩИХСЯ</a:t>
            </a:r>
            <a:endParaRPr lang="ru-RU" altLang="ru-RU" sz="1200" b="1" dirty="0">
              <a:latin typeface="Zilla Slab Light"/>
            </a:endParaRPr>
          </a:p>
        </p:txBody>
      </p:sp>
      <p:sp>
        <p:nvSpPr>
          <p:cNvPr id="22" name="TextBox 32">
            <a:extLst>
              <a:ext uri="{FF2B5EF4-FFF2-40B4-BE49-F238E27FC236}">
                <a16:creationId xmlns:a16="http://schemas.microsoft.com/office/drawing/2014/main" id="{0198A7D5-4B93-40F8-9127-E39E53AB4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2479" y="1346155"/>
            <a:ext cx="242952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200" b="1" dirty="0" smtClean="0">
                <a:latin typeface="Zilla Slab Light"/>
              </a:rPr>
              <a:t>СТИМУЛИРОВАНИЕ ТВОРЧЕСКОЙ АКТИВНОСТИ</a:t>
            </a:r>
          </a:p>
          <a:p>
            <a:pPr algn="ctr" eaLnBrk="1" hangingPunct="1">
              <a:defRPr/>
            </a:pPr>
            <a:r>
              <a:rPr lang="ru-RU" altLang="ru-RU" sz="1200" b="1" dirty="0" smtClean="0">
                <a:latin typeface="Zilla Slab Light"/>
              </a:rPr>
              <a:t>РАБОТНИКОВ, ФОРМИРОВАНИЕ ПОЛОЖИТЕЛЬНОГО </a:t>
            </a:r>
          </a:p>
          <a:p>
            <a:pPr algn="ctr" eaLnBrk="1" hangingPunct="1">
              <a:defRPr/>
            </a:pPr>
            <a:r>
              <a:rPr lang="ru-RU" altLang="ru-RU" sz="1200" b="1" dirty="0" smtClean="0">
                <a:latin typeface="Zilla Slab Light"/>
              </a:rPr>
              <a:t>СТАТУСА ПЕДАГОГИЧЕСКИХ </a:t>
            </a:r>
          </a:p>
          <a:p>
            <a:pPr algn="ctr" eaLnBrk="1" hangingPunct="1">
              <a:defRPr/>
            </a:pPr>
            <a:r>
              <a:rPr lang="ru-RU" altLang="ru-RU" sz="1200" b="1" dirty="0" smtClean="0">
                <a:latin typeface="Zilla Slab Light"/>
              </a:rPr>
              <a:t>ДИНАСТИЙ УНИВЕРСИТЕТА</a:t>
            </a:r>
            <a:endParaRPr lang="ru-RU" altLang="ru-RU" sz="1200" b="1" dirty="0">
              <a:latin typeface="Zilla Slab Light"/>
            </a:endParaRP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0198A7D5-4B93-40F8-9127-E39E53AB4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879" y="3503643"/>
            <a:ext cx="21464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200" b="1" dirty="0" smtClean="0">
                <a:latin typeface="Zilla Slab Light"/>
              </a:rPr>
              <a:t>СОЗДАНИЕ ПОЛОЖИТЕЛЬНОГО ИМИДЖА ЧЕЛОВЕКА, ВЕДУЩЕГО ЗДОРОВЫЙ ОБРАЗ ЖИЗНИ</a:t>
            </a:r>
            <a:endParaRPr lang="ru-RU" altLang="ru-RU" sz="1200" b="1" dirty="0">
              <a:latin typeface="Zilla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193435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909" r="570" b="17848"/>
          <a:stretch/>
        </p:blipFill>
        <p:spPr>
          <a:xfrm>
            <a:off x="-20442" y="1224000"/>
            <a:ext cx="12212442" cy="5634000"/>
          </a:xfrm>
          <a:prstGeom prst="rect">
            <a:avLst/>
          </a:prstGeom>
        </p:spPr>
      </p:pic>
      <p:graphicFrame>
        <p:nvGraphicFramePr>
          <p:cNvPr id="6" name="Object 53">
            <a:extLst>
              <a:ext uri="{FF2B5EF4-FFF2-40B4-BE49-F238E27FC236}">
                <a16:creationId xmlns:a16="http://schemas.microsoft.com/office/drawing/2014/main" id="{054DE7D6-6B3D-465A-8805-3760942E62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6940806"/>
              </p:ext>
            </p:extLst>
          </p:nvPr>
        </p:nvGraphicFramePr>
        <p:xfrm>
          <a:off x="741000" y="3163258"/>
          <a:ext cx="3960000" cy="3595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Object 53">
            <a:extLst>
              <a:ext uri="{FF2B5EF4-FFF2-40B4-BE49-F238E27FC236}">
                <a16:creationId xmlns:a16="http://schemas.microsoft.com/office/drawing/2014/main" id="{3618E6E9-47C6-418F-ABC1-C9A209FE8C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590733"/>
              </p:ext>
            </p:extLst>
          </p:nvPr>
        </p:nvGraphicFramePr>
        <p:xfrm>
          <a:off x="2231081" y="1134000"/>
          <a:ext cx="3815096" cy="3630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30F144-C699-4FFE-8516-28AE96FE3491}"/>
              </a:ext>
            </a:extLst>
          </p:cNvPr>
          <p:cNvSpPr/>
          <p:nvPr/>
        </p:nvSpPr>
        <p:spPr>
          <a:xfrm>
            <a:off x="1391395" y="1347405"/>
            <a:ext cx="9697077" cy="20622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4267" b="1" dirty="0">
              <a:ln w="3175" cmpd="sng">
                <a:solidFill>
                  <a:srgbClr val="003399"/>
                </a:solidFill>
                <a:prstDash val="solid"/>
              </a:ln>
              <a:solidFill>
                <a:srgbClr val="000074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en-US" sz="4267" b="1" dirty="0">
              <a:ln w="3175" cmpd="sng">
                <a:solidFill>
                  <a:srgbClr val="003399"/>
                </a:solidFill>
                <a:prstDash val="solid"/>
              </a:ln>
              <a:solidFill>
                <a:srgbClr val="000074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ru-RU" sz="4267" dirty="0"/>
          </a:p>
        </p:txBody>
      </p:sp>
      <p:graphicFrame>
        <p:nvGraphicFramePr>
          <p:cNvPr id="5" name="Диаграмма 11">
            <a:extLst>
              <a:ext uri="{FF2B5EF4-FFF2-40B4-BE49-F238E27FC236}">
                <a16:creationId xmlns:a16="http://schemas.microsoft.com/office/drawing/2014/main" id="{FD00F07C-1132-45ED-9595-4998E7DD2B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4069027"/>
              </p:ext>
            </p:extLst>
          </p:nvPr>
        </p:nvGraphicFramePr>
        <p:xfrm>
          <a:off x="-678469" y="1134000"/>
          <a:ext cx="3356140" cy="3630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946895" y="4518076"/>
            <a:ext cx="723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n-US" dirty="0"/>
              <a:t>50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%</a:t>
            </a:r>
            <a:endParaRPr lang="en-US" dirty="0"/>
          </a:p>
        </p:txBody>
      </p:sp>
      <p:graphicFrame>
        <p:nvGraphicFramePr>
          <p:cNvPr id="13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2127727"/>
              </p:ext>
            </p:extLst>
          </p:nvPr>
        </p:nvGraphicFramePr>
        <p:xfrm>
          <a:off x="6046177" y="1823635"/>
          <a:ext cx="7653337" cy="3737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Заголовок 17">
            <a:extLst>
              <a:ext uri="{FF2B5EF4-FFF2-40B4-BE49-F238E27FC236}">
                <a16:creationId xmlns:a16="http://schemas.microsoft.com/office/drawing/2014/main" id="{9FDFACBC-6419-482D-9A46-A3B99D740E72}"/>
              </a:ext>
            </a:extLst>
          </p:cNvPr>
          <p:cNvSpPr txBox="1">
            <a:spLocks/>
          </p:cNvSpPr>
          <p:nvPr/>
        </p:nvSpPr>
        <p:spPr>
          <a:xfrm>
            <a:off x="391370" y="13314"/>
            <a:ext cx="4659259" cy="14441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ВОЗМЕЩЕНИЕ 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D44F9E"/>
                </a:solidFill>
                <a:latin typeface="Zilla Slab Light"/>
                <a:ea typeface="+mn-ea"/>
                <a:cs typeface="+mn-cs"/>
              </a:rPr>
              <a:t>ЗАТРАТ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В СОСК «РАДУГА»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Zilla Slab Light"/>
            </a:endParaRP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9FDFACBC-6419-482D-9A46-A3B99D740E72}"/>
              </a:ext>
            </a:extLst>
          </p:cNvPr>
          <p:cNvSpPr txBox="1">
            <a:spLocks/>
          </p:cNvSpPr>
          <p:nvPr/>
        </p:nvSpPr>
        <p:spPr>
          <a:xfrm>
            <a:off x="6998899" y="13314"/>
            <a:ext cx="4929259" cy="14441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ВОЗМЕЩЕНИЕ </a:t>
            </a:r>
          </a:p>
          <a:p>
            <a:pPr algn="r">
              <a:lnSpc>
                <a:spcPct val="100000"/>
              </a:lnSpc>
            </a:pPr>
            <a:r>
              <a:rPr lang="ru-RU" sz="2400" dirty="0" smtClean="0">
                <a:solidFill>
                  <a:srgbClr val="D44F9E"/>
                </a:solidFill>
                <a:latin typeface="Zilla Slab Light"/>
                <a:ea typeface="+mn-ea"/>
                <a:cs typeface="+mn-cs"/>
              </a:rPr>
              <a:t>СРЕДСТВ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 </a:t>
            </a:r>
          </a:p>
          <a:p>
            <a:pPr algn="r">
              <a:lnSpc>
                <a:spcPct val="100000"/>
              </a:lnSpc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ОТ ОБЩЕЙ СУММЫ ЗАТРАТ, %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Zilla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38119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91" b="56320"/>
          <a:stretch/>
        </p:blipFill>
        <p:spPr>
          <a:xfrm>
            <a:off x="5556000" y="-19383"/>
            <a:ext cx="7334350" cy="212409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48356" y="1786203"/>
            <a:ext cx="6203560" cy="489321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7EBAB29-0671-42F3-92CD-CE08D176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417" y="479715"/>
            <a:ext cx="5355000" cy="446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  <a:t> «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  <a:t>КУЛЬТУРНАЯ </a:t>
            </a:r>
            <a:br>
              <a:rPr lang="ru-RU" sz="3200" dirty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</a:b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  <a:t> СРЕДА 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  <a:t>ДГТУ» 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</a:br>
            <a:endParaRPr lang="ru-RU" sz="1800" b="1" dirty="0">
              <a:solidFill>
                <a:schemeClr val="accent2">
                  <a:lumMod val="75000"/>
                </a:schemeClr>
              </a:solidFill>
              <a:latin typeface="Zilla Slab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FF915-C8A5-4583-8183-5F355A51380B}"/>
              </a:ext>
            </a:extLst>
          </p:cNvPr>
          <p:cNvSpPr txBox="1"/>
          <p:nvPr/>
        </p:nvSpPr>
        <p:spPr>
          <a:xfrm>
            <a:off x="-112920" y="2201485"/>
            <a:ext cx="6472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создать комплекс условий для развития культурной жизни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работников, 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как способ повышения трудового тонуса профессорско-преподавательского состава вуза.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1B6907-BFD2-4D10-94E7-BD13B53449F3}"/>
              </a:ext>
            </a:extLst>
          </p:cNvPr>
          <p:cNvSpPr txBox="1"/>
          <p:nvPr/>
        </p:nvSpPr>
        <p:spPr>
          <a:xfrm>
            <a:off x="263903" y="1873882"/>
            <a:ext cx="92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ЦЕЛИ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B6907-BFD2-4D10-94E7-BD13B53449F3}"/>
              </a:ext>
            </a:extLst>
          </p:cNvPr>
          <p:cNvSpPr txBox="1"/>
          <p:nvPr/>
        </p:nvSpPr>
        <p:spPr>
          <a:xfrm>
            <a:off x="263903" y="3783156"/>
            <a:ext cx="1266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ЗАДАЧИ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77428C-C8E3-4F13-9B07-D952BAE0A625}"/>
              </a:ext>
            </a:extLst>
          </p:cNvPr>
          <p:cNvSpPr txBox="1"/>
          <p:nvPr/>
        </p:nvSpPr>
        <p:spPr>
          <a:xfrm>
            <a:off x="-48356" y="4117064"/>
            <a:ext cx="64722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повышение 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в общественном сознании </a:t>
            </a:r>
            <a:endParaRPr lang="ru-RU" sz="24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     роли 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отечественной и мировой культуры </a:t>
            </a:r>
            <a:endParaRPr lang="ru-RU" sz="2400" b="1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формировании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семьи и 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деятельности гражданского общества;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профилактика 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эмоционального выгорания профессорско-преподавательского состава высшей школы.</a:t>
            </a:r>
          </a:p>
        </p:txBody>
      </p:sp>
      <p:sp>
        <p:nvSpPr>
          <p:cNvPr id="15" name="AutoShape 10"/>
          <p:cNvSpPr/>
          <p:nvPr/>
        </p:nvSpPr>
        <p:spPr>
          <a:xfrm>
            <a:off x="-12810" y="1096335"/>
            <a:ext cx="4230000" cy="0"/>
          </a:xfrm>
          <a:prstGeom prst="line">
            <a:avLst/>
          </a:prstGeom>
          <a:ln w="47625" cap="flat">
            <a:solidFill>
              <a:srgbClr val="D44F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67EBAB29-0671-42F3-92CD-CE08D17679D6}"/>
              </a:ext>
            </a:extLst>
          </p:cNvPr>
          <p:cNvSpPr txBox="1">
            <a:spLocks/>
          </p:cNvSpPr>
          <p:nvPr/>
        </p:nvSpPr>
        <p:spPr>
          <a:xfrm>
            <a:off x="6259184" y="2308429"/>
            <a:ext cx="5973667" cy="668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  <a:t>ПРОЕКТНО-ЦЕЛЕВАЯ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  <a:t>ПРОГРАММА 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  <a:t> 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</a:br>
            <a:endParaRPr lang="ru-RU" sz="1800" b="1" dirty="0">
              <a:solidFill>
                <a:schemeClr val="accent2">
                  <a:lumMod val="75000"/>
                </a:schemeClr>
              </a:solidFill>
              <a:latin typeface="Zilla Slab Light"/>
            </a:endParaRPr>
          </a:p>
        </p:txBody>
      </p:sp>
      <p:sp>
        <p:nvSpPr>
          <p:cNvPr id="17" name="Заголовок 5">
            <a:extLst>
              <a:ext uri="{FF2B5EF4-FFF2-40B4-BE49-F238E27FC236}">
                <a16:creationId xmlns:a16="http://schemas.microsoft.com/office/drawing/2014/main" id="{D6576CC0-B6A1-41BD-81ED-0811BF05721B}"/>
              </a:ext>
            </a:extLst>
          </p:cNvPr>
          <p:cNvSpPr txBox="1">
            <a:spLocks/>
          </p:cNvSpPr>
          <p:nvPr/>
        </p:nvSpPr>
        <p:spPr>
          <a:xfrm>
            <a:off x="6563383" y="2139485"/>
            <a:ext cx="5400000" cy="918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  <a:t/>
            </a:r>
            <a:br>
              <a:rPr lang="ru-RU" sz="2800" dirty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«ПОБЕДНЫЙ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МАЙ 1945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ГОДА»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Zilla Slab Ligh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0488218-E861-4144-A3F8-1EADB0F8DEB7}"/>
              </a:ext>
            </a:extLst>
          </p:cNvPr>
          <p:cNvSpPr/>
          <p:nvPr/>
        </p:nvSpPr>
        <p:spPr>
          <a:xfrm>
            <a:off x="6348194" y="2956930"/>
            <a:ext cx="57499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Zilla Slab Light"/>
              </a:rPr>
              <a:t>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создание экономических условий, способствующих социальной поддержке всех категорий работников ДГТУ;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совершенствование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форм и методов в системе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патриотического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воспитания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молодежи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;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сохранение духовно-нравственной преемственности поколений, распространение единого нематериального культурного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наследия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.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Zilla Slab Light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D6576CC0-B6A1-41BD-81ED-0811BF05721B}"/>
              </a:ext>
            </a:extLst>
          </p:cNvPr>
          <p:cNvSpPr txBox="1">
            <a:spLocks/>
          </p:cNvSpPr>
          <p:nvPr/>
        </p:nvSpPr>
        <p:spPr>
          <a:xfrm>
            <a:off x="-33775" y="862885"/>
            <a:ext cx="5454775" cy="918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  <a:t/>
            </a:r>
            <a:br>
              <a:rPr lang="ru-RU" sz="2800" dirty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+mn-cs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«СОЦИАЛЬНО-ПРОСВЕТИТЕЛЬСКИЙ 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Zilla Slab Light"/>
              </a:rPr>
              <a:t>ПРОЕКТ»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Zilla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16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91080" y="776804"/>
            <a:ext cx="6876884" cy="5330041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7EBAB29-0671-42F3-92CD-CE08D176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68" y="351319"/>
            <a:ext cx="6038413" cy="1121156"/>
          </a:xfrm>
        </p:spPr>
        <p:txBody>
          <a:bodyPr>
            <a:noAutofit/>
          </a:bodyPr>
          <a:lstStyle/>
          <a:p>
            <a:r>
              <a:rPr lang="ru-RU" sz="2800" b="1" spc="-67" dirty="0" smtClean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Times New Roman" panose="02020603050405020304" pitchFamily="18" charset="0"/>
              </a:rPr>
              <a:t>«КОРПОРАТИВНЫЙ РЕЛАКС»        В САНАТОРИИ-ПРОФИЛАКТОРИИ «ЗАРЯ» ДГТУ</a:t>
            </a:r>
            <a:r>
              <a:rPr lang="ru-RU" sz="2400" b="1" spc="-67" dirty="0" smtClean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spc="-67" dirty="0" smtClean="0">
                <a:solidFill>
                  <a:schemeClr val="accent3">
                    <a:lumMod val="75000"/>
                  </a:schemeClr>
                </a:solidFill>
                <a:latin typeface="Zilla Slab Light"/>
                <a:ea typeface="+mn-ea"/>
                <a:cs typeface="Times New Roman" panose="02020603050405020304" pitchFamily="18" charset="0"/>
              </a:rPr>
            </a:br>
            <a:endParaRPr lang="ru-RU" sz="2400" b="1" spc="-67" dirty="0">
              <a:solidFill>
                <a:schemeClr val="accent3">
                  <a:lumMod val="75000"/>
                </a:schemeClr>
              </a:solidFill>
              <a:latin typeface="Zilla Slab Ligh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6CB3BAB-CAB9-4CAA-B948-D3F5564B6150}"/>
              </a:ext>
            </a:extLst>
          </p:cNvPr>
          <p:cNvSpPr/>
          <p:nvPr/>
        </p:nvSpPr>
        <p:spPr>
          <a:xfrm>
            <a:off x="3621000" y="2307976"/>
            <a:ext cx="3510000" cy="2061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133" dirty="0" smtClean="0">
                <a:solidFill>
                  <a:schemeClr val="accent2">
                    <a:lumMod val="75000"/>
                  </a:schemeClr>
                </a:solidFill>
              </a:rPr>
              <a:t>соляная комната</a:t>
            </a:r>
            <a:r>
              <a:rPr lang="ru-RU" sz="2133" dirty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pPr marL="180000" indent="-342891">
              <a:buFont typeface="Arial" panose="020B0604020202020204" pitchFamily="34" charset="0"/>
              <a:buChar char="•"/>
            </a:pPr>
            <a:r>
              <a:rPr lang="ru-RU" sz="2133" dirty="0" smtClean="0">
                <a:solidFill>
                  <a:schemeClr val="accent2">
                    <a:lumMod val="75000"/>
                  </a:schemeClr>
                </a:solidFill>
              </a:rPr>
              <a:t>ароматерапия;</a:t>
            </a:r>
            <a:endParaRPr lang="ru-RU" sz="2133" dirty="0">
              <a:solidFill>
                <a:schemeClr val="accent2">
                  <a:lumMod val="75000"/>
                </a:schemeClr>
              </a:solidFill>
            </a:endParaRP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133" dirty="0" smtClean="0">
                <a:solidFill>
                  <a:schemeClr val="accent2">
                    <a:lumMod val="75000"/>
                  </a:schemeClr>
                </a:solidFill>
              </a:rPr>
              <a:t>фитотерапия</a:t>
            </a:r>
            <a:r>
              <a:rPr lang="ru-RU" sz="2133" dirty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133" dirty="0" smtClean="0">
                <a:solidFill>
                  <a:schemeClr val="accent2">
                    <a:lumMod val="75000"/>
                  </a:schemeClr>
                </a:solidFill>
              </a:rPr>
              <a:t>подводный </a:t>
            </a:r>
            <a:r>
              <a:rPr lang="ru-RU" sz="2133" dirty="0">
                <a:solidFill>
                  <a:schemeClr val="accent2">
                    <a:lumMod val="75000"/>
                  </a:schemeClr>
                </a:solidFill>
              </a:rPr>
              <a:t>массаж;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133" dirty="0" smtClean="0">
                <a:solidFill>
                  <a:schemeClr val="accent2">
                    <a:lumMod val="75000"/>
                  </a:schemeClr>
                </a:solidFill>
              </a:rPr>
              <a:t>кислородный коктейль</a:t>
            </a:r>
            <a:endParaRPr lang="ru-RU" sz="2133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133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AutoShape 10"/>
          <p:cNvSpPr/>
          <p:nvPr/>
        </p:nvSpPr>
        <p:spPr>
          <a:xfrm>
            <a:off x="0" y="1359000"/>
            <a:ext cx="4971000" cy="0"/>
          </a:xfrm>
          <a:prstGeom prst="line">
            <a:avLst/>
          </a:prstGeom>
          <a:ln w="47625" cap="flat">
            <a:solidFill>
              <a:srgbClr val="D44F9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8720" r="9052" b="8932"/>
          <a:stretch/>
        </p:blipFill>
        <p:spPr>
          <a:xfrm>
            <a:off x="-9768" y="1849949"/>
            <a:ext cx="3437845" cy="36450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6BB72-E66F-4482-881E-366688D52BCE}"/>
              </a:ext>
            </a:extLst>
          </p:cNvPr>
          <p:cNvSpPr/>
          <p:nvPr/>
        </p:nvSpPr>
        <p:spPr>
          <a:xfrm>
            <a:off x="-9769" y="4747168"/>
            <a:ext cx="6874270" cy="21330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FD340DE-4745-483C-A3FD-023A6C6BDCE2}"/>
              </a:ext>
            </a:extLst>
          </p:cNvPr>
          <p:cNvSpPr/>
          <p:nvPr/>
        </p:nvSpPr>
        <p:spPr>
          <a:xfrm>
            <a:off x="28117" y="5210704"/>
            <a:ext cx="66934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altLang="ru-RU" sz="2000" b="1" dirty="0">
                <a:solidFill>
                  <a:schemeClr val="bg1"/>
                </a:solidFill>
              </a:rPr>
              <a:t>Возмещение стоимости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затрат на лечение </a:t>
            </a:r>
            <a:r>
              <a:rPr lang="ru-RU" altLang="ru-RU" sz="2000" b="1" dirty="0">
                <a:solidFill>
                  <a:schemeClr val="bg1"/>
                </a:solidFill>
              </a:rPr>
              <a:t>в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санатории-профилактории </a:t>
            </a:r>
            <a:r>
              <a:rPr lang="ru-RU" altLang="ru-RU" sz="2000" b="1" dirty="0">
                <a:solidFill>
                  <a:schemeClr val="bg1"/>
                </a:solidFill>
              </a:rPr>
              <a:t>«Заря»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осуществляется в </a:t>
            </a:r>
            <a:r>
              <a:rPr lang="ru-RU" altLang="ru-RU" sz="2000" b="1" dirty="0">
                <a:solidFill>
                  <a:schemeClr val="bg1"/>
                </a:solidFill>
              </a:rPr>
              <a:t>соответствии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              с разделом 8 п.8.1.13 </a:t>
            </a:r>
            <a:r>
              <a:rPr lang="ru-RU" altLang="ru-RU" sz="2000" b="1" dirty="0">
                <a:solidFill>
                  <a:schemeClr val="bg1"/>
                </a:solidFill>
              </a:rPr>
              <a:t>КД «Социальные гарантии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и </a:t>
            </a:r>
            <a:r>
              <a:rPr lang="ru-RU" altLang="ru-RU" sz="2000" b="1" dirty="0">
                <a:solidFill>
                  <a:schemeClr val="bg1"/>
                </a:solidFill>
              </a:rPr>
              <a:t>льготы» – 30 %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от </a:t>
            </a:r>
            <a:r>
              <a:rPr lang="ru-RU" altLang="ru-RU" sz="2000" b="1" dirty="0">
                <a:solidFill>
                  <a:schemeClr val="bg1"/>
                </a:solidFill>
              </a:rPr>
              <a:t>стоимости путевки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Достойное будущее (НПФ) — Википеди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1855" r="3951" b="11928"/>
          <a:stretch/>
        </p:blipFill>
        <p:spPr bwMode="auto">
          <a:xfrm>
            <a:off x="7273140" y="1457188"/>
            <a:ext cx="2128837" cy="125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67EBAB29-0671-42F3-92CD-CE08D17679D6}"/>
              </a:ext>
            </a:extLst>
          </p:cNvPr>
          <p:cNvSpPr txBox="1">
            <a:spLocks/>
          </p:cNvSpPr>
          <p:nvPr/>
        </p:nvSpPr>
        <p:spPr>
          <a:xfrm>
            <a:off x="8245454" y="816522"/>
            <a:ext cx="3949087" cy="308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Zilla Slab Light"/>
                <a:ea typeface="+mn-ea"/>
                <a:cs typeface="+mn-cs"/>
              </a:rPr>
              <a:t>КОРПОРАТИВНАЯ ПЕНСИОННАЯ </a:t>
            </a:r>
            <a:br>
              <a:rPr lang="ru-RU" sz="2800" b="1" dirty="0" smtClean="0">
                <a:solidFill>
                  <a:schemeClr val="bg1"/>
                </a:solidFill>
                <a:latin typeface="Zilla Slab Light"/>
                <a:ea typeface="+mn-ea"/>
                <a:cs typeface="+mn-cs"/>
              </a:rPr>
            </a:br>
            <a:r>
              <a:rPr lang="ru-RU" sz="2800" b="1" dirty="0" smtClean="0">
                <a:solidFill>
                  <a:schemeClr val="bg1"/>
                </a:solidFill>
                <a:latin typeface="Zilla Slab Light"/>
                <a:ea typeface="+mn-ea"/>
                <a:cs typeface="+mn-cs"/>
              </a:rPr>
              <a:t>ПРОГРАММА</a:t>
            </a:r>
            <a:br>
              <a:rPr lang="ru-RU" sz="2800" b="1" dirty="0" smtClean="0">
                <a:solidFill>
                  <a:schemeClr val="bg1"/>
                </a:solidFill>
                <a:latin typeface="Zilla Slab Light"/>
                <a:ea typeface="+mn-ea"/>
                <a:cs typeface="+mn-cs"/>
              </a:rPr>
            </a:br>
            <a:endParaRPr lang="ru-RU" sz="2400" b="1" dirty="0">
              <a:solidFill>
                <a:schemeClr val="bg1"/>
              </a:solidFill>
              <a:latin typeface="Zilla Slab Light"/>
            </a:endParaRPr>
          </a:p>
        </p:txBody>
      </p:sp>
      <p:pic>
        <p:nvPicPr>
          <p:cNvPr id="16" name="Picture 2" descr="Будущее под контролем: Сбер запустил новый пенсионный продукт для жителей  Краснодар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" r="18484"/>
          <a:stretch/>
        </p:blipFill>
        <p:spPr bwMode="auto">
          <a:xfrm>
            <a:off x="9188074" y="4369694"/>
            <a:ext cx="3006467" cy="248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4">
            <a:extLst>
              <a:ext uri="{FF2B5EF4-FFF2-40B4-BE49-F238E27FC236}">
                <a16:creationId xmlns:a16="http://schemas.microsoft.com/office/drawing/2014/main" id="{67EBAB29-0671-42F3-92CD-CE08D17679D6}"/>
              </a:ext>
            </a:extLst>
          </p:cNvPr>
          <p:cNvSpPr txBox="1">
            <a:spLocks/>
          </p:cNvSpPr>
          <p:nvPr/>
        </p:nvSpPr>
        <p:spPr>
          <a:xfrm>
            <a:off x="6965193" y="3401120"/>
            <a:ext cx="4680000" cy="308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Zilla Slab Light"/>
              </a:rPr>
              <a:t>ГОСУДАРСТВЕННЫЕ</a:t>
            </a:r>
            <a:br>
              <a:rPr lang="ru-RU" sz="2400" b="1" dirty="0" smtClean="0">
                <a:solidFill>
                  <a:schemeClr val="bg1"/>
                </a:solidFill>
                <a:latin typeface="Zilla Slab Light"/>
              </a:rPr>
            </a:br>
            <a:r>
              <a:rPr lang="ru-RU" sz="2400" b="1" dirty="0" smtClean="0">
                <a:solidFill>
                  <a:schemeClr val="bg1"/>
                </a:solidFill>
                <a:latin typeface="Zilla Slab Light"/>
              </a:rPr>
              <a:t>ПРОГРАММЫ</a:t>
            </a:r>
            <a:br>
              <a:rPr lang="ru-RU" sz="2400" b="1" dirty="0" smtClean="0">
                <a:solidFill>
                  <a:schemeClr val="bg1"/>
                </a:solidFill>
                <a:latin typeface="Zilla Slab Light"/>
              </a:rPr>
            </a:br>
            <a:r>
              <a:rPr lang="ru-RU" sz="2400" b="1" dirty="0" smtClean="0">
                <a:solidFill>
                  <a:schemeClr val="bg1"/>
                </a:solidFill>
                <a:latin typeface="Zilla Slab Light"/>
              </a:rPr>
              <a:t>ДОЛГОСРОЧНОГО</a:t>
            </a:r>
            <a:br>
              <a:rPr lang="ru-RU" sz="2400" b="1" dirty="0" smtClean="0">
                <a:solidFill>
                  <a:schemeClr val="bg1"/>
                </a:solidFill>
                <a:latin typeface="Zilla Slab Light"/>
              </a:rPr>
            </a:br>
            <a:r>
              <a:rPr lang="ru-RU" sz="2400" b="1" dirty="0" smtClean="0">
                <a:solidFill>
                  <a:schemeClr val="bg1"/>
                </a:solidFill>
                <a:latin typeface="Zilla Slab Light"/>
              </a:rPr>
              <a:t>СБЕРЕЖЕНИЯ</a:t>
            </a:r>
            <a:endParaRPr lang="ru-RU" sz="2400" b="1" dirty="0">
              <a:solidFill>
                <a:schemeClr val="bg1"/>
              </a:solidFill>
              <a:latin typeface="Zilla Slab Light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666983" y="7426463"/>
            <a:ext cx="14999441" cy="1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Охрана труда - Завод имени А.М. Тарасо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000" y="2140848"/>
            <a:ext cx="6797902" cy="477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F741153-3FA5-4E59-971C-BB7A545FF9A1}"/>
              </a:ext>
            </a:extLst>
          </p:cNvPr>
          <p:cNvSpPr/>
          <p:nvPr/>
        </p:nvSpPr>
        <p:spPr>
          <a:xfrm>
            <a:off x="3966263" y="1723996"/>
            <a:ext cx="8204041" cy="51340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719667" y="3179234"/>
            <a:ext cx="11040533" cy="64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Tx/>
              <a:buSzTx/>
              <a:buFontTx/>
              <a:buNone/>
            </a:pPr>
            <a:endParaRPr lang="ru-RU" altLang="ru-RU" sz="2667">
              <a:latin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667" b="1">
              <a:latin typeface="Times New Roman" panose="02020603050405020304" pitchFamily="18" charset="0"/>
            </a:endParaRPr>
          </a:p>
        </p:txBody>
      </p:sp>
      <p:grpSp>
        <p:nvGrpSpPr>
          <p:cNvPr id="8" name="Группа 33"/>
          <p:cNvGrpSpPr/>
          <p:nvPr/>
        </p:nvGrpSpPr>
        <p:grpSpPr>
          <a:xfrm>
            <a:off x="11760200" y="4555283"/>
            <a:ext cx="1404021" cy="1067359"/>
            <a:chOff x="1792625" y="2035"/>
            <a:chExt cx="5801906" cy="800519"/>
          </a:xfrm>
          <a:noFill/>
          <a:scene3d>
            <a:camera prst="orthographicFront"/>
            <a:lightRig rig="threePt" dir="t"/>
          </a:scene3d>
        </p:grpSpPr>
        <p:sp>
          <p:nvSpPr>
            <p:cNvPr id="35" name="Стрелка вправо 34"/>
            <p:cNvSpPr/>
            <p:nvPr/>
          </p:nvSpPr>
          <p:spPr>
            <a:xfrm>
              <a:off x="1792625" y="2035"/>
              <a:ext cx="5145962" cy="800519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p3d>
              <a:bevelT prst="relaxedInset"/>
            </a:sp3d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Стрелка вправо 4"/>
            <p:cNvSpPr txBox="1"/>
            <p:nvPr/>
          </p:nvSpPr>
          <p:spPr>
            <a:xfrm>
              <a:off x="3034961" y="100456"/>
              <a:ext cx="4559570" cy="600389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1853" tIns="11853" rIns="11853" bIns="11853" spcCol="1270" anchor="ctr"/>
            <a:lstStyle/>
            <a:p>
              <a:pPr marL="0" lvl="1" defTabSz="829713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ru-RU" sz="1867" b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7DEFC4-701C-47E7-BEEB-3B9A75769D19}"/>
              </a:ext>
            </a:extLst>
          </p:cNvPr>
          <p:cNvSpPr txBox="1"/>
          <p:nvPr/>
        </p:nvSpPr>
        <p:spPr>
          <a:xfrm>
            <a:off x="3966263" y="2078297"/>
            <a:ext cx="7935840" cy="5576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lvl="1" indent="-380990" defTabSz="829713">
              <a:spcBef>
                <a:spcPts val="2667"/>
              </a:spcBef>
              <a:spcAft>
                <a:spcPts val="2667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Соглашения по ОТ выполнено на общую сумму более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         4,0 </a:t>
            </a:r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млн. руб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. на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01.10.2024 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г.;</a:t>
            </a:r>
          </a:p>
          <a:p>
            <a:pPr marL="380990" lvl="1" indent="-380990" defTabSz="829713">
              <a:spcAft>
                <a:spcPct val="1500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СОУТ – аттестовано 100 %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(4438) рабочих </a:t>
            </a:r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мест;</a:t>
            </a:r>
          </a:p>
          <a:p>
            <a:pPr marL="380990" lvl="1" indent="-380990" defTabSz="829713">
              <a:spcAft>
                <a:spcPct val="15000"/>
              </a:spcAft>
              <a:buFont typeface="Wingdings" panose="05000000000000000000" pitchFamily="2" charset="2"/>
              <a:buChar char="q"/>
              <a:defRPr/>
            </a:pPr>
            <a:endParaRPr lang="ru-RU" sz="1333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380990" lvl="1" indent="-380990" defTabSz="829713">
              <a:spcAft>
                <a:spcPct val="1500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О</a:t>
            </a:r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бязательный медосмотр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всех работников </a:t>
            </a:r>
          </a:p>
          <a:p>
            <a:pPr marL="0" lvl="1" defTabSz="829713">
              <a:spcAft>
                <a:spcPct val="1500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    с </a:t>
            </a:r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неблагоприятными условиями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труда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; </a:t>
            </a:r>
            <a:endParaRPr lang="ru-RU" sz="2400" b="1" dirty="0">
              <a:solidFill>
                <a:schemeClr val="bg1"/>
              </a:solidFill>
              <a:latin typeface="+mj-lt"/>
            </a:endParaRPr>
          </a:p>
          <a:p>
            <a:pPr marL="0" lvl="1" defTabSz="829713">
              <a:spcAft>
                <a:spcPct val="15000"/>
              </a:spcAft>
              <a:defRPr/>
            </a:pPr>
            <a:endParaRPr lang="ru-RU" sz="1333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380990" lvl="1" indent="-380990" defTabSz="829713">
              <a:spcAft>
                <a:spcPct val="1500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Обеспечение спецодеждой, спецобувью и др.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                СИЗ </a:t>
            </a:r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– 100%;</a:t>
            </a:r>
          </a:p>
          <a:p>
            <a:pPr marL="380990" lvl="1" indent="-380990" defTabSz="829713">
              <a:spcAft>
                <a:spcPct val="15000"/>
              </a:spcAft>
              <a:buFont typeface="Wingdings" panose="05000000000000000000" pitchFamily="2" charset="2"/>
              <a:buChar char="q"/>
              <a:defRPr/>
            </a:pPr>
            <a:endParaRPr lang="ru-RU" sz="1333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380990" lvl="1" indent="-380990" defTabSz="829713">
              <a:spcAft>
                <a:spcPct val="1500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Обучение по ОТ в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2024 </a:t>
            </a:r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г. – 60 руководителей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СП</a:t>
            </a:r>
            <a:endParaRPr lang="ru-RU" sz="2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0" lvl="1" defTabSz="829713">
              <a:lnSpc>
                <a:spcPct val="150000"/>
              </a:lnSpc>
              <a:spcAft>
                <a:spcPct val="15000"/>
              </a:spcAft>
              <a:defRPr/>
            </a:pPr>
            <a:endParaRPr lang="ru-RU" sz="2133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>
              <a:defRPr/>
            </a:pPr>
            <a:endParaRPr lang="ru-RU" sz="2133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380990" lvl="1" indent="-380990" defTabSz="829713">
              <a:spcAft>
                <a:spcPct val="15000"/>
              </a:spcAft>
              <a:buFont typeface="Wingdings" panose="05000000000000000000" pitchFamily="2" charset="2"/>
              <a:buChar char="q"/>
              <a:defRPr/>
            </a:pPr>
            <a:endParaRPr lang="ru-RU" sz="2133" dirty="0">
              <a:solidFill>
                <a:schemeClr val="bg1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0644D4-0935-4E17-AFC6-40068FD09F9F}"/>
              </a:ext>
            </a:extLst>
          </p:cNvPr>
          <p:cNvSpPr txBox="1"/>
          <p:nvPr/>
        </p:nvSpPr>
        <p:spPr>
          <a:xfrm>
            <a:off x="246000" y="351727"/>
            <a:ext cx="9675001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829713">
              <a:lnSpc>
                <a:spcPct val="90000"/>
              </a:lnSpc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Zilla Slab Light"/>
                <a:ea typeface="+mj-ea"/>
                <a:cs typeface="+mj-cs"/>
              </a:rPr>
              <a:t>СТОРОНЫ РАССМАТРИВАЮТ 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Zilla Slab Light"/>
              </a:rPr>
              <a:t>ОХРАНУ ТРУДА 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Zilla Slab Light"/>
              </a:rPr>
              <a:t>        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Zilla Slab Light"/>
                <a:ea typeface="+mj-ea"/>
                <a:cs typeface="+mj-cs"/>
              </a:rPr>
              <a:t>И ЗДОРОВЬЯ РАБОТНИКОВ В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Zilla Slab Light"/>
                <a:ea typeface="+mj-ea"/>
                <a:cs typeface="+mj-cs"/>
              </a:rPr>
              <a:t>КАЧЕСТВЕ ОДНОГО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Zilla Slab Light"/>
                <a:ea typeface="+mj-ea"/>
                <a:cs typeface="+mj-cs"/>
              </a:rPr>
              <a:t>    ИЗ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Zilla Slab Light"/>
                <a:ea typeface="+mj-ea"/>
                <a:cs typeface="+mj-cs"/>
              </a:rPr>
              <a:t>ПРИОРИТЕТНЫХ НАПРАВЛЕНИЙ ДЕЯТЕЛЬНОСТИ</a:t>
            </a:r>
          </a:p>
        </p:txBody>
      </p:sp>
      <p:sp>
        <p:nvSpPr>
          <p:cNvPr id="10" name="AutoShape 10"/>
          <p:cNvSpPr/>
          <p:nvPr/>
        </p:nvSpPr>
        <p:spPr>
          <a:xfrm flipV="1">
            <a:off x="-114410" y="1767615"/>
            <a:ext cx="4080673" cy="18933"/>
          </a:xfrm>
          <a:prstGeom prst="line">
            <a:avLst/>
          </a:prstGeom>
          <a:ln w="47625" cap="flat">
            <a:solidFill>
              <a:srgbClr val="D44F9E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28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5691</TotalTime>
  <Words>548</Words>
  <Application>Microsoft Office PowerPoint</Application>
  <PresentationFormat>Широкоэкранный</PresentationFormat>
  <Paragraphs>141</Paragraphs>
  <Slides>8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Century Gothic</vt:lpstr>
      <vt:lpstr>Times New Roman</vt:lpstr>
      <vt:lpstr>Wingdings</vt:lpstr>
      <vt:lpstr>Zilla Slab Light</vt:lpstr>
      <vt:lpstr>Тема Office</vt:lpstr>
      <vt:lpstr>Acrobat Document</vt:lpstr>
      <vt:lpstr>«ЗА РАЗВИТИЕ СОЦИАЛЬНОГО ПАРТНЕРСТВА                               В ОРГАНИЗАЦИЯХ НЕПРОИЗВОДСТВЕННОЙ СФЕРЫ» </vt:lpstr>
      <vt:lpstr>Презентация PowerPoint</vt:lpstr>
      <vt:lpstr>ФОРМИРОВАНИЕ СИСТЕМНОГО  ПОДХОДА К РЕШЕНИЮ ЗАДАЧ  ПО ОЗДОРОВЛЕНИЮ  РАБОТНИКОВ</vt:lpstr>
      <vt:lpstr>Презентация PowerPoint</vt:lpstr>
      <vt:lpstr>Презентация PowerPoint</vt:lpstr>
      <vt:lpstr> «КУЛЬТУРНАЯ   СРЕДА ДГТУ»  </vt:lpstr>
      <vt:lpstr>«КОРПОРАТИВНЫЙ РЕЛАКС»        В САНАТОРИИ-ПРОФИЛАКТОРИИ «ЗАРЯ» ДГТУ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Тимченко Наталья Анатольевна</cp:lastModifiedBy>
  <cp:revision>340</cp:revision>
  <dcterms:created xsi:type="dcterms:W3CDTF">2020-06-15T10:11:26Z</dcterms:created>
  <dcterms:modified xsi:type="dcterms:W3CDTF">2025-02-04T14:26:38Z</dcterms:modified>
</cp:coreProperties>
</file>