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307" r:id="rId4"/>
    <p:sldId id="309" r:id="rId5"/>
    <p:sldId id="296" r:id="rId6"/>
    <p:sldId id="326" r:id="rId7"/>
    <p:sldId id="303" r:id="rId8"/>
    <p:sldId id="308" r:id="rId9"/>
    <p:sldId id="327" r:id="rId10"/>
    <p:sldId id="305" r:id="rId11"/>
    <p:sldId id="318" r:id="rId12"/>
  </p:sldIdLst>
  <p:sldSz cx="10691813" cy="6011863"/>
  <p:notesSz cx="6797675" cy="9874250"/>
  <p:defaultTextStyle>
    <a:defPPr>
      <a:defRPr lang="ru-RU"/>
    </a:defPPr>
    <a:lvl1pPr marL="0" algn="l" defTabSz="765505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1pPr>
    <a:lvl2pPr marL="382753" algn="l" defTabSz="765505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2pPr>
    <a:lvl3pPr marL="765505" algn="l" defTabSz="765505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3pPr>
    <a:lvl4pPr marL="1148256" algn="l" defTabSz="765505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4pPr>
    <a:lvl5pPr marL="1531009" algn="l" defTabSz="765505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5pPr>
    <a:lvl6pPr marL="1913761" algn="l" defTabSz="765505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6pPr>
    <a:lvl7pPr marL="2296513" algn="l" defTabSz="765505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7pPr>
    <a:lvl8pPr marL="2679265" algn="l" defTabSz="765505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8pPr>
    <a:lvl9pPr marL="3062017" algn="l" defTabSz="765505" rtl="0" eaLnBrk="1" latinLnBrk="0" hangingPunct="1">
      <a:defRPr sz="15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4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екевич Александр Иванович" initials="ДАИ" lastIdx="1" clrIdx="0">
    <p:extLst/>
  </p:cmAuthor>
  <p:cmAuthor id="2" name="Никитин Дмитрий Валерьевич" initials="НДВ" lastIdx="1" clrIdx="1">
    <p:extLst>
      <p:ext uri="{19B8F6BF-5375-455C-9EA6-DF929625EA0E}">
        <p15:presenceInfo xmlns:p15="http://schemas.microsoft.com/office/powerpoint/2012/main" userId="S-1-5-21-2242562014-2465856642-1418302028-25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D5F"/>
    <a:srgbClr val="FCFE9C"/>
    <a:srgbClr val="BCC0CB"/>
    <a:srgbClr val="3B62A7"/>
    <a:srgbClr val="959CB0"/>
    <a:srgbClr val="931D2F"/>
    <a:srgbClr val="942092"/>
    <a:srgbClr val="00AB00"/>
    <a:srgbClr val="A3563C"/>
    <a:srgbClr val="008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3" autoAdjust="0"/>
    <p:restoredTop sz="94680"/>
  </p:normalViewPr>
  <p:slideViewPr>
    <p:cSldViewPr snapToGrid="0">
      <p:cViewPr varScale="1">
        <p:scale>
          <a:sx n="111" d="100"/>
          <a:sy n="111" d="100"/>
        </p:scale>
        <p:origin x="126" y="396"/>
      </p:cViewPr>
      <p:guideLst>
        <p:guide orient="horz" pos="1894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E58-4331-8EF3-E24BBF10F020}"/>
              </c:ext>
            </c:extLst>
          </c:dPt>
          <c:dPt>
            <c:idx val="1"/>
            <c:bubble3D val="0"/>
            <c:spPr>
              <a:solidFill>
                <a:srgbClr val="F9FD5F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2F5-413E-928B-85D170D0E19A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2F5-413E-928B-85D170D0E19A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2F5-413E-928B-85D170D0E19A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66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58-4331-8EF3-E24BBF10F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</c:v>
                </c:pt>
              </c:strCache>
            </c:strRef>
          </c:tx>
          <c:dPt>
            <c:idx val="0"/>
            <c:bubble3D val="0"/>
            <c:explosion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56D-492D-905D-E8046DBF6FF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56D-492D-905D-E8046DBF6FF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56D-492D-905D-E8046DBF6FF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56D-492D-905D-E8046DBF6FFE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89.6</c:v>
                </c:pt>
                <c:pt idx="1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6D-492D-905D-E8046DBF6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5427"/>
          </a:xfrm>
          <a:prstGeom prst="rect">
            <a:avLst/>
          </a:prstGeom>
        </p:spPr>
        <p:txBody>
          <a:bodyPr vert="horz" lIns="91135" tIns="45568" rIns="91135" bIns="4556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5427"/>
          </a:xfrm>
          <a:prstGeom prst="rect">
            <a:avLst/>
          </a:prstGeom>
        </p:spPr>
        <p:txBody>
          <a:bodyPr vert="horz" lIns="91135" tIns="45568" rIns="91135" bIns="45568" rtlCol="0"/>
          <a:lstStyle>
            <a:lvl1pPr algn="r">
              <a:defRPr sz="1200"/>
            </a:lvl1pPr>
          </a:lstStyle>
          <a:p>
            <a:fld id="{6A904B0C-939F-439B-B658-A1D4CF7F53F6}" type="datetimeFigureOut">
              <a:rPr lang="ru-RU" smtClean="0"/>
              <a:t>06.02.2025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35" tIns="45568" rIns="91135" bIns="4556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135" tIns="45568" rIns="91135" bIns="4556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5426"/>
          </a:xfrm>
          <a:prstGeom prst="rect">
            <a:avLst/>
          </a:prstGeom>
        </p:spPr>
        <p:txBody>
          <a:bodyPr vert="horz" lIns="91135" tIns="45568" rIns="91135" bIns="4556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5426"/>
          </a:xfrm>
          <a:prstGeom prst="rect">
            <a:avLst/>
          </a:prstGeom>
        </p:spPr>
        <p:txBody>
          <a:bodyPr vert="horz" lIns="91135" tIns="45568" rIns="91135" bIns="45568" rtlCol="0" anchor="b"/>
          <a:lstStyle>
            <a:lvl1pPr algn="r">
              <a:defRPr sz="1200"/>
            </a:lvl1pPr>
          </a:lstStyle>
          <a:p>
            <a:fld id="{02EFE9D6-9569-4EB0-B922-C2E5F867028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46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5505" rtl="0" eaLnBrk="1" latinLnBrk="0" hangingPunct="1">
      <a:defRPr sz="1004" kern="1200">
        <a:solidFill>
          <a:schemeClr val="tx1"/>
        </a:solidFill>
        <a:latin typeface="+mn-lt"/>
        <a:ea typeface="+mn-ea"/>
        <a:cs typeface="+mn-cs"/>
      </a:defRPr>
    </a:lvl1pPr>
    <a:lvl2pPr marL="382753" algn="l" defTabSz="765505" rtl="0" eaLnBrk="1" latinLnBrk="0" hangingPunct="1">
      <a:defRPr sz="1004" kern="1200">
        <a:solidFill>
          <a:schemeClr val="tx1"/>
        </a:solidFill>
        <a:latin typeface="+mn-lt"/>
        <a:ea typeface="+mn-ea"/>
        <a:cs typeface="+mn-cs"/>
      </a:defRPr>
    </a:lvl2pPr>
    <a:lvl3pPr marL="765505" algn="l" defTabSz="765505" rtl="0" eaLnBrk="1" latinLnBrk="0" hangingPunct="1">
      <a:defRPr sz="1004" kern="1200">
        <a:solidFill>
          <a:schemeClr val="tx1"/>
        </a:solidFill>
        <a:latin typeface="+mn-lt"/>
        <a:ea typeface="+mn-ea"/>
        <a:cs typeface="+mn-cs"/>
      </a:defRPr>
    </a:lvl3pPr>
    <a:lvl4pPr marL="1148256" algn="l" defTabSz="765505" rtl="0" eaLnBrk="1" latinLnBrk="0" hangingPunct="1">
      <a:defRPr sz="1004" kern="1200">
        <a:solidFill>
          <a:schemeClr val="tx1"/>
        </a:solidFill>
        <a:latin typeface="+mn-lt"/>
        <a:ea typeface="+mn-ea"/>
        <a:cs typeface="+mn-cs"/>
      </a:defRPr>
    </a:lvl4pPr>
    <a:lvl5pPr marL="1531009" algn="l" defTabSz="765505" rtl="0" eaLnBrk="1" latinLnBrk="0" hangingPunct="1">
      <a:defRPr sz="1004" kern="1200">
        <a:solidFill>
          <a:schemeClr val="tx1"/>
        </a:solidFill>
        <a:latin typeface="+mn-lt"/>
        <a:ea typeface="+mn-ea"/>
        <a:cs typeface="+mn-cs"/>
      </a:defRPr>
    </a:lvl5pPr>
    <a:lvl6pPr marL="1913761" algn="l" defTabSz="765505" rtl="0" eaLnBrk="1" latinLnBrk="0" hangingPunct="1">
      <a:defRPr sz="1004" kern="1200">
        <a:solidFill>
          <a:schemeClr val="tx1"/>
        </a:solidFill>
        <a:latin typeface="+mn-lt"/>
        <a:ea typeface="+mn-ea"/>
        <a:cs typeface="+mn-cs"/>
      </a:defRPr>
    </a:lvl6pPr>
    <a:lvl7pPr marL="2296513" algn="l" defTabSz="765505" rtl="0" eaLnBrk="1" latinLnBrk="0" hangingPunct="1">
      <a:defRPr sz="1004" kern="1200">
        <a:solidFill>
          <a:schemeClr val="tx1"/>
        </a:solidFill>
        <a:latin typeface="+mn-lt"/>
        <a:ea typeface="+mn-ea"/>
        <a:cs typeface="+mn-cs"/>
      </a:defRPr>
    </a:lvl7pPr>
    <a:lvl8pPr marL="2679265" algn="l" defTabSz="765505" rtl="0" eaLnBrk="1" latinLnBrk="0" hangingPunct="1">
      <a:defRPr sz="1004" kern="1200">
        <a:solidFill>
          <a:schemeClr val="tx1"/>
        </a:solidFill>
        <a:latin typeface="+mn-lt"/>
        <a:ea typeface="+mn-ea"/>
        <a:cs typeface="+mn-cs"/>
      </a:defRPr>
    </a:lvl8pPr>
    <a:lvl9pPr marL="3062017" algn="l" defTabSz="765505" rtl="0" eaLnBrk="1" latinLnBrk="0" hangingPunct="1">
      <a:defRPr sz="10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5075"/>
            <a:ext cx="5924550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FE9D6-9569-4EB0-B922-C2E5F867028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9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7" y="983889"/>
            <a:ext cx="8018860" cy="15544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786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6477" y="2655241"/>
            <a:ext cx="8018860" cy="1536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786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6095" indent="0" algn="ctr">
              <a:buNone/>
              <a:defRPr sz="1688"/>
            </a:lvl2pPr>
            <a:lvl3pPr marL="772187" indent="0" algn="ctr">
              <a:buNone/>
              <a:defRPr sz="1520"/>
            </a:lvl3pPr>
            <a:lvl4pPr marL="1158281" indent="0" algn="ctr">
              <a:buNone/>
              <a:defRPr sz="1351"/>
            </a:lvl4pPr>
            <a:lvl5pPr marL="1544374" indent="0" algn="ctr">
              <a:buNone/>
              <a:defRPr sz="1351"/>
            </a:lvl5pPr>
            <a:lvl6pPr marL="1930468" indent="0" algn="ctr">
              <a:buNone/>
              <a:defRPr sz="1351"/>
            </a:lvl6pPr>
            <a:lvl7pPr marL="2316561" indent="0" algn="ctr">
              <a:buNone/>
              <a:defRPr sz="1351"/>
            </a:lvl7pPr>
            <a:lvl8pPr marL="2702656" indent="0" algn="ctr">
              <a:buNone/>
              <a:defRPr sz="1351"/>
            </a:lvl8pPr>
            <a:lvl9pPr marL="3088749" indent="0" algn="ctr">
              <a:buNone/>
              <a:defRPr sz="1351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33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6" y="720871"/>
            <a:ext cx="9221689" cy="11620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26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35066" y="5572109"/>
            <a:ext cx="3608487" cy="320077"/>
          </a:xfrm>
          <a:prstGeom prst="rect">
            <a:avLst/>
          </a:prstGeom>
        </p:spPr>
        <p:txBody>
          <a:bodyPr/>
          <a:lstStyle>
            <a:lvl1pPr algn="l">
              <a:defRPr sz="844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ТЕЛЕРАДИОСЕТЬ РОССИИ 2020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551093" y="5572110"/>
            <a:ext cx="2405658" cy="320077"/>
          </a:xfrm>
          <a:prstGeom prst="rect">
            <a:avLst/>
          </a:prstGeom>
        </p:spPr>
        <p:txBody>
          <a:bodyPr/>
          <a:lstStyle>
            <a:lvl1pPr algn="r">
              <a:defRPr sz="844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2FD4DB-14A3-49CF-99C3-80731B9A30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35066" y="2094416"/>
            <a:ext cx="9221689" cy="326616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6095" indent="0">
              <a:buFontTx/>
              <a:buNone/>
              <a:defRPr/>
            </a:lvl2pPr>
            <a:lvl3pPr marL="772187" indent="0">
              <a:buFontTx/>
              <a:buNone/>
              <a:defRPr/>
            </a:lvl3pPr>
            <a:lvl4pPr marL="1158281" indent="0">
              <a:buFontTx/>
              <a:buNone/>
              <a:defRPr/>
            </a:lvl4pPr>
            <a:lvl5pPr marL="1544374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26513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99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hf hdr="0" dt="0"/>
  <p:txStyles>
    <p:titleStyle>
      <a:lvl1pPr algn="l" defTabSz="772187" rtl="0" eaLnBrk="1" latinLnBrk="0" hangingPunct="1">
        <a:lnSpc>
          <a:spcPct val="90000"/>
        </a:lnSpc>
        <a:spcBef>
          <a:spcPct val="0"/>
        </a:spcBef>
        <a:buNone/>
        <a:defRPr sz="3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047" indent="-193047" algn="l" defTabSz="772187" rtl="0" eaLnBrk="1" latinLnBrk="0" hangingPunct="1">
        <a:lnSpc>
          <a:spcPct val="90000"/>
        </a:lnSpc>
        <a:spcBef>
          <a:spcPts val="844"/>
        </a:spcBef>
        <a:buFont typeface="Arial" panose="020B0604020202020204" pitchFamily="34" charset="0"/>
        <a:buChar char="•"/>
        <a:defRPr sz="2365" kern="1200">
          <a:solidFill>
            <a:schemeClr val="tx1"/>
          </a:solidFill>
          <a:latin typeface="+mn-lt"/>
          <a:ea typeface="+mn-ea"/>
          <a:cs typeface="+mn-cs"/>
        </a:defRPr>
      </a:lvl1pPr>
      <a:lvl2pPr marL="579139" indent="-193047" algn="l" defTabSz="772187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2pPr>
      <a:lvl3pPr marL="965234" indent="-193047" algn="l" defTabSz="772187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351327" indent="-193047" algn="l" defTabSz="772187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737421" indent="-193047" algn="l" defTabSz="772187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2123515" indent="-193047" algn="l" defTabSz="772187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509608" indent="-193047" algn="l" defTabSz="772187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895701" indent="-193047" algn="l" defTabSz="772187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281795" indent="-193047" algn="l" defTabSz="772187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2187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1pPr>
      <a:lvl2pPr marL="386095" algn="l" defTabSz="772187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2pPr>
      <a:lvl3pPr marL="772187" algn="l" defTabSz="772187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3pPr>
      <a:lvl4pPr marL="1158281" algn="l" defTabSz="772187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4pPr>
      <a:lvl5pPr marL="1544374" algn="l" defTabSz="772187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5pPr>
      <a:lvl6pPr marL="1930468" algn="l" defTabSz="772187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6pPr>
      <a:lvl7pPr marL="2316561" algn="l" defTabSz="772187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7pPr>
      <a:lvl8pPr marL="2702656" algn="l" defTabSz="772187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8pPr>
      <a:lvl9pPr marL="3088749" algn="l" defTabSz="772187" rtl="0" eaLnBrk="1" latinLnBrk="0" hangingPunct="1">
        <a:defRPr sz="1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e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microsoft.com/office/2007/relationships/hdphoto" Target="../media/hdphoto1.wdp"/><Relationship Id="rId9" Type="http://schemas.openxmlformats.org/officeDocument/2006/relationships/image" Target="../media/image21.png"/><Relationship Id="rId1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5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6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6930" y="1143000"/>
            <a:ext cx="86711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унитарное предприятие </a:t>
            </a:r>
            <a:br>
              <a:rPr lang="ru-RU" alt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«Российская телевизионная и радиовещательная сеть»</a:t>
            </a:r>
          </a:p>
          <a:p>
            <a:pPr algn="ctr"/>
            <a:endParaRPr lang="ru-RU" alt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br>
              <a:rPr lang="ru-RU" altLang="ru-RU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«Радиотелевизионный передающий центр </a:t>
            </a:r>
            <a:br>
              <a:rPr lang="ru-RU" alt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Республики Мордовия»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76134" y="4810205"/>
            <a:ext cx="1751959" cy="324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solidFill>
                  <a:schemeClr val="accent6"/>
                </a:solidFill>
              </a:rPr>
              <a:t>Саранск 2024г.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0" y="3908890"/>
            <a:ext cx="1217652" cy="112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98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D517BA-3B5E-49BF-8ABE-603708C5B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31" y="1354713"/>
            <a:ext cx="5671525" cy="3472979"/>
          </a:xfrm>
          <a:prstGeom prst="rect">
            <a:avLst/>
          </a:prstGeom>
          <a:noFill/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A3B517F-4AA9-4539-9D04-9F64BCD0EE89}"/>
              </a:ext>
            </a:extLst>
          </p:cNvPr>
          <p:cNvSpPr/>
          <p:nvPr/>
        </p:nvSpPr>
        <p:spPr>
          <a:xfrm>
            <a:off x="342476" y="1354713"/>
            <a:ext cx="58850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/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450215"/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Конкурс детской поделки</a:t>
            </a:r>
          </a:p>
          <a:p>
            <a:pPr indent="450215"/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Празднование Дня матери</a:t>
            </a:r>
          </a:p>
          <a:p>
            <a:pPr indent="450215"/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Семейная спартакиада</a:t>
            </a:r>
          </a:p>
          <a:p>
            <a:pPr indent="450215"/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Празднование Дня города</a:t>
            </a:r>
          </a:p>
          <a:p>
            <a:pPr indent="450215"/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Свеча памяти</a:t>
            </a:r>
          </a:p>
          <a:p>
            <a:pPr indent="450215"/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Реконструкция исторических событий</a:t>
            </a:r>
          </a:p>
          <a:p>
            <a:pPr indent="450215"/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День пожилого человека</a:t>
            </a:r>
            <a:endParaRPr lang="ru-RU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5FEE4F3-F0B3-4DDC-9510-079297B50C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836" y="2636834"/>
            <a:ext cx="1880284" cy="1410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5400000" sx="200000" sy="200000" algn="ctr" rotWithShape="0">
              <a:srgbClr val="000000">
                <a:alpha val="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120117-2A6B-4DC1-9C13-C384ABB194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957" y="1129169"/>
            <a:ext cx="993063" cy="1468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5400000" sx="200000" sy="200000" algn="ctr" rotWithShape="0">
              <a:srgbClr val="000000">
                <a:alpha val="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31B6A96-F7EC-42FA-8B46-85BF9EBB28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352" y="1114999"/>
            <a:ext cx="1101147" cy="1468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5400000" sx="200000" sy="200000" algn="ctr" rotWithShape="0">
              <a:srgbClr val="000000">
                <a:alpha val="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F1D5059-74FB-4881-B092-187D2C2BCB6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91"/>
          <a:stretch/>
        </p:blipFill>
        <p:spPr>
          <a:xfrm>
            <a:off x="5608706" y="1130240"/>
            <a:ext cx="2337710" cy="1468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5400000" sx="200000" sy="200000" algn="ctr" rotWithShape="0">
              <a:srgbClr val="000000">
                <a:alpha val="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3243FE7-42E5-42C6-9BB7-295D3F0F38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871" y="2643363"/>
            <a:ext cx="1880284" cy="1410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5400000" sx="200000" sy="200000" algn="ctr" rotWithShape="0">
              <a:srgbClr val="000000">
                <a:alpha val="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56E63F7-26AE-4489-A5AA-C8535BAE8A2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801" y="2635068"/>
            <a:ext cx="1057660" cy="1410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5400000" sx="200000" sy="200000" algn="ctr" rotWithShape="0">
              <a:srgbClr val="000000">
                <a:alpha val="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BA157AA-25F6-4D73-A589-0B3D5869414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558" y="4112026"/>
            <a:ext cx="1947941" cy="1300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5400000" sx="200000" sy="200000" algn="ctr" rotWithShape="0">
              <a:srgbClr val="000000">
                <a:alpha val="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AB56BA8-EEED-4E23-A2B2-1FDFEE922EF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88" y="4112026"/>
            <a:ext cx="2337710" cy="1314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5400000" sx="200000" sy="200000" algn="ctr" rotWithShape="0">
              <a:srgbClr val="000000">
                <a:alpha val="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5E94446-E9DD-4348-BBEA-CF16BA8CCE7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" t="8254" r="6575" b="5673"/>
          <a:stretch/>
        </p:blipFill>
        <p:spPr>
          <a:xfrm>
            <a:off x="3841120" y="4108926"/>
            <a:ext cx="1894137" cy="1319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5400000" sx="200000" sy="200000" algn="ctr" rotWithShape="0">
              <a:srgbClr val="000000">
                <a:alpha val="0"/>
              </a:srgb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FCEDE23-BF04-40F6-BCE4-3DCA92736E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6496"/>
            <a:ext cx="1267866" cy="117356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6A2C6DB5-1514-4370-BFF0-D319F5CB0D57}"/>
              </a:ext>
            </a:extLst>
          </p:cNvPr>
          <p:cNvSpPr txBox="1">
            <a:spLocks/>
          </p:cNvSpPr>
          <p:nvPr/>
        </p:nvSpPr>
        <p:spPr>
          <a:xfrm>
            <a:off x="864750" y="321476"/>
            <a:ext cx="8381852" cy="4455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7721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6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СЕМЕЙНЫХ ЦЕННОСТЕЙ </a:t>
            </a:r>
          </a:p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ЭЛЕМЕНТ КОРПОРАТИВНОЙ КУЛЬТУРЫ</a:t>
            </a:r>
          </a:p>
        </p:txBody>
      </p:sp>
      <p:sp>
        <p:nvSpPr>
          <p:cNvPr id="23" name="Номер слайда 3">
            <a:extLst>
              <a:ext uri="{FF2B5EF4-FFF2-40B4-BE49-F238E27FC236}">
                <a16:creationId xmlns:a16="http://schemas.microsoft.com/office/drawing/2014/main" id="{7D246657-9C69-44A7-8709-CAC302C7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069" y="5491318"/>
            <a:ext cx="2405658" cy="426930"/>
          </a:xfrm>
        </p:spPr>
        <p:txBody>
          <a:bodyPr lIns="0" tIns="0" rIns="0" bIns="0"/>
          <a:lstStyle/>
          <a:p>
            <a:pPr algn="r"/>
            <a:fld id="{172FD4DB-14A3-49CF-99C3-80731B9A3040}" type="slidenum">
              <a:rPr lang="ru-RU" sz="800" smtClean="0"/>
              <a:pPr algn="r"/>
              <a:t>10</a:t>
            </a:fld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66487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21069" y="5491318"/>
            <a:ext cx="2405658" cy="426930"/>
          </a:xfrm>
        </p:spPr>
        <p:txBody>
          <a:bodyPr lIns="0" tIns="0" rIns="0" bIns="0"/>
          <a:lstStyle/>
          <a:p>
            <a:pPr algn="r"/>
            <a:fld id="{172FD4DB-14A3-49CF-99C3-80731B9A3040}" type="slidenum">
              <a:rPr lang="ru-RU" sz="800" smtClean="0"/>
              <a:pPr algn="r"/>
              <a:t>11</a:t>
            </a:fld>
            <a:endParaRPr lang="ru-RU" sz="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15FCA4-6640-CD45-9185-CB8DF638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81" y="4322885"/>
            <a:ext cx="5519639" cy="1147720"/>
          </a:xfrm>
        </p:spPr>
        <p:txBody>
          <a:bodyPr lIns="0" tIns="0" rIns="0" bIns="0">
            <a:noAutofit/>
          </a:bodyPr>
          <a:lstStyle/>
          <a:p>
            <a:pPr algn="ctr"/>
            <a:br>
              <a:rPr lang="ru-RU" sz="3200" b="1" dirty="0">
                <a:solidFill>
                  <a:schemeClr val="bg1"/>
                </a:solidFill>
              </a:rPr>
            </a:b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13" y="802118"/>
            <a:ext cx="3147014" cy="4689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77" y="794498"/>
            <a:ext cx="5896619" cy="40145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0372C9-9019-4B94-8C57-1F6F3BF8B0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6496"/>
            <a:ext cx="1267866" cy="117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0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21069" y="5491318"/>
            <a:ext cx="2405658" cy="426930"/>
          </a:xfrm>
        </p:spPr>
        <p:txBody>
          <a:bodyPr lIns="0" tIns="0" rIns="0" bIns="0"/>
          <a:lstStyle/>
          <a:p>
            <a:pPr algn="r"/>
            <a:fld id="{172FD4DB-14A3-49CF-99C3-80731B9A3040}" type="slidenum">
              <a:rPr lang="ru-RU" sz="800" smtClean="0"/>
              <a:pPr algn="r"/>
              <a:t>2</a:t>
            </a:fld>
            <a:endParaRPr lang="ru-RU" sz="800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42CF424F-9941-C542-903B-46167BE74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528" y="805784"/>
            <a:ext cx="9283359" cy="3743164"/>
          </a:xfrm>
          <a:solidFill>
            <a:schemeClr val="bg1">
              <a:alpha val="0"/>
            </a:schemeClr>
          </a:solidFill>
        </p:spPr>
        <p:txBody>
          <a:bodyPr lIns="0" tIns="0" rIns="0" bIns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Федеральное государственное унитарное предприятие «Российская телевизионная и радиовещательная сеть»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РТРС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российская государственная компания, оператор эфирной теле- и радиопередающей сети страны.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Эфирное наземное телерадиовещание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регионах России обеспечивают 80 региональных,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республиканских, краевых и областных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радиотелевизионных передающих центров,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являются филиалами РТРС.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88" y="1722004"/>
            <a:ext cx="3176586" cy="41054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81DB36-6CE8-4120-AAEE-813C673585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6496"/>
            <a:ext cx="1267866" cy="117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06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/>
          <p:cNvGrpSpPr/>
          <p:nvPr/>
        </p:nvGrpSpPr>
        <p:grpSpPr>
          <a:xfrm>
            <a:off x="352904" y="3622925"/>
            <a:ext cx="568722" cy="509163"/>
            <a:chOff x="536178" y="1976307"/>
            <a:chExt cx="537748" cy="509163"/>
          </a:xfrm>
        </p:grpSpPr>
        <p:sp>
          <p:nvSpPr>
            <p:cNvPr id="40" name="Овал 39"/>
            <p:cNvSpPr/>
            <p:nvPr/>
          </p:nvSpPr>
          <p:spPr>
            <a:xfrm>
              <a:off x="536178" y="1976307"/>
              <a:ext cx="537748" cy="509163"/>
            </a:xfrm>
            <a:prstGeom prst="ellipse">
              <a:avLst/>
            </a:prstGeom>
            <a:solidFill>
              <a:srgbClr val="C4CAE2">
                <a:alpha val="32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650951" y="2059184"/>
              <a:ext cx="252494" cy="262927"/>
            </a:xfrm>
            <a:prstGeom prst="ellipse">
              <a:avLst/>
            </a:prstGeom>
            <a:solidFill>
              <a:srgbClr val="A5AE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48678" y="4088073"/>
            <a:ext cx="568722" cy="509163"/>
            <a:chOff x="536178" y="1976307"/>
            <a:chExt cx="537748" cy="509163"/>
          </a:xfrm>
        </p:grpSpPr>
        <p:sp>
          <p:nvSpPr>
            <p:cNvPr id="43" name="Овал 42"/>
            <p:cNvSpPr/>
            <p:nvPr/>
          </p:nvSpPr>
          <p:spPr>
            <a:xfrm>
              <a:off x="536178" y="1976307"/>
              <a:ext cx="537748" cy="509163"/>
            </a:xfrm>
            <a:prstGeom prst="ellipse">
              <a:avLst/>
            </a:prstGeom>
            <a:solidFill>
              <a:srgbClr val="C4CAE2">
                <a:alpha val="32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650951" y="2059184"/>
              <a:ext cx="252494" cy="262927"/>
            </a:xfrm>
            <a:prstGeom prst="ellipse">
              <a:avLst/>
            </a:prstGeom>
            <a:solidFill>
              <a:srgbClr val="A5AE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21069" y="5491318"/>
            <a:ext cx="2405658" cy="426930"/>
          </a:xfrm>
        </p:spPr>
        <p:txBody>
          <a:bodyPr lIns="0" tIns="0" rIns="0" bIns="0"/>
          <a:lstStyle/>
          <a:p>
            <a:pPr algn="r"/>
            <a:fld id="{172FD4DB-14A3-49CF-99C3-80731B9A3040}" type="slidenum">
              <a:rPr lang="ru-RU" sz="800" smtClean="0"/>
              <a:pPr algn="r"/>
              <a:t>3</a:t>
            </a:fld>
            <a:endParaRPr lang="ru-RU" sz="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15FCA4-6640-CD45-9185-CB8DF638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50" y="321476"/>
            <a:ext cx="8381852" cy="445528"/>
          </a:xfrm>
        </p:spPr>
        <p:txBody>
          <a:bodyPr lIns="0" tIns="0" rIns="0" bIns="0">
            <a:no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МОРДОВИЯ 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ФАКТЫ И ЦИФРЫ</a:t>
            </a:r>
            <a:b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348678" y="1624884"/>
            <a:ext cx="568722" cy="509163"/>
            <a:chOff x="536178" y="1976307"/>
            <a:chExt cx="537748" cy="509163"/>
          </a:xfrm>
        </p:grpSpPr>
        <p:sp>
          <p:nvSpPr>
            <p:cNvPr id="25" name="Овал 24"/>
            <p:cNvSpPr/>
            <p:nvPr/>
          </p:nvSpPr>
          <p:spPr>
            <a:xfrm>
              <a:off x="536178" y="1976307"/>
              <a:ext cx="537748" cy="509163"/>
            </a:xfrm>
            <a:prstGeom prst="ellipse">
              <a:avLst/>
            </a:prstGeom>
            <a:solidFill>
              <a:srgbClr val="C4CAE2">
                <a:alpha val="32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650951" y="2059184"/>
              <a:ext cx="252494" cy="262927"/>
            </a:xfrm>
            <a:prstGeom prst="ellipse">
              <a:avLst/>
            </a:prstGeom>
            <a:solidFill>
              <a:srgbClr val="A5AE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48678" y="2083412"/>
            <a:ext cx="568722" cy="509163"/>
            <a:chOff x="536178" y="1976307"/>
            <a:chExt cx="537748" cy="509163"/>
          </a:xfrm>
        </p:grpSpPr>
        <p:sp>
          <p:nvSpPr>
            <p:cNvPr id="28" name="Овал 27"/>
            <p:cNvSpPr/>
            <p:nvPr/>
          </p:nvSpPr>
          <p:spPr>
            <a:xfrm>
              <a:off x="536178" y="1976307"/>
              <a:ext cx="537748" cy="509163"/>
            </a:xfrm>
            <a:prstGeom prst="ellipse">
              <a:avLst/>
            </a:prstGeom>
            <a:solidFill>
              <a:srgbClr val="C4CAE2">
                <a:alpha val="32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650951" y="2059184"/>
              <a:ext cx="252494" cy="262927"/>
            </a:xfrm>
            <a:prstGeom prst="ellipse">
              <a:avLst/>
            </a:prstGeom>
            <a:solidFill>
              <a:srgbClr val="A5AE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48678" y="2694812"/>
            <a:ext cx="568722" cy="509163"/>
            <a:chOff x="536178" y="1976307"/>
            <a:chExt cx="537748" cy="509163"/>
          </a:xfrm>
        </p:grpSpPr>
        <p:sp>
          <p:nvSpPr>
            <p:cNvPr id="31" name="Овал 30"/>
            <p:cNvSpPr/>
            <p:nvPr/>
          </p:nvSpPr>
          <p:spPr>
            <a:xfrm>
              <a:off x="536178" y="1976307"/>
              <a:ext cx="537748" cy="509163"/>
            </a:xfrm>
            <a:prstGeom prst="ellipse">
              <a:avLst/>
            </a:prstGeom>
            <a:solidFill>
              <a:srgbClr val="C4CAE2">
                <a:alpha val="32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50951" y="2059184"/>
              <a:ext cx="252494" cy="262927"/>
            </a:xfrm>
            <a:prstGeom prst="ellipse">
              <a:avLst/>
            </a:prstGeom>
            <a:solidFill>
              <a:srgbClr val="A5AE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48678" y="3009065"/>
            <a:ext cx="568722" cy="509163"/>
            <a:chOff x="536178" y="1976307"/>
            <a:chExt cx="537748" cy="509163"/>
          </a:xfrm>
        </p:grpSpPr>
        <p:sp>
          <p:nvSpPr>
            <p:cNvPr id="34" name="Овал 33"/>
            <p:cNvSpPr/>
            <p:nvPr/>
          </p:nvSpPr>
          <p:spPr>
            <a:xfrm>
              <a:off x="536178" y="1976307"/>
              <a:ext cx="537748" cy="509163"/>
            </a:xfrm>
            <a:prstGeom prst="ellipse">
              <a:avLst/>
            </a:prstGeom>
            <a:solidFill>
              <a:srgbClr val="C4CAE2">
                <a:alpha val="32000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50951" y="2059184"/>
              <a:ext cx="252494" cy="262927"/>
            </a:xfrm>
            <a:prstGeom prst="ellipse">
              <a:avLst/>
            </a:prstGeom>
            <a:solidFill>
              <a:srgbClr val="A5AE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42CF424F-9941-C542-903B-46167BE74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9662" y="1744228"/>
            <a:ext cx="5768273" cy="2897023"/>
          </a:xfrm>
          <a:solidFill>
            <a:schemeClr val="bg1">
              <a:alpha val="0"/>
            </a:schemeClr>
          </a:solidFill>
        </p:spPr>
        <p:txBody>
          <a:bodyPr lIns="0" tIns="0" rIns="0" bIns="0">
            <a:norm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1961 год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ВВОД В ЭКСПЛУАТАЦИЮ РАДИОТЕЛЕВИЗИОННОГО ПЕРЕДАЮЩЕГО ЦЕНТРА В Г.САРАНСК.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1967 год -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КРАСНОСЛОБОДСКОГО, АТЮРЬЕВСКОГО И СТАРОШАЙГОВСКОГО РЕТРАНСЛЯТОРОВ. ЗАПУЩЕНА РАДИОРЕЛЕЙНАЯ ЛИНИЯ САРАНСК-АТЮРЬЕВО. </a:t>
            </a:r>
            <a:endParaRPr lang="ru-RU" sz="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1987 год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ЗАПУСК РЕТРАНСЛЯТОРА В Г. АРДАТОВ.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1984 - 1993 года - 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 РЕТРАНСЛЯТОРОВ УМЕТ, ЕЛЬНИКИ,  ИСАР, ТЕНЬГУШЕВО, ШИРИНГУШИ, ВЫША, КОВЫЛКИНО, САБАЕВО,  БОЛЬШИЕ БЕРЕЗНИКИ, РУЗАЕВКА. 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2001 год -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ЕДИНОГО ГОСУДАРСТВЕННОГО ОПЕРАТОРА ЭФИРНОГО ТЕЛЕРАДИОВЕЩАНИЯ – РТРС.</a:t>
            </a: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2012-2018 года -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РЕАЛИЗАЦИЯ ФЦП «РАЗВИТИЕ ТЕЛЕРАДИОВЕЩАНИЯ НА ТЕРРИТОРИИ РФ НА 2009-2018 ГГ.»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35" y="1744227"/>
            <a:ext cx="3894006" cy="351216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213F3ED-BB6E-4CEE-ACF3-5C9D8569D1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6496"/>
            <a:ext cx="1267866" cy="117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3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21069" y="5491318"/>
            <a:ext cx="2405658" cy="426930"/>
          </a:xfrm>
        </p:spPr>
        <p:txBody>
          <a:bodyPr lIns="0" tIns="0" rIns="0" bIns="0"/>
          <a:lstStyle/>
          <a:p>
            <a:pPr algn="r"/>
            <a:fld id="{172FD4DB-14A3-49CF-99C3-80731B9A3040}" type="slidenum">
              <a:rPr lang="ru-RU" sz="800" smtClean="0"/>
              <a:pPr algn="r"/>
              <a:t>4</a:t>
            </a:fld>
            <a:endParaRPr lang="ru-RU" sz="8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D15FCA4-6640-CD45-9185-CB8DF6387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98487"/>
            <a:ext cx="9563547" cy="5156343"/>
          </a:xfrm>
        </p:spPr>
        <p:txBody>
          <a:bodyPr lIns="0" tIns="0" rIns="0" bIns="0">
            <a:noAutofit/>
          </a:bodyPr>
          <a:lstStyle/>
          <a:p>
            <a:b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2010 года в соответствии с федеральной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целевой программой «Развитие телерадиовещания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Российской Федерации на 2009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годы» РТРС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начал в России строительство сети цифрового 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эфирного телевидения и радиовещания. 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указанный период на территории 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Мордовия построено 28 новых объектов, 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смонтировано дополнительно 74 передатчика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первого и второго мультиплексов, что привело к 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увеличению телепрограмм с 9 до 20, и позволило 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охват населения Республики Мордовия 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41% до 99,8% соответственно. 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b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2" y="4899558"/>
            <a:ext cx="1118796" cy="10355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487" y="1321965"/>
            <a:ext cx="3744699" cy="31300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1EBAFF-B3E4-49AD-9031-D1DDCFB1F3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6496"/>
            <a:ext cx="1267866" cy="117356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BFB0023-0D8C-4389-AF6B-90C726CCCC68}"/>
              </a:ext>
            </a:extLst>
          </p:cNvPr>
          <p:cNvSpPr txBox="1">
            <a:spLocks/>
          </p:cNvSpPr>
          <p:nvPr/>
        </p:nvSpPr>
        <p:spPr>
          <a:xfrm>
            <a:off x="864750" y="321476"/>
            <a:ext cx="8381852" cy="4455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7721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6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ЦИФРОВОГО </a:t>
            </a:r>
            <a:b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ТЕЛЕВИДЕНИЯ И РАДИОВЕЩАНИЯ</a:t>
            </a:r>
          </a:p>
        </p:txBody>
      </p:sp>
    </p:spTree>
    <p:extLst>
      <p:ext uri="{BB962C8B-B14F-4D97-AF65-F5344CB8AC3E}">
        <p14:creationId xmlns:p14="http://schemas.microsoft.com/office/powerpoint/2010/main" val="164290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BD55DC5-1568-4E6C-BCBC-3861A4454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31" y="1354713"/>
            <a:ext cx="5671525" cy="3472979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21069" y="5491318"/>
            <a:ext cx="2405658" cy="426930"/>
          </a:xfrm>
        </p:spPr>
        <p:txBody>
          <a:bodyPr lIns="0" tIns="0" rIns="0" bIns="0"/>
          <a:lstStyle/>
          <a:p>
            <a:pPr algn="r"/>
            <a:fld id="{172FD4DB-14A3-49CF-99C3-80731B9A3040}" type="slidenum">
              <a:rPr lang="ru-RU" sz="800" smtClean="0"/>
              <a:pPr algn="r"/>
              <a:t>5</a:t>
            </a:fld>
            <a:endParaRPr lang="ru-RU" sz="800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42CF424F-9941-C542-903B-46167BE74B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971" y="1318642"/>
            <a:ext cx="5247413" cy="3159660"/>
          </a:xfrm>
          <a:solidFill>
            <a:schemeClr val="bg1">
              <a:alpha val="0"/>
            </a:schemeClr>
          </a:solidFill>
        </p:spPr>
        <p:txBody>
          <a:bodyPr lIns="0" tIns="0" rIns="0" bIns="0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НА ТЕРРИТОРИИ РЕГИОНА: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71450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ФУНКЦИОНИРУЕТ 37 ЦИФРОВЫХ ТЕЛЕВИЗИОННЫХ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ВЕЩАТЕЛЬНЫХ СТАНЦИЙ;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ТЕЛЕВИЗИОННЫМ ВЕЩАНИЕМ НАСЕЛЕНИЯ РЕСПУБЛИКИ МОРДОВИЯ СОСТАВЛЯЕТ 99,8%;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ОСУЩЕСТВЛЯЕТСЯ ВЕЩАНИЕ 20 ТЕЛЕВИЗИОННЫХ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И 3 РАДИО КАНАЛА В ЦИФРОВОМ КАЧЕСТВЕ;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СОГЛАШЕНИЯ С ПРАВИТЕЛЬСТВОМ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РЕСПУБЛИКИ МОРДОВИЯ ОБЕСПЕЧЕНО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ИНФОРМИРОВАНИЕ НАСЕЛЕНИЯ О ЧС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46" y="1117474"/>
            <a:ext cx="3532510" cy="22606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46" y="3378082"/>
            <a:ext cx="3632313" cy="23973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C5923F-F487-4400-87FB-30C6B03122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6496"/>
            <a:ext cx="1267866" cy="11735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A2813D2-C0BC-452E-B715-9E71B824E95C}"/>
              </a:ext>
            </a:extLst>
          </p:cNvPr>
          <p:cNvSpPr txBox="1">
            <a:spLocks/>
          </p:cNvSpPr>
          <p:nvPr/>
        </p:nvSpPr>
        <p:spPr>
          <a:xfrm>
            <a:off x="864750" y="321476"/>
            <a:ext cx="8381852" cy="4455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7721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6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ТЕЛЕВИЗИОННОЕ ВЕЩАНИЕ</a:t>
            </a:r>
            <a:b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МОРДОВИЯ</a:t>
            </a:r>
          </a:p>
        </p:txBody>
      </p:sp>
    </p:spTree>
    <p:extLst>
      <p:ext uri="{BB962C8B-B14F-4D97-AF65-F5344CB8AC3E}">
        <p14:creationId xmlns:p14="http://schemas.microsoft.com/office/powerpoint/2010/main" val="13643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88B098-587A-40D0-811F-2B88CA959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31" y="1202313"/>
            <a:ext cx="5671525" cy="3472979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C2E8AE5-FBAD-4918-B5C7-C8828ED883F1}"/>
              </a:ext>
            </a:extLst>
          </p:cNvPr>
          <p:cNvSpPr txBox="1"/>
          <p:nvPr/>
        </p:nvSpPr>
        <p:spPr>
          <a:xfrm>
            <a:off x="516100" y="1050112"/>
            <a:ext cx="6155294" cy="422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(дополнительно к ТК РФ)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Работникам РТРС предоставляются социальные выплаты в следующих случаях:</a:t>
            </a:r>
          </a:p>
          <a:p>
            <a:pPr algn="just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рождение (усыновление) ребенка;</a:t>
            </a:r>
          </a:p>
          <a:p>
            <a:pPr>
              <a:lnSpc>
                <a:spcPct val="110000"/>
              </a:lnSpc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трех и более несовершеннолетних детей; </a:t>
            </a:r>
          </a:p>
          <a:p>
            <a:pPr>
              <a:lnSpc>
                <a:spcPct val="110000"/>
              </a:lnSpc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родителю ребенка –  инвалида, один раз в год; </a:t>
            </a:r>
          </a:p>
          <a:p>
            <a:pPr>
              <a:lnSpc>
                <a:spcPct val="110000"/>
              </a:lnSpc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тяжелое материальное положение в сложных жизненных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семейных обстоятельств и т.д.;</a:t>
            </a:r>
          </a:p>
          <a:p>
            <a:pPr>
              <a:lnSpc>
                <a:spcPct val="110000"/>
              </a:lnSpc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женщинам, в виде разовой доплаты до их средней заработной платы к пособию по беременности и родам;</a:t>
            </a:r>
          </a:p>
          <a:p>
            <a:pPr>
              <a:lnSpc>
                <a:spcPct val="110000"/>
              </a:lnSpc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 дню собственной свадьбы, и т.д.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EE7DAD5-CE99-4BAF-BE1D-B86FA9B73D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394" y="1019769"/>
            <a:ext cx="3226986" cy="4307472"/>
          </a:xfrm>
          <a:prstGeom prst="rect">
            <a:avLst/>
          </a:prstGeom>
          <a:ln w="12700">
            <a:solidFill>
              <a:srgbClr val="D0E2F8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4D4082-E36D-49E2-B0E7-3620B520F7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6496"/>
            <a:ext cx="1267866" cy="1173568"/>
          </a:xfrm>
          <a:prstGeom prst="rect">
            <a:avLst/>
          </a:prstGeom>
        </p:spPr>
      </p:pic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5B8D840D-6373-4CF1-AE82-D0A8B68A4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069" y="5491318"/>
            <a:ext cx="2405658" cy="426930"/>
          </a:xfrm>
        </p:spPr>
        <p:txBody>
          <a:bodyPr lIns="0" tIns="0" rIns="0" bIns="0"/>
          <a:lstStyle/>
          <a:p>
            <a:pPr algn="r"/>
            <a:fld id="{172FD4DB-14A3-49CF-99C3-80731B9A3040}" type="slidenum">
              <a:rPr lang="ru-RU" sz="800" smtClean="0"/>
              <a:pPr algn="r"/>
              <a:t>6</a:t>
            </a:fld>
            <a:endParaRPr lang="ru-RU" sz="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2274F91-1E9E-4930-9AF8-CB5330AE780F}"/>
              </a:ext>
            </a:extLst>
          </p:cNvPr>
          <p:cNvSpPr txBox="1">
            <a:spLocks/>
          </p:cNvSpPr>
          <p:nvPr/>
        </p:nvSpPr>
        <p:spPr>
          <a:xfrm>
            <a:off x="864750" y="321476"/>
            <a:ext cx="8381852" cy="4455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7721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6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CОЦИАЛЬНЫЕ ВЫПЛАТЫ В ВИДЕ ЕДИНОВРЕМЕННОЙ </a:t>
            </a:r>
          </a:p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МАТЕРИАЛЬНОЙ ПОМОЩИ </a:t>
            </a:r>
          </a:p>
        </p:txBody>
      </p:sp>
    </p:spTree>
    <p:extLst>
      <p:ext uri="{BB962C8B-B14F-4D97-AF65-F5344CB8AC3E}">
        <p14:creationId xmlns:p14="http://schemas.microsoft.com/office/powerpoint/2010/main" val="3407269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F03BA61-2D02-40DE-9A71-432DA9D3A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31" y="1202313"/>
            <a:ext cx="5671525" cy="3472979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0AE9AE-71AC-4CD6-9043-4AE0F032644F}"/>
              </a:ext>
            </a:extLst>
          </p:cNvPr>
          <p:cNvSpPr txBox="1"/>
          <p:nvPr/>
        </p:nvSpPr>
        <p:spPr>
          <a:xfrm>
            <a:off x="467069" y="1249566"/>
            <a:ext cx="67341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44500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445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пунктов КД, улучшающих положения работников с семейными обязанностями -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(что составляет 66 % от общего количества обязательств социальной направленности)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C1F807F-5FF2-435A-A58B-E50BABA23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4256321"/>
              </p:ext>
            </p:extLst>
          </p:nvPr>
        </p:nvGraphicFramePr>
        <p:xfrm>
          <a:off x="6172200" y="1336571"/>
          <a:ext cx="4151715" cy="3449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2CE8A0-8829-474A-A06B-9E964741A3CC}"/>
              </a:ext>
            </a:extLst>
          </p:cNvPr>
          <p:cNvSpPr txBox="1"/>
          <p:nvPr/>
        </p:nvSpPr>
        <p:spPr>
          <a:xfrm>
            <a:off x="8686980" y="3255696"/>
            <a:ext cx="986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</a:rPr>
              <a:t>29</a:t>
            </a:r>
            <a:endParaRPr lang="ru-RU" sz="2000" b="1" dirty="0">
              <a:ln>
                <a:solidFill>
                  <a:schemeClr val="tx2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C5972E-7BEB-46D4-AD12-51164CE87C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6496"/>
            <a:ext cx="1267866" cy="1173568"/>
          </a:xfrm>
          <a:prstGeom prst="rect">
            <a:avLst/>
          </a:prstGeom>
        </p:spPr>
      </p:pic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9FCC4255-0097-45D4-8EB6-A554ECBF7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069" y="5491318"/>
            <a:ext cx="2405658" cy="426930"/>
          </a:xfrm>
        </p:spPr>
        <p:txBody>
          <a:bodyPr lIns="0" tIns="0" rIns="0" bIns="0"/>
          <a:lstStyle/>
          <a:p>
            <a:pPr algn="r"/>
            <a:fld id="{172FD4DB-14A3-49CF-99C3-80731B9A3040}" type="slidenum">
              <a:rPr lang="ru-RU" sz="800" smtClean="0"/>
              <a:pPr algn="r"/>
              <a:t>7</a:t>
            </a:fld>
            <a:endParaRPr lang="ru-RU" sz="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1A40FF-9F18-4AAF-B7CE-F0F5852A6022}"/>
              </a:ext>
            </a:extLst>
          </p:cNvPr>
          <p:cNvSpPr txBox="1">
            <a:spLocks/>
          </p:cNvSpPr>
          <p:nvPr/>
        </p:nvSpPr>
        <p:spPr>
          <a:xfrm>
            <a:off x="864750" y="321476"/>
            <a:ext cx="8381852" cy="4455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7721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6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КОЛЛЕКТИВНОГО ДОГОВОРА РТРС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РАБОТНИКОВ С СЕМЕЙНЫМИ ОБЯЗАННОСТЯМИ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62A53D-AEB9-469A-BB10-C28B4990228F}"/>
              </a:ext>
            </a:extLst>
          </p:cNvPr>
          <p:cNvSpPr/>
          <p:nvPr/>
        </p:nvSpPr>
        <p:spPr>
          <a:xfrm>
            <a:off x="469184" y="1109749"/>
            <a:ext cx="57720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КД, улучшающие положения работников по сравнению с трудовым законодательством 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(100 %)</a:t>
            </a:r>
            <a:endParaRPr lang="ru-RU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EDF219-615F-42DF-AF01-FF3186AF955D}"/>
              </a:ext>
            </a:extLst>
          </p:cNvPr>
          <p:cNvSpPr txBox="1"/>
          <p:nvPr/>
        </p:nvSpPr>
        <p:spPr>
          <a:xfrm>
            <a:off x="8787970" y="5274212"/>
            <a:ext cx="986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80F2FABF-9077-4940-8291-9B9495E74A09}"/>
              </a:ext>
            </a:extLst>
          </p:cNvPr>
          <p:cNvSpPr/>
          <p:nvPr/>
        </p:nvSpPr>
        <p:spPr>
          <a:xfrm>
            <a:off x="7855796" y="2674285"/>
            <a:ext cx="780687" cy="780687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E14EA1-9898-4A2F-834B-D680109DDA03}"/>
              </a:ext>
            </a:extLst>
          </p:cNvPr>
          <p:cNvSpPr txBox="1"/>
          <p:nvPr/>
        </p:nvSpPr>
        <p:spPr>
          <a:xfrm>
            <a:off x="7873048" y="2668877"/>
            <a:ext cx="986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</a:rPr>
              <a:t>44</a:t>
            </a:r>
            <a:endParaRPr lang="ru-RU" sz="2800" b="1" dirty="0">
              <a:ln>
                <a:solidFill>
                  <a:schemeClr val="tx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C773A6-27DE-4EA0-84ED-B708A49D8AD3}"/>
              </a:ext>
            </a:extLst>
          </p:cNvPr>
          <p:cNvSpPr txBox="1"/>
          <p:nvPr/>
        </p:nvSpPr>
        <p:spPr>
          <a:xfrm>
            <a:off x="7014930" y="2173320"/>
            <a:ext cx="986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>
                  <a:solidFill>
                    <a:schemeClr val="tx2"/>
                  </a:solidFill>
                </a:ln>
                <a:solidFill>
                  <a:schemeClr val="bg1"/>
                </a:solidFill>
              </a:rPr>
              <a:t>15</a:t>
            </a:r>
            <a:endParaRPr lang="ru-RU" sz="2000" b="1" dirty="0">
              <a:ln>
                <a:solidFill>
                  <a:schemeClr val="tx2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4435CF4-E57F-44A5-BAC3-8162DDC1C989}"/>
              </a:ext>
            </a:extLst>
          </p:cNvPr>
          <p:cNvSpPr/>
          <p:nvPr/>
        </p:nvSpPr>
        <p:spPr>
          <a:xfrm>
            <a:off x="584173" y="3609639"/>
            <a:ext cx="269743" cy="2697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5EE844B-30F6-4CAC-814D-4743FEEF7AD7}"/>
              </a:ext>
            </a:extLst>
          </p:cNvPr>
          <p:cNvSpPr/>
          <p:nvPr/>
        </p:nvSpPr>
        <p:spPr>
          <a:xfrm>
            <a:off x="584174" y="1186350"/>
            <a:ext cx="269743" cy="2697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BDF5DEF-71E7-4673-89E4-7A5F8D043A58}"/>
              </a:ext>
            </a:extLst>
          </p:cNvPr>
          <p:cNvSpPr/>
          <p:nvPr/>
        </p:nvSpPr>
        <p:spPr>
          <a:xfrm>
            <a:off x="467069" y="3546560"/>
            <a:ext cx="61720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пунктов КД, улучшающих положения работников независимо от семейных обязательств -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(что составляет 34 % от общего количества обязательств социальной направленности )</a:t>
            </a:r>
            <a:endParaRPr lang="ru-RU" sz="18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4361EBB-66C8-4346-83FC-490013EBECD0}"/>
              </a:ext>
            </a:extLst>
          </p:cNvPr>
          <p:cNvSpPr/>
          <p:nvPr/>
        </p:nvSpPr>
        <p:spPr>
          <a:xfrm>
            <a:off x="603633" y="2246129"/>
            <a:ext cx="269743" cy="26974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2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CF6A10D-6010-4A34-8295-6FB4C2E72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31" y="1354713"/>
            <a:ext cx="5671525" cy="3472979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0AE9AE-71AC-4CD6-9043-4AE0F032644F}"/>
              </a:ext>
            </a:extLst>
          </p:cNvPr>
          <p:cNvSpPr txBox="1"/>
          <p:nvPr/>
        </p:nvSpPr>
        <p:spPr>
          <a:xfrm>
            <a:off x="1008034" y="1492532"/>
            <a:ext cx="673417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пунктов КД, улучшающих положения работников с семейными обязанностями по сравнению с действующим законодательством –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44500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исполненных пунктов КД, улучшающих положения работников с семейными обязанностями по сравнению с действующим законодательством –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2CE8A0-8829-474A-A06B-9E964741A3CC}"/>
              </a:ext>
            </a:extLst>
          </p:cNvPr>
          <p:cNvSpPr txBox="1"/>
          <p:nvPr/>
        </p:nvSpPr>
        <p:spPr>
          <a:xfrm>
            <a:off x="8365734" y="3937845"/>
            <a:ext cx="986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66 %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630B5F2-D8BC-4CD8-901E-EBB8949B5924}"/>
              </a:ext>
            </a:extLst>
          </p:cNvPr>
          <p:cNvGraphicFramePr/>
          <p:nvPr/>
        </p:nvGraphicFramePr>
        <p:xfrm>
          <a:off x="6527800" y="2326616"/>
          <a:ext cx="3796115" cy="2812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4EE845AA-1DFA-41E5-8DD8-B3DD3117A91D}"/>
              </a:ext>
            </a:extLst>
          </p:cNvPr>
          <p:cNvGraphicFramePr/>
          <p:nvPr/>
        </p:nvGraphicFramePr>
        <p:xfrm>
          <a:off x="6807604" y="2326616"/>
          <a:ext cx="3516311" cy="2459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8CCF928-7E11-401C-B065-D52798017C1D}"/>
              </a:ext>
            </a:extLst>
          </p:cNvPr>
          <p:cNvSpPr txBox="1"/>
          <p:nvPr/>
        </p:nvSpPr>
        <p:spPr>
          <a:xfrm>
            <a:off x="8324850" y="3966420"/>
            <a:ext cx="125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Myriad Pro Light" panose="020B0403030403020204" pitchFamily="34" charset="0"/>
              </a:rPr>
              <a:t>89,6 %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F8222F0-8B04-4C60-A1AA-DC8545CC00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6496"/>
            <a:ext cx="1267866" cy="117356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ABB11FF-3FFB-4CC6-831C-8CA81D89F4F8}"/>
              </a:ext>
            </a:extLst>
          </p:cNvPr>
          <p:cNvSpPr/>
          <p:nvPr/>
        </p:nvSpPr>
        <p:spPr>
          <a:xfrm>
            <a:off x="1406454" y="4385632"/>
            <a:ext cx="3507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исполнения –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89,6 %</a:t>
            </a: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EA9D61B2-FA16-45A8-BE80-4310918EF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069" y="5491318"/>
            <a:ext cx="2405658" cy="426930"/>
          </a:xfrm>
        </p:spPr>
        <p:txBody>
          <a:bodyPr lIns="0" tIns="0" rIns="0" bIns="0"/>
          <a:lstStyle/>
          <a:p>
            <a:pPr algn="r"/>
            <a:fld id="{172FD4DB-14A3-49CF-99C3-80731B9A3040}" type="slidenum">
              <a:rPr lang="ru-RU" sz="800" smtClean="0"/>
              <a:pPr algn="r"/>
              <a:t>8</a:t>
            </a:fld>
            <a:endParaRPr lang="ru-RU" sz="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A6BE3BB-F4D1-44A5-A6F7-AFB68FD28DEA}"/>
              </a:ext>
            </a:extLst>
          </p:cNvPr>
          <p:cNvSpPr txBox="1">
            <a:spLocks/>
          </p:cNvSpPr>
          <p:nvPr/>
        </p:nvSpPr>
        <p:spPr>
          <a:xfrm>
            <a:off x="864750" y="321476"/>
            <a:ext cx="8381852" cy="4455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7721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6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КОЛЕКТИВНОГО ДОГОВОРА РТРС </a:t>
            </a:r>
            <a:endParaRPr lang="en-US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РАБОТНИКОВ С СЕМЕЙНЫМИ ОБЯЗАННОСТЯМИ</a:t>
            </a:r>
          </a:p>
        </p:txBody>
      </p:sp>
    </p:spTree>
    <p:extLst>
      <p:ext uri="{BB962C8B-B14F-4D97-AF65-F5344CB8AC3E}">
        <p14:creationId xmlns:p14="http://schemas.microsoft.com/office/powerpoint/2010/main" val="2665287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30D1EAC-E854-4C35-BAAE-31EFC2DF0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31" y="1354713"/>
            <a:ext cx="5671525" cy="3472979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014FE6-56F5-48D4-9F7A-E7E891908B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r="1920"/>
          <a:stretch/>
        </p:blipFill>
        <p:spPr>
          <a:xfrm>
            <a:off x="6315765" y="850994"/>
            <a:ext cx="3430215" cy="500069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024F383-569D-46F6-8AEF-2719CBC0893D}"/>
              </a:ext>
            </a:extLst>
          </p:cNvPr>
          <p:cNvSpPr/>
          <p:nvPr/>
        </p:nvSpPr>
        <p:spPr>
          <a:xfrm>
            <a:off x="369891" y="2198992"/>
            <a:ext cx="59458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100 % РАБОТНИКОВ, </a:t>
            </a:r>
          </a:p>
          <a:p>
            <a:pPr algn="r">
              <a:spcAft>
                <a:spcPts val="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ОТРАБОТАВШИХ В ОРГАНИЗАЦИИ 6 МЕС., ОБЕСПЕЧЕНЫ ПОЛИСАМИ ДМС</a:t>
            </a:r>
            <a:endParaRPr lang="ru-RU" sz="28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A810189A-5912-4BC0-842E-3C337CB35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069" y="5491318"/>
            <a:ext cx="2405658" cy="426930"/>
          </a:xfrm>
        </p:spPr>
        <p:txBody>
          <a:bodyPr lIns="0" tIns="0" rIns="0" bIns="0"/>
          <a:lstStyle/>
          <a:p>
            <a:pPr algn="r"/>
            <a:fld id="{172FD4DB-14A3-49CF-99C3-80731B9A3040}" type="slidenum">
              <a:rPr lang="ru-RU" sz="800" smtClean="0"/>
              <a:pPr algn="r"/>
              <a:t>9</a:t>
            </a:fld>
            <a:endParaRPr lang="ru-RU" sz="8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CA61350-0020-4F13-B4D8-5D334417C5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6496"/>
            <a:ext cx="1267866" cy="117356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4802F91-4673-4137-872D-58B24B541A3E}"/>
              </a:ext>
            </a:extLst>
          </p:cNvPr>
          <p:cNvSpPr txBox="1">
            <a:spLocks/>
          </p:cNvSpPr>
          <p:nvPr/>
        </p:nvSpPr>
        <p:spPr>
          <a:xfrm>
            <a:off x="864750" y="321476"/>
            <a:ext cx="8381852" cy="4455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7721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6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</a:t>
            </a:r>
          </a:p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СТРАХОВАНИЕ</a:t>
            </a:r>
          </a:p>
          <a:p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479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8">
      <a:dk1>
        <a:srgbClr val="000000"/>
      </a:dk1>
      <a:lt1>
        <a:srgbClr val="FFFFFF"/>
      </a:lt1>
      <a:dk2>
        <a:srgbClr val="113F76"/>
      </a:dk2>
      <a:lt2>
        <a:srgbClr val="E7E6E6"/>
      </a:lt2>
      <a:accent1>
        <a:srgbClr val="113F76"/>
      </a:accent1>
      <a:accent2>
        <a:srgbClr val="FF0000"/>
      </a:accent2>
      <a:accent3>
        <a:srgbClr val="CBCBCB"/>
      </a:accent3>
      <a:accent4>
        <a:srgbClr val="E2725B"/>
      </a:accent4>
      <a:accent5>
        <a:srgbClr val="3DA88F"/>
      </a:accent5>
      <a:accent6>
        <a:srgbClr val="FEFFFF"/>
      </a:accent6>
      <a:hlink>
        <a:srgbClr val="870663"/>
      </a:hlink>
      <a:folHlink>
        <a:srgbClr val="15D49B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x9 [только чтение]" id="{11B2F27B-C02E-4D14-A950-2743D1B62CEF}" vid="{194D6148-011F-4551-A03E-04D27DDD9A0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предложение_по_м11</Template>
  <TotalTime>19326</TotalTime>
  <Words>671</Words>
  <Application>Microsoft Office PowerPoint</Application>
  <PresentationFormat>Произвольный</PresentationFormat>
  <Paragraphs>91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Myriad Pro Light</vt:lpstr>
      <vt:lpstr>Times New Roman</vt:lpstr>
      <vt:lpstr>Тема Office</vt:lpstr>
      <vt:lpstr>Презентация PowerPoint</vt:lpstr>
      <vt:lpstr>Презентация PowerPoint</vt:lpstr>
      <vt:lpstr>РЕСПУБЛИКА МОРДОВИЯ  ИСТОРИЧЕСКАЯ СПРАВКА, ФАКТЫ И ЦИФРЫ                                          </vt:lpstr>
      <vt:lpstr>    С 2010 года в соответствии с федеральной  целевой программой «Развитие телерадиовещания  в Российской Федерации на 2009 - 2018 годы» РТРС  начал в России строительство сети цифрового  эфирного телевидения и радиовещания.                         В указанный период на территории  Республики Мордовия построено 28 новых объектов,  смонтировано дополнительно 74 передатчика для первого и второго мультиплексов, что привело к  увеличению телепрограмм с 9 до 20, и позволило  расширить охват населения Республики Мордовия  с 41% до 99,8% соответственно.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>RTRS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РАДИО ВДОЛЬ ТРАСС РЕШЕНИЕ РТРС ДЛЯ АВТОДОРА</dc:title>
  <dc:creator>Никитин Дмитрий Валерьевич</dc:creator>
  <cp:lastModifiedBy>Буткеева Юлия Владимировна</cp:lastModifiedBy>
  <cp:revision>378</cp:revision>
  <cp:lastPrinted>2023-06-02T06:17:43Z</cp:lastPrinted>
  <dcterms:created xsi:type="dcterms:W3CDTF">2020-10-07T06:05:59Z</dcterms:created>
  <dcterms:modified xsi:type="dcterms:W3CDTF">2025-02-06T12:49:15Z</dcterms:modified>
</cp:coreProperties>
</file>