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</p:sldMasterIdLst>
  <p:notesMasterIdLst>
    <p:notesMasterId r:id="rId19"/>
  </p:notesMasterIdLst>
  <p:sldIdLst>
    <p:sldId id="263" r:id="rId2"/>
    <p:sldId id="311" r:id="rId3"/>
    <p:sldId id="293" r:id="rId4"/>
    <p:sldId id="298" r:id="rId5"/>
    <p:sldId id="325" r:id="rId6"/>
    <p:sldId id="303" r:id="rId7"/>
    <p:sldId id="312" r:id="rId8"/>
    <p:sldId id="321" r:id="rId9"/>
    <p:sldId id="314" r:id="rId10"/>
    <p:sldId id="322" r:id="rId11"/>
    <p:sldId id="313" r:id="rId12"/>
    <p:sldId id="279" r:id="rId13"/>
    <p:sldId id="317" r:id="rId14"/>
    <p:sldId id="301" r:id="rId15"/>
    <p:sldId id="320" r:id="rId16"/>
    <p:sldId id="307" r:id="rId17"/>
    <p:sldId id="285" r:id="rId18"/>
  </p:sldIdLst>
  <p:sldSz cx="12192000" cy="6858000"/>
  <p:notesSz cx="6797675" cy="9928225"/>
  <p:defaultTextStyle>
    <a:defPPr>
      <a:defRPr lang="en-US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x Fradski" initials="LF" lastIdx="1" clrIdx="0"/>
  <p:cmAuthor id="2" name="Alexande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FFFF"/>
    <a:srgbClr val="990000"/>
    <a:srgbClr val="DDDDDD"/>
    <a:srgbClr val="FFCCCC"/>
    <a:srgbClr val="EAEAEA"/>
    <a:srgbClr val="FFCCFF"/>
    <a:srgbClr val="000000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136" autoAdjust="0"/>
  </p:normalViewPr>
  <p:slideViewPr>
    <p:cSldViewPr snapToGrid="0" snapToObjects="1" showGuides="1">
      <p:cViewPr>
        <p:scale>
          <a:sx n="125" d="100"/>
          <a:sy n="125" d="100"/>
        </p:scale>
        <p:origin x="-210" y="24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16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600813101933747"/>
          <c:y val="0.16887725204656476"/>
          <c:w val="0.59882275020806741"/>
          <c:h val="0.80565395975045706"/>
        </c:manualLayout>
      </c:layout>
      <c:radarChart>
        <c:radarStyle val="filled"/>
        <c:varyColors val="0"/>
        <c:ser>
          <c:idx val="17"/>
          <c:order val="7"/>
          <c:spPr>
            <a:ln w="25400">
              <a:noFill/>
            </a:ln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97-45D3-94AF-A4E257B92186}"/>
            </c:ext>
          </c:extLst>
        </c:ser>
        <c:ser>
          <c:idx val="23"/>
          <c:order val="8"/>
          <c:spPr>
            <a:ln w="25400">
              <a:noFill/>
            </a:ln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97-45D3-94AF-A4E257B92186}"/>
            </c:ext>
          </c:extLst>
        </c:ser>
        <c:ser>
          <c:idx val="11"/>
          <c:order val="6"/>
          <c:spPr>
            <a:ln w="25400">
              <a:noFill/>
            </a:ln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97-45D3-94AF-A4E257B92186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Лист1!$H$69:$H$78</c:f>
              <c:numCache>
                <c:formatCode>General</c:formatCode>
                <c:ptCount val="10"/>
                <c:pt idx="0">
                  <c:v>7.7000000000000011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97-45D3-94AF-A4E257B92186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Лист1!$F$69:$F$78</c:f>
              <c:numCache>
                <c:formatCode>General</c:formatCode>
                <c:ptCount val="10"/>
                <c:pt idx="0">
                  <c:v>6.3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97-45D3-94AF-A4E257B92186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Лист1!$D$69:$D$78</c:f>
              <c:numCache>
                <c:formatCode>General</c:formatCode>
                <c:ptCount val="10"/>
                <c:pt idx="0">
                  <c:v>3.3000000000000003</c:v>
                </c:pt>
                <c:pt idx="1">
                  <c:v>5.5</c:v>
                </c:pt>
                <c:pt idx="2">
                  <c:v>3.3000000000000003</c:v>
                </c:pt>
                <c:pt idx="3">
                  <c:v>5.5</c:v>
                </c:pt>
                <c:pt idx="4">
                  <c:v>5.5</c:v>
                </c:pt>
                <c:pt idx="5">
                  <c:v>6.6000000000000005</c:v>
                </c:pt>
                <c:pt idx="6">
                  <c:v>5.5</c:v>
                </c:pt>
                <c:pt idx="7">
                  <c:v>5.5</c:v>
                </c:pt>
                <c:pt idx="8">
                  <c:v>6.6000000000000005</c:v>
                </c:pt>
                <c:pt idx="9">
                  <c:v>6.6000000000000005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97-45D3-94AF-A4E257B92186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Лист1!$B$69:$B$78</c:f>
              <c:numCache>
                <c:formatCode>General</c:formatCode>
                <c:ptCount val="10"/>
                <c:pt idx="0">
                  <c:v>2.7</c:v>
                </c:pt>
                <c:pt idx="1">
                  <c:v>4.5</c:v>
                </c:pt>
                <c:pt idx="2">
                  <c:v>2.7</c:v>
                </c:pt>
                <c:pt idx="3">
                  <c:v>4.5</c:v>
                </c:pt>
                <c:pt idx="4">
                  <c:v>4.5</c:v>
                </c:pt>
                <c:pt idx="5">
                  <c:v>5.4</c:v>
                </c:pt>
                <c:pt idx="6">
                  <c:v>4.5</c:v>
                </c:pt>
                <c:pt idx="7">
                  <c:v>4.5</c:v>
                </c:pt>
                <c:pt idx="8">
                  <c:v>5.4</c:v>
                </c:pt>
                <c:pt idx="9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97-45D3-94AF-A4E257B92186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Лист1!$I$69:$I$78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97-45D3-94AF-A4E257B92186}"/>
            </c:ext>
          </c:extLst>
        </c:ser>
        <c:ser>
          <c:idx val="1"/>
          <c:order val="5"/>
          <c:cat>
            <c:strRef>
              <c:f>Лист1!$A$69:$A$78</c:f>
              <c:strCache>
                <c:ptCount val="10"/>
                <c:pt idx="0">
                  <c:v>Власть</c:v>
                </c:pt>
                <c:pt idx="1">
                  <c:v>Независимость</c:v>
                </c:pt>
                <c:pt idx="2">
                  <c:v>Управление</c:v>
                </c:pt>
                <c:pt idx="3">
                  <c:v>Профессионализм</c:v>
                </c:pt>
                <c:pt idx="4">
                  <c:v>Стабильность</c:v>
                </c:pt>
                <c:pt idx="5">
                  <c:v>Безопасность</c:v>
                </c:pt>
                <c:pt idx="6">
                  <c:v>Традиции</c:v>
                </c:pt>
                <c:pt idx="7">
                  <c:v>Решение уникальных задач</c:v>
                </c:pt>
                <c:pt idx="8">
                  <c:v>Новаторство</c:v>
                </c:pt>
                <c:pt idx="9">
                  <c:v>Гармония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97-45D3-94AF-A4E257B92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26848"/>
        <c:axId val="43332736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4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Лист1!$J$4:$J$11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A197-45D3-94AF-A4E257B92186}"/>
                  </c:ext>
                </c:extLst>
              </c15:ser>
            </c15:filteredRadarSeries>
          </c:ext>
        </c:extLst>
      </c:radarChart>
      <c:catAx>
        <c:axId val="433268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ru-RU"/>
          </a:p>
        </c:txPr>
        <c:crossAx val="43332736"/>
        <c:crosses val="autoZero"/>
        <c:auto val="1"/>
        <c:lblAlgn val="ctr"/>
        <c:lblOffset val="100"/>
        <c:noMultiLvlLbl val="0"/>
      </c:catAx>
      <c:valAx>
        <c:axId val="4333273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3326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00813101933747"/>
          <c:y val="0.16887725204656476"/>
          <c:w val="0.59882275020806741"/>
          <c:h val="0.80565395975045706"/>
        </c:manualLayout>
      </c:layout>
      <c:radarChart>
        <c:radarStyle val="filled"/>
        <c:varyColors val="0"/>
        <c:ser>
          <c:idx val="12"/>
          <c:order val="12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87-42AF-A1AD-906119DA114B}"/>
            </c:ext>
          </c:extLst>
        </c:ser>
        <c:ser>
          <c:idx val="13"/>
          <c:order val="13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7-42AF-A1AD-906119DA114B}"/>
            </c:ext>
          </c:extLst>
        </c:ser>
        <c:ser>
          <c:idx val="14"/>
          <c:order val="14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87-42AF-A1AD-906119DA114B}"/>
            </c:ext>
          </c:extLst>
        </c:ser>
        <c:ser>
          <c:idx val="15"/>
          <c:order val="15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87-42AF-A1AD-906119DA114B}"/>
            </c:ext>
          </c:extLst>
        </c:ser>
        <c:ser>
          <c:idx val="16"/>
          <c:order val="16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28.xlsx]Лист1'!$I$29:$I$44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87-42AF-A1AD-906119DA114B}"/>
            </c:ext>
          </c:extLst>
        </c:ser>
        <c:ser>
          <c:idx val="17"/>
          <c:order val="17"/>
          <c:spPr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87-42AF-A1AD-906119DA114B}"/>
            </c:ext>
          </c:extLst>
        </c:ser>
        <c:ser>
          <c:idx val="18"/>
          <c:order val="18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87-42AF-A1AD-906119DA114B}"/>
            </c:ext>
          </c:extLst>
        </c:ser>
        <c:ser>
          <c:idx val="19"/>
          <c:order val="19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F87-42AF-A1AD-906119DA114B}"/>
            </c:ext>
          </c:extLst>
        </c:ser>
        <c:ser>
          <c:idx val="20"/>
          <c:order val="20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F87-42AF-A1AD-906119DA114B}"/>
            </c:ext>
          </c:extLst>
        </c:ser>
        <c:ser>
          <c:idx val="21"/>
          <c:order val="21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F87-42AF-A1AD-906119DA114B}"/>
            </c:ext>
          </c:extLst>
        </c:ser>
        <c:ser>
          <c:idx val="22"/>
          <c:order val="22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28.xlsx]Лист1'!$I$29:$I$44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F87-42AF-A1AD-906119DA114B}"/>
            </c:ext>
          </c:extLst>
        </c:ser>
        <c:ser>
          <c:idx val="23"/>
          <c:order val="23"/>
          <c:spPr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F87-42AF-A1AD-906119DA114B}"/>
            </c:ext>
          </c:extLst>
        </c:ser>
        <c:ser>
          <c:idx val="4"/>
          <c:order val="6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F87-42AF-A1AD-906119DA114B}"/>
            </c:ext>
          </c:extLst>
        </c:ser>
        <c:ser>
          <c:idx val="7"/>
          <c:order val="7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F87-42AF-A1AD-906119DA114B}"/>
            </c:ext>
          </c:extLst>
        </c:ser>
        <c:ser>
          <c:idx val="8"/>
          <c:order val="8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F87-42AF-A1AD-906119DA114B}"/>
            </c:ext>
          </c:extLst>
        </c:ser>
        <c:ser>
          <c:idx val="9"/>
          <c:order val="9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F87-42AF-A1AD-906119DA114B}"/>
            </c:ext>
          </c:extLst>
        </c:ser>
        <c:ser>
          <c:idx val="10"/>
          <c:order val="10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28.xlsx]Лист1'!$I$29:$I$44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F87-42AF-A1AD-906119DA114B}"/>
            </c:ext>
          </c:extLst>
        </c:ser>
        <c:ser>
          <c:idx val="11"/>
          <c:order val="11"/>
          <c:spPr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F87-42AF-A1AD-906119DA114B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F87-42AF-A1AD-906119DA114B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F87-42AF-A1AD-906119DA114B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F87-42AF-A1AD-906119DA114B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F87-42AF-A1AD-906119DA114B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38100" cmpd="sng">
              <a:solidFill>
                <a:srgbClr val="00B050"/>
              </a:solidFill>
              <a:prstDash val="dash"/>
            </a:ln>
          </c:spPr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28.xlsx]Лист1'!$I$29:$I$44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F87-42AF-A1AD-906119DA114B}"/>
            </c:ext>
          </c:extLst>
        </c:ser>
        <c:ser>
          <c:idx val="1"/>
          <c:order val="5"/>
          <c:cat>
            <c:strRef>
              <c:f>'[данные для диаграмм отдельно по каждому блоку после мероприятий 28.xlsx]Лист1'!$A$29:$A$44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F87-42AF-A1AD-906119DA114B}"/>
            </c:ext>
          </c:extLst>
        </c:ser>
        <c:ser>
          <c:idx val="25"/>
          <c:order val="24"/>
          <c:tx>
            <c:v>1</c:v>
          </c:tx>
          <c:spPr>
            <a:solidFill>
              <a:sysClr val="window" lastClr="FFFFFF"/>
            </a:solidFill>
            <a:ln w="38100">
              <a:solidFill>
                <a:srgbClr val="FF0000"/>
              </a:solidFill>
              <a:prstDash val="solid"/>
            </a:ln>
          </c:spPr>
          <c:val>
            <c:numRef>
              <c:f>'[данные для диаграмм отдельно по каждому блоку после мероприятий 28.xlsx]Лист1'!$J$29:$J$44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F87-42AF-A1AD-906119DA1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06912"/>
        <c:axId val="52416896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24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'[данные для диаграмм отдельно по каждому блоку после мероприятий 28.xlsx]Лист1'!$J$4:$J$11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1.5</c:v>
                      </c:pt>
                      <c:pt idx="1">
                        <c:v>1.5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1.5</c:v>
                      </c:pt>
                      <c:pt idx="5">
                        <c:v>1.5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1F87-42AF-A1AD-906119DA114B}"/>
                  </c:ext>
                </c:extLst>
              </c15:ser>
            </c15:filteredRadarSeries>
          </c:ext>
        </c:extLst>
      </c:radarChart>
      <c:catAx>
        <c:axId val="524069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2416896"/>
        <c:crosses val="autoZero"/>
        <c:auto val="1"/>
        <c:lblAlgn val="ctr"/>
        <c:lblOffset val="100"/>
        <c:noMultiLvlLbl val="0"/>
      </c:catAx>
      <c:valAx>
        <c:axId val="5241689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spPr>
          <a:solidFill>
            <a:sysClr val="window" lastClr="FFFFFF"/>
          </a:solidFill>
        </c:spPr>
        <c:crossAx val="5240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024028536250327"/>
          <c:y val="0.19946314095626588"/>
          <c:w val="0.59882275020806741"/>
          <c:h val="0.80565395975045706"/>
        </c:manualLayout>
      </c:layout>
      <c:radarChart>
        <c:radarStyle val="filled"/>
        <c:varyColors val="0"/>
        <c:ser>
          <c:idx val="17"/>
          <c:order val="7"/>
          <c:spPr>
            <a:ln w="25400">
              <a:noFill/>
            </a:ln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0B-4D22-9E95-1967A3392C68}"/>
            </c:ext>
          </c:extLst>
        </c:ser>
        <c:ser>
          <c:idx val="23"/>
          <c:order val="8"/>
          <c:spPr>
            <a:ln w="25400">
              <a:noFill/>
            </a:ln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0B-4D22-9E95-1967A3392C68}"/>
            </c:ext>
          </c:extLst>
        </c:ser>
        <c:ser>
          <c:idx val="11"/>
          <c:order val="6"/>
          <c:spPr>
            <a:ln w="25400">
              <a:noFill/>
            </a:ln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0B-4D22-9E95-1967A3392C68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Лист1!$H$81:$H$85</c:f>
              <c:numCache>
                <c:formatCode>General</c:formatCode>
                <c:ptCount val="5"/>
                <c:pt idx="0">
                  <c:v>5.5</c:v>
                </c:pt>
                <c:pt idx="1">
                  <c:v>7.7000000000000011</c:v>
                </c:pt>
                <c:pt idx="2">
                  <c:v>11</c:v>
                </c:pt>
                <c:pt idx="3">
                  <c:v>11</c:v>
                </c:pt>
                <c:pt idx="4">
                  <c:v>7.7000000000000011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0B-4D22-9E95-1967A3392C68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Лист1!$F$81:$F$85</c:f>
              <c:numCache>
                <c:formatCode>General</c:formatCode>
                <c:ptCount val="5"/>
                <c:pt idx="0">
                  <c:v>4.5</c:v>
                </c:pt>
                <c:pt idx="1">
                  <c:v>6.3</c:v>
                </c:pt>
                <c:pt idx="2">
                  <c:v>9</c:v>
                </c:pt>
                <c:pt idx="3">
                  <c:v>9</c:v>
                </c:pt>
                <c:pt idx="4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0B-4D22-9E95-1967A3392C68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Лист1!$D$81:$D$85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5.5</c:v>
                </c:pt>
                <c:pt idx="2">
                  <c:v>6.6000000000000005</c:v>
                </c:pt>
                <c:pt idx="3">
                  <c:v>6.6000000000000005</c:v>
                </c:pt>
                <c:pt idx="4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80B-4D22-9E95-1967A3392C68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Лист1!$B$81:$B$85</c:f>
              <c:numCache>
                <c:formatCode>General</c:formatCode>
                <c:ptCount val="5"/>
                <c:pt idx="0">
                  <c:v>1.8</c:v>
                </c:pt>
                <c:pt idx="1">
                  <c:v>4.5</c:v>
                </c:pt>
                <c:pt idx="2">
                  <c:v>5.4</c:v>
                </c:pt>
                <c:pt idx="3">
                  <c:v>5.4</c:v>
                </c:pt>
                <c:pt idx="4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80B-4D22-9E95-1967A3392C68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Лист1!$I$81:$I$85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80B-4D22-9E95-1967A3392C68}"/>
            </c:ext>
          </c:extLst>
        </c:ser>
        <c:ser>
          <c:idx val="1"/>
          <c:order val="5"/>
          <c:cat>
            <c:strRef>
              <c:f>Лист1!$A$81:$A$85</c:f>
              <c:strCache>
                <c:ptCount val="5"/>
                <c:pt idx="0">
                  <c:v>Люмпенизированный (инфантилизм);</c:v>
                </c:pt>
                <c:pt idx="1">
                  <c:v>Инструментальный (заработок)</c:v>
                </c:pt>
                <c:pt idx="2">
                  <c:v>Профессиональный (содержание работы)</c:v>
                </c:pt>
                <c:pt idx="3">
                  <c:v>Патриотический (служение)</c:v>
                </c:pt>
                <c:pt idx="4">
                  <c:v>Хозяйственный (свобода действий)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0B-4D22-9E95-1967A3392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90240"/>
        <c:axId val="43700224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4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Лист1!$J$4:$J$11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B80B-4D22-9E95-1967A3392C68}"/>
                  </c:ext>
                </c:extLst>
              </c15:ser>
            </c15:filteredRadarSeries>
          </c:ext>
        </c:extLst>
      </c:radarChart>
      <c:catAx>
        <c:axId val="4369024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3700224"/>
        <c:crosses val="autoZero"/>
        <c:auto val="1"/>
        <c:lblAlgn val="ctr"/>
        <c:lblOffset val="100"/>
        <c:noMultiLvlLbl val="0"/>
      </c:catAx>
      <c:valAx>
        <c:axId val="43700224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369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00813101933747"/>
          <c:y val="0.16887725204656476"/>
          <c:w val="0.59882275020806741"/>
          <c:h val="0.80565395975045706"/>
        </c:manualLayout>
      </c:layout>
      <c:radarChart>
        <c:radarStyle val="filled"/>
        <c:varyColors val="0"/>
        <c:ser>
          <c:idx val="17"/>
          <c:order val="7"/>
          <c:spPr>
            <a:ln w="25400">
              <a:noFill/>
            </a:ln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5E-41FF-A297-964856FF701F}"/>
            </c:ext>
          </c:extLst>
        </c:ser>
        <c:ser>
          <c:idx val="23"/>
          <c:order val="8"/>
          <c:spPr>
            <a:ln w="25400">
              <a:noFill/>
            </a:ln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5E-41FF-A297-964856FF701F}"/>
            </c:ext>
          </c:extLst>
        </c:ser>
        <c:ser>
          <c:idx val="11"/>
          <c:order val="6"/>
          <c:spPr>
            <a:ln w="25400">
              <a:noFill/>
            </a:ln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5E-41FF-A297-964856FF701F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Лист1!$H$87:$H$93</c:f>
              <c:numCache>
                <c:formatCode>General</c:formatCode>
                <c:ptCount val="7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5E-41FF-A297-964856FF701F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Лист1!$F$87:$F$93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5E-41FF-A297-964856FF701F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Лист1!$D$87:$D$93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6.6000000000000005</c:v>
                </c:pt>
                <c:pt idx="2">
                  <c:v>6.6000000000000005</c:v>
                </c:pt>
                <c:pt idx="3">
                  <c:v>6.6000000000000005</c:v>
                </c:pt>
                <c:pt idx="4">
                  <c:v>6.6000000000000005</c:v>
                </c:pt>
                <c:pt idx="5">
                  <c:v>6.6000000000000005</c:v>
                </c:pt>
                <c:pt idx="6">
                  <c:v>6.6000000000000005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5E-41FF-A297-964856FF701F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Лист1!$B$87:$B$93</c:f>
              <c:numCache>
                <c:formatCode>General</c:formatCode>
                <c:ptCount val="7"/>
                <c:pt idx="0">
                  <c:v>3.6</c:v>
                </c:pt>
                <c:pt idx="1">
                  <c:v>5.4</c:v>
                </c:pt>
                <c:pt idx="2">
                  <c:v>5.4</c:v>
                </c:pt>
                <c:pt idx="3">
                  <c:v>5.4</c:v>
                </c:pt>
                <c:pt idx="4">
                  <c:v>5.4</c:v>
                </c:pt>
                <c:pt idx="5">
                  <c:v>5.4</c:v>
                </c:pt>
                <c:pt idx="6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C5E-41FF-A297-964856FF701F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Лист1!$I$87:$I$93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C5E-41FF-A297-964856FF701F}"/>
            </c:ext>
          </c:extLst>
        </c:ser>
        <c:ser>
          <c:idx val="1"/>
          <c:order val="5"/>
          <c:cat>
            <c:strRef>
              <c:f>Лист1!$A$87:$A$93</c:f>
              <c:strCache>
                <c:ptCount val="7"/>
                <c:pt idx="0">
                  <c:v>Развитие и внедренеие цифровой культуры</c:v>
                </c:pt>
                <c:pt idx="1">
                  <c:v>Организация и информирование</c:v>
                </c:pt>
                <c:pt idx="2">
                  <c:v>Сроки </c:v>
                </c:pt>
                <c:pt idx="3">
                  <c:v>Качество</c:v>
                </c:pt>
                <c:pt idx="4">
                  <c:v>Профильный тест  знаний</c:v>
                </c:pt>
                <c:pt idx="5">
                  <c:v>Стратегичесике направления развития здравоохранения (нац. Проекты)</c:v>
                </c:pt>
                <c:pt idx="6">
                  <c:v>Вопросы профилактики и противодействия коррупции</c:v>
                </c:pt>
              </c:strCache>
            </c:strRef>
          </c:cat>
          <c:val>
            <c:numRef>
              <c:f>Лист1!$E$4:$E$11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5E-41FF-A297-964856FF7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29216"/>
        <c:axId val="49931008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4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Лист1!$J$4:$J$11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C5E-41FF-A297-964856FF701F}"/>
                  </c:ext>
                </c:extLst>
              </c15:ser>
            </c15:filteredRadarSeries>
          </c:ext>
        </c:extLst>
      </c:radarChart>
      <c:catAx>
        <c:axId val="499292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9931008"/>
        <c:crosses val="autoZero"/>
        <c:auto val="1"/>
        <c:lblAlgn val="ctr"/>
        <c:lblOffset val="100"/>
        <c:noMultiLvlLbl val="0"/>
      </c:catAx>
      <c:valAx>
        <c:axId val="4993100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992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9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00813101933747"/>
          <c:y val="0.16887725204656476"/>
          <c:w val="0.59882275020806741"/>
          <c:h val="0.80565395975045706"/>
        </c:manualLayout>
      </c:layout>
      <c:radarChart>
        <c:radarStyle val="filled"/>
        <c:varyColors val="0"/>
        <c:ser>
          <c:idx val="12"/>
          <c:order val="12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85-4008-9617-1FB7BFD53EAD}"/>
            </c:ext>
          </c:extLst>
        </c:ser>
        <c:ser>
          <c:idx val="13"/>
          <c:order val="13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85-4008-9617-1FB7BFD53EAD}"/>
            </c:ext>
          </c:extLst>
        </c:ser>
        <c:ser>
          <c:idx val="14"/>
          <c:order val="14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85-4008-9617-1FB7BFD53EAD}"/>
            </c:ext>
          </c:extLst>
        </c:ser>
        <c:ser>
          <c:idx val="15"/>
          <c:order val="15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85-4008-9617-1FB7BFD53EAD}"/>
            </c:ext>
          </c:extLst>
        </c:ser>
        <c:ser>
          <c:idx val="16"/>
          <c:order val="16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(2).xlsx]Лист1'!$I$29:$I$44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85-4008-9617-1FB7BFD53EAD}"/>
            </c:ext>
          </c:extLst>
        </c:ser>
        <c:ser>
          <c:idx val="17"/>
          <c:order val="17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85-4008-9617-1FB7BFD53EAD}"/>
            </c:ext>
          </c:extLst>
        </c:ser>
        <c:ser>
          <c:idx val="18"/>
          <c:order val="18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85-4008-9617-1FB7BFD53EAD}"/>
            </c:ext>
          </c:extLst>
        </c:ser>
        <c:ser>
          <c:idx val="19"/>
          <c:order val="19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85-4008-9617-1FB7BFD53EAD}"/>
            </c:ext>
          </c:extLst>
        </c:ser>
        <c:ser>
          <c:idx val="20"/>
          <c:order val="20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85-4008-9617-1FB7BFD53EAD}"/>
            </c:ext>
          </c:extLst>
        </c:ser>
        <c:ser>
          <c:idx val="21"/>
          <c:order val="21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585-4008-9617-1FB7BFD53EAD}"/>
            </c:ext>
          </c:extLst>
        </c:ser>
        <c:ser>
          <c:idx val="22"/>
          <c:order val="22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(2).xlsx]Лист1'!$I$29:$I$44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585-4008-9617-1FB7BFD53EAD}"/>
            </c:ext>
          </c:extLst>
        </c:ser>
        <c:ser>
          <c:idx val="23"/>
          <c:order val="23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585-4008-9617-1FB7BFD53EAD}"/>
            </c:ext>
          </c:extLst>
        </c:ser>
        <c:ser>
          <c:idx val="4"/>
          <c:order val="6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585-4008-9617-1FB7BFD53EAD}"/>
            </c:ext>
          </c:extLst>
        </c:ser>
        <c:ser>
          <c:idx val="7"/>
          <c:order val="7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585-4008-9617-1FB7BFD53EAD}"/>
            </c:ext>
          </c:extLst>
        </c:ser>
        <c:ser>
          <c:idx val="8"/>
          <c:order val="8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585-4008-9617-1FB7BFD53EAD}"/>
            </c:ext>
          </c:extLst>
        </c:ser>
        <c:ser>
          <c:idx val="9"/>
          <c:order val="9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585-4008-9617-1FB7BFD53EAD}"/>
            </c:ext>
          </c:extLst>
        </c:ser>
        <c:ser>
          <c:idx val="10"/>
          <c:order val="10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(2).xlsx]Лист1'!$I$29:$I$44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585-4008-9617-1FB7BFD53EAD}"/>
            </c:ext>
          </c:extLst>
        </c:ser>
        <c:ser>
          <c:idx val="11"/>
          <c:order val="11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585-4008-9617-1FB7BFD53EAD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(2).xlsx]Лист1'!$H$29:$H$44</c:f>
              <c:numCache>
                <c:formatCode>General</c:formatCode>
                <c:ptCount val="1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585-4008-9617-1FB7BFD53EAD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(2).xlsx]Лист1'!$F$29:$F$44</c:f>
              <c:numCache>
                <c:formatCode>General</c:formatCode>
                <c:ptCount val="1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585-4008-9617-1FB7BFD53EAD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(2).xlsx]Лист1'!$D$29:$D$44</c:f>
              <c:numCache>
                <c:formatCode>General</c:formatCode>
                <c:ptCount val="16"/>
                <c:pt idx="0">
                  <c:v>5.5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5.5</c:v>
                </c:pt>
                <c:pt idx="4">
                  <c:v>3.3000000000000003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4.4000000000000004</c:v>
                </c:pt>
                <c:pt idx="1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585-4008-9617-1FB7BFD53EAD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(2).xlsx]Лист1'!$B$29:$B$44</c:f>
              <c:numCache>
                <c:formatCode>General</c:formatCode>
                <c:ptCount val="16"/>
                <c:pt idx="0">
                  <c:v>4.5</c:v>
                </c:pt>
                <c:pt idx="1">
                  <c:v>3.6</c:v>
                </c:pt>
                <c:pt idx="2">
                  <c:v>3.6</c:v>
                </c:pt>
                <c:pt idx="3">
                  <c:v>4.5</c:v>
                </c:pt>
                <c:pt idx="4">
                  <c:v>2.7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3.6</c:v>
                </c:pt>
                <c:pt idx="1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0585-4008-9617-1FB7BFD53EAD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(2).xlsx]Лист1'!$I$29:$I$44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4.8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585-4008-9617-1FB7BFD53EAD}"/>
            </c:ext>
          </c:extLst>
        </c:ser>
        <c:ser>
          <c:idx val="1"/>
          <c:order val="5"/>
          <c:cat>
            <c:strRef>
              <c:f>'[данные для диаграмм отдельно по каждому блоку (2).xlsx]Лист1'!$A$29:$A$44</c:f>
              <c:strCache>
                <c:ptCount val="16"/>
                <c:pt idx="0">
                  <c:v>Когнитивная гибкость</c:v>
                </c:pt>
                <c:pt idx="1">
                  <c:v>Распределённое внимание </c:v>
                </c:pt>
                <c:pt idx="2">
                  <c:v>Зрительно-моторная координация</c:v>
                </c:pt>
                <c:pt idx="3">
                  <c:v>Визуальное сканирование</c:v>
                </c:pt>
                <c:pt idx="4">
                  <c:v>Поле зрения</c:v>
                </c:pt>
                <c:pt idx="5">
                  <c:v>Планирование</c:v>
                </c:pt>
                <c:pt idx="6">
                  <c:v>Фокусированное внимание</c:v>
                </c:pt>
                <c:pt idx="7">
                  <c:v>Ингибиция </c:v>
                </c:pt>
                <c:pt idx="8">
                  <c:v>Контекстуальная память </c:v>
                </c:pt>
                <c:pt idx="9">
                  <c:v>Распознавание</c:v>
                </c:pt>
                <c:pt idx="10">
                  <c:v>Скорость обработки информации </c:v>
                </c:pt>
                <c:pt idx="11">
                  <c:v>Слуховое восприятие</c:v>
                </c:pt>
                <c:pt idx="12">
                  <c:v>Время реакции-</c:v>
                </c:pt>
                <c:pt idx="13">
                  <c:v>Невербальная память</c:v>
                </c:pt>
                <c:pt idx="14">
                  <c:v>Пространственное восприятие</c:v>
                </c:pt>
                <c:pt idx="15">
                  <c:v>Кратковременная память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585-4008-9617-1FB7BFD53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62208"/>
        <c:axId val="49668096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24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'[данные для диаграмм отдельно по каждому блоку (2).xlsx]Лист1'!$J$4:$J$11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8-0585-4008-9617-1FB7BFD53EAD}"/>
                  </c:ext>
                </c:extLst>
              </c15:ser>
            </c15:filteredRadarSeries>
          </c:ext>
        </c:extLst>
      </c:radarChart>
      <c:catAx>
        <c:axId val="496622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ru-RU"/>
          </a:p>
        </c:txPr>
        <c:crossAx val="49668096"/>
        <c:crosses val="autoZero"/>
        <c:auto val="1"/>
        <c:lblAlgn val="ctr"/>
        <c:lblOffset val="100"/>
        <c:noMultiLvlLbl val="0"/>
      </c:catAx>
      <c:valAx>
        <c:axId val="4966809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9662208"/>
        <c:crosses val="autoZero"/>
        <c:crossBetween val="between"/>
      </c:valAx>
    </c:plotArea>
    <c:plotVisOnly val="1"/>
    <c:dispBlanksAs val="gap"/>
    <c:showDLblsOverMax val="0"/>
  </c:chart>
  <c:spPr>
    <a:solidFill>
      <a:srgbClr val="DDDDDD">
        <a:alpha val="50196"/>
      </a:srgb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00813101933747"/>
          <c:y val="0.16887725204656476"/>
          <c:w val="0.59882275020806741"/>
          <c:h val="0.80565395975045706"/>
        </c:manualLayout>
      </c:layout>
      <c:radarChart>
        <c:radarStyle val="filled"/>
        <c:varyColors val="0"/>
        <c:ser>
          <c:idx val="17"/>
          <c:order val="7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85-4FB9-965E-53FC5B0FBF39}"/>
            </c:ext>
          </c:extLst>
        </c:ser>
        <c:ser>
          <c:idx val="23"/>
          <c:order val="8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85-4FB9-965E-53FC5B0FBF39}"/>
            </c:ext>
          </c:extLst>
        </c:ser>
        <c:ser>
          <c:idx val="11"/>
          <c:order val="6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85-4FB9-965E-53FC5B0FBF39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(2).xlsx]Лист1'!$H$46:$H$57</c:f>
              <c:numCache>
                <c:formatCode>General</c:formatCode>
                <c:ptCount val="11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85-4FB9-965E-53FC5B0FBF39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(2).xlsx]Лист1'!$F$46:$F$57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85-4FB9-965E-53FC5B0FBF39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(2).xlsx]Лист1'!$D$46:$D$57</c:f>
              <c:numCache>
                <c:formatCode>General</c:formatCode>
                <c:ptCount val="11"/>
                <c:pt idx="0">
                  <c:v>6.6000000000000005</c:v>
                </c:pt>
                <c:pt idx="1">
                  <c:v>6.6000000000000005</c:v>
                </c:pt>
                <c:pt idx="2">
                  <c:v>5.5</c:v>
                </c:pt>
                <c:pt idx="3">
                  <c:v>6.6000000000000005</c:v>
                </c:pt>
                <c:pt idx="4">
                  <c:v>6.6000000000000005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85-4FB9-965E-53FC5B0FBF39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(2).xlsx]Лист1'!$B$46:$B$57</c:f>
              <c:numCache>
                <c:formatCode>General</c:formatCode>
                <c:ptCount val="11"/>
                <c:pt idx="0">
                  <c:v>5.4</c:v>
                </c:pt>
                <c:pt idx="1">
                  <c:v>5.4</c:v>
                </c:pt>
                <c:pt idx="2">
                  <c:v>4.5</c:v>
                </c:pt>
                <c:pt idx="3">
                  <c:v>5.4</c:v>
                </c:pt>
                <c:pt idx="4">
                  <c:v>5.4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85-4FB9-965E-53FC5B0FBF39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(2).xlsx]Лист1'!$I$46:$I$57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85-4FB9-965E-53FC5B0FBF39}"/>
            </c:ext>
          </c:extLst>
        </c:ser>
        <c:ser>
          <c:idx val="1"/>
          <c:order val="5"/>
          <c:cat>
            <c:strRef>
              <c:f>'[данные для диаграмм отдельно по каждому блоку (2).xlsx]Лист1'!$A$46:$A$57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185-4FB9-965E-53FC5B0FB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25248"/>
        <c:axId val="41935232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4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'[данные для диаграмм отдельно по каждому блоку (2).xlsx]Лист1'!$J$4:$J$11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B185-4FB9-965E-53FC5B0FBF39}"/>
                  </c:ext>
                </c:extLst>
              </c15:ser>
            </c15:filteredRadarSeries>
          </c:ext>
        </c:extLst>
      </c:radarChart>
      <c:catAx>
        <c:axId val="419252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ru-RU"/>
          </a:p>
        </c:txPr>
        <c:crossAx val="41935232"/>
        <c:crosses val="autoZero"/>
        <c:auto val="1"/>
        <c:lblAlgn val="ctr"/>
        <c:lblOffset val="100"/>
        <c:noMultiLvlLbl val="0"/>
      </c:catAx>
      <c:valAx>
        <c:axId val="41935232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192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0803603657243"/>
          <c:y val="0.29892794051685839"/>
          <c:w val="0.59882275020806741"/>
          <c:h val="0.80565395975045706"/>
        </c:manualLayout>
      </c:layout>
      <c:radarChart>
        <c:radarStyle val="filled"/>
        <c:varyColors val="0"/>
        <c:ser>
          <c:idx val="4"/>
          <c:order val="6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(2).xlsx]Лист1'!$H$13:$H$22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3.3000000000000003</c:v>
                </c:pt>
                <c:pt idx="7">
                  <c:v>3.3000000000000003</c:v>
                </c:pt>
                <c:pt idx="8">
                  <c:v>2.2000000000000002</c:v>
                </c:pt>
                <c:pt idx="9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F-4126-9284-05D5624EFADE}"/>
            </c:ext>
          </c:extLst>
        </c:ser>
        <c:ser>
          <c:idx val="7"/>
          <c:order val="7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(2).xlsx]Лист1'!$F$13:$F$22</c:f>
              <c:numCache>
                <c:formatCode>General</c:formatCode>
                <c:ptCount val="10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2.7</c:v>
                </c:pt>
                <c:pt idx="7">
                  <c:v>2.7</c:v>
                </c:pt>
                <c:pt idx="8">
                  <c:v>1.8</c:v>
                </c:pt>
                <c:pt idx="9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8F-4126-9284-05D5624EFADE}"/>
            </c:ext>
          </c:extLst>
        </c:ser>
        <c:ser>
          <c:idx val="8"/>
          <c:order val="8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(2).xlsx]Лист1'!$D$13:$D$22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8F-4126-9284-05D5624EFADE}"/>
            </c:ext>
          </c:extLst>
        </c:ser>
        <c:ser>
          <c:idx val="9"/>
          <c:order val="9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(2).xlsx]Лист1'!$B$13:$B$22</c:f>
              <c:numCache>
                <c:formatCode>General</c:formatCode>
                <c:ptCount val="1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8F-4126-9284-05D5624EFADE}"/>
            </c:ext>
          </c:extLst>
        </c:ser>
        <c:ser>
          <c:idx val="10"/>
          <c:order val="10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(2).xlsx]Лист1'!$I$13:$I$22</c:f>
              <c:numCache>
                <c:formatCode>General</c:formatCode>
                <c:ptCount val="10"/>
                <c:pt idx="0">
                  <c:v>1.5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8F-4126-9284-05D5624EFADE}"/>
            </c:ext>
          </c:extLst>
        </c:ser>
        <c:ser>
          <c:idx val="11"/>
          <c:order val="11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8F-4126-9284-05D5624EFADE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(2).xlsx]Лист1'!$H$13:$H$22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3.3000000000000003</c:v>
                </c:pt>
                <c:pt idx="7">
                  <c:v>3.3000000000000003</c:v>
                </c:pt>
                <c:pt idx="8">
                  <c:v>2.2000000000000002</c:v>
                </c:pt>
                <c:pt idx="9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8F-4126-9284-05D5624EFADE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(2).xlsx]Лист1'!$F$13:$F$22</c:f>
              <c:numCache>
                <c:formatCode>General</c:formatCode>
                <c:ptCount val="10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2.7</c:v>
                </c:pt>
                <c:pt idx="7">
                  <c:v>2.7</c:v>
                </c:pt>
                <c:pt idx="8">
                  <c:v>1.8</c:v>
                </c:pt>
                <c:pt idx="9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C8F-4126-9284-05D5624EFADE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(2).xlsx]Лист1'!$D$13:$D$22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8F-4126-9284-05D5624EFADE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(2).xlsx]Лист1'!$B$13:$B$22</c:f>
              <c:numCache>
                <c:formatCode>General</c:formatCode>
                <c:ptCount val="1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C8F-4126-9284-05D5624EFADE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(2).xlsx]Лист1'!$I$13:$I$22</c:f>
              <c:numCache>
                <c:formatCode>General</c:formatCode>
                <c:ptCount val="10"/>
                <c:pt idx="0">
                  <c:v>1.5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C8F-4126-9284-05D5624EFADE}"/>
            </c:ext>
          </c:extLst>
        </c:ser>
        <c:ser>
          <c:idx val="1"/>
          <c:order val="5"/>
          <c:cat>
            <c:strRef>
              <c:f>'[данные для диаграмм отдельно по каждому блоку (2).xlsx]Лист1'!$A$13:$A$22</c:f>
              <c:strCache>
                <c:ptCount val="10"/>
                <c:pt idx="0">
                  <c:v>Демонстративный тип</c:v>
                </c:pt>
                <c:pt idx="1">
                  <c:v>Застревающий тип</c:v>
                </c:pt>
                <c:pt idx="2">
                  <c:v> Возбудимый тип</c:v>
                </c:pt>
                <c:pt idx="3">
                  <c:v>Педантичный тип</c:v>
                </c:pt>
                <c:pt idx="4">
                  <c:v>Гипертимный тип</c:v>
                </c:pt>
                <c:pt idx="5">
                  <c:v> Эмотивный тип</c:v>
                </c:pt>
                <c:pt idx="6">
                  <c:v>Дистимический тип</c:v>
                </c:pt>
                <c:pt idx="7">
                  <c:v>Экзальтированный тип</c:v>
                </c:pt>
                <c:pt idx="8">
                  <c:v> Тревожный тип</c:v>
                </c:pt>
                <c:pt idx="9">
                  <c:v> Циклотимный тип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C8F-4126-9284-05D5624EF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39936"/>
        <c:axId val="42054016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12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'[данные для диаграмм отдельно по каждому блоку (2).xlsx]Лист1'!$J$4:$J$11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BC8F-4126-9284-05D5624EFADE}"/>
                  </c:ext>
                </c:extLst>
              </c15:ser>
            </c15:filteredRadarSeries>
          </c:ext>
        </c:extLst>
      </c:radarChart>
      <c:catAx>
        <c:axId val="4203993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2054016"/>
        <c:crosses val="autoZero"/>
        <c:auto val="1"/>
        <c:lblAlgn val="ctr"/>
        <c:lblOffset val="100"/>
        <c:noMultiLvlLbl val="0"/>
      </c:catAx>
      <c:valAx>
        <c:axId val="4205401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203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47902718810701"/>
          <c:y val="0.23497297338362602"/>
          <c:w val="0.46525767311865973"/>
          <c:h val="0.50890282953289345"/>
        </c:manualLayout>
      </c:layout>
      <c:radarChart>
        <c:radarStyle val="filled"/>
        <c:varyColors val="0"/>
        <c:ser>
          <c:idx val="4"/>
          <c:order val="6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(2).xlsx]Лист1'!$H$4:$H$11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3.3000000000000003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CF-4381-AC75-086E6AE20B39}"/>
            </c:ext>
          </c:extLst>
        </c:ser>
        <c:ser>
          <c:idx val="7"/>
          <c:order val="7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(2).xlsx]Лист1'!$F$4:$F$11</c:f>
              <c:numCache>
                <c:formatCode>General</c:formatCode>
                <c:ptCount val="7"/>
                <c:pt idx="0">
                  <c:v>3.6</c:v>
                </c:pt>
                <c:pt idx="1">
                  <c:v>2.7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CF-4381-AC75-086E6AE20B39}"/>
            </c:ext>
          </c:extLst>
        </c:ser>
        <c:ser>
          <c:idx val="8"/>
          <c:order val="8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val>
            <c:numRef>
              <c:f>'[данные для диаграмм отдельно по каждому блоку (2).xlsx]Лист1'!$D$4:$D$11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CF-4381-AC75-086E6AE20B39}"/>
            </c:ext>
          </c:extLst>
        </c:ser>
        <c:ser>
          <c:idx val="9"/>
          <c:order val="9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val>
            <c:numRef>
              <c:f>'[данные для диаграмм отдельно по каждому блоку (2).xlsx]Лист1'!$B$4:$B$11</c:f>
              <c:numCache>
                <c:formatCode>General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CF-4381-AC75-086E6AE20B39}"/>
            </c:ext>
          </c:extLst>
        </c:ser>
        <c:ser>
          <c:idx val="10"/>
          <c:order val="10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(2).xlsx]Лист1'!$I$4:$I$11</c:f>
              <c:numCache>
                <c:formatCode>General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  <c:pt idx="4">
                  <c:v>1.5</c:v>
                </c:pt>
                <c:pt idx="5">
                  <c:v>1.5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CF-4381-AC75-086E6AE20B39}"/>
            </c:ext>
          </c:extLst>
        </c:ser>
        <c:ser>
          <c:idx val="11"/>
          <c:order val="11"/>
          <c:spPr>
            <a:ln w="25400">
              <a:noFill/>
            </a:ln>
          </c:spPr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CF-4381-AC75-086E6AE20B39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(2).xlsx]Лист1'!$H$4:$H$11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3.3000000000000003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CF-4381-AC75-086E6AE20B39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(2).xlsx]Лист1'!$F$4:$F$11</c:f>
              <c:numCache>
                <c:formatCode>General</c:formatCode>
                <c:ptCount val="7"/>
                <c:pt idx="0">
                  <c:v>3.6</c:v>
                </c:pt>
                <c:pt idx="1">
                  <c:v>2.7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CF-4381-AC75-086E6AE20B39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val>
            <c:numRef>
              <c:f>'[данные для диаграмм отдельно по каждому блоку (2).xlsx]Лист1'!$D$4:$D$11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CF-4381-AC75-086E6AE20B39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val>
            <c:numRef>
              <c:f>'[данные для диаграмм отдельно по каждому блоку (2).xlsx]Лист1'!$B$4:$B$11</c:f>
              <c:numCache>
                <c:formatCode>General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BCF-4381-AC75-086E6AE20B39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(2).xlsx]Лист1'!$I$4:$I$11</c:f>
              <c:numCache>
                <c:formatCode>General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  <c:pt idx="4">
                  <c:v>1.5</c:v>
                </c:pt>
                <c:pt idx="5">
                  <c:v>1.5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BCF-4381-AC75-086E6AE20B39}"/>
            </c:ext>
          </c:extLst>
        </c:ser>
        <c:ser>
          <c:idx val="1"/>
          <c:order val="5"/>
          <c:cat>
            <c:strRef>
              <c:f>'[данные для диаграмм отдельно по каждому блоку (2).xlsx]Лист1'!$A$4:$A$11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(Ипохондрия)</c:v>
                </c:pt>
                <c:pt idx="2">
                  <c:v>Депрессии (пессимистичность)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лабильности, (демонстративности, истерии)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(2).xlsx]Лист1'!$E$4:$E$11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CF-4381-AC75-086E6AE20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83456"/>
        <c:axId val="42084992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12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'[данные для диаграмм отдельно по каждому блоку (2).xlsx]Лист1'!$J$4:$J$11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ABCF-4381-AC75-086E6AE20B39}"/>
                  </c:ext>
                </c:extLst>
              </c15:ser>
            </c15:filteredRadarSeries>
          </c:ext>
        </c:extLst>
      </c:radarChart>
      <c:catAx>
        <c:axId val="420834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2084992"/>
        <c:crosses val="autoZero"/>
        <c:auto val="1"/>
        <c:lblAlgn val="ctr"/>
        <c:lblOffset val="100"/>
        <c:noMultiLvlLbl val="0"/>
      </c:catAx>
      <c:valAx>
        <c:axId val="42084992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208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6917650918635"/>
          <c:y val="0.15100871180164979"/>
          <c:w val="0.56235200329688517"/>
          <c:h val="0.87663450480639604"/>
        </c:manualLayout>
      </c:layout>
      <c:radarChart>
        <c:radarStyle val="filled"/>
        <c:varyColors val="0"/>
        <c:ser>
          <c:idx val="4"/>
          <c:order val="6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28.xlsx]Лист1'!$H$4:$H$11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3.3000000000000003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67-419A-8796-846B5FD2B6B9}"/>
            </c:ext>
          </c:extLst>
        </c:ser>
        <c:ser>
          <c:idx val="7"/>
          <c:order val="7"/>
          <c:tx>
            <c:v>Max-min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28.xlsx]Лист1'!$F$4:$F$11</c:f>
              <c:numCache>
                <c:formatCode>General</c:formatCode>
                <c:ptCount val="7"/>
                <c:pt idx="0">
                  <c:v>3.6</c:v>
                </c:pt>
                <c:pt idx="1">
                  <c:v>2.7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67-419A-8796-846B5FD2B6B9}"/>
            </c:ext>
          </c:extLst>
        </c:ser>
        <c:ser>
          <c:idx val="8"/>
          <c:order val="8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val>
            <c:numRef>
              <c:f>'[данные для диаграмм отдельно по каждому блоку после мероприятий 28.xlsx]Лист1'!$D$4:$D$11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67-419A-8796-846B5FD2B6B9}"/>
            </c:ext>
          </c:extLst>
        </c:ser>
        <c:ser>
          <c:idx val="9"/>
          <c:order val="9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val>
            <c:numRef>
              <c:f>'[данные для диаграмм отдельно по каждому блоку после мероприятий 28.xlsx]Лист1'!$B$4:$B$11</c:f>
              <c:numCache>
                <c:formatCode>General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67-419A-8796-846B5FD2B6B9}"/>
            </c:ext>
          </c:extLst>
        </c:ser>
        <c:ser>
          <c:idx val="10"/>
          <c:order val="10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28.xlsx]Лист1'!$I$4:$I$11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  <c:pt idx="4">
                  <c:v>1.3</c:v>
                </c:pt>
                <c:pt idx="5">
                  <c:v>1.3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67-419A-8796-846B5FD2B6B9}"/>
            </c:ext>
          </c:extLst>
        </c:ser>
        <c:ser>
          <c:idx val="11"/>
          <c:order val="11"/>
          <c:spPr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67-419A-8796-846B5FD2B6B9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28.xlsx]Лист1'!$H$4:$H$11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3.3000000000000003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67-419A-8796-846B5FD2B6B9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28.xlsx]Лист1'!$F$4:$F$11</c:f>
              <c:numCache>
                <c:formatCode>General</c:formatCode>
                <c:ptCount val="7"/>
                <c:pt idx="0">
                  <c:v>3.6</c:v>
                </c:pt>
                <c:pt idx="1">
                  <c:v>2.7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867-419A-8796-846B5FD2B6B9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val>
            <c:numRef>
              <c:f>'[данные для диаграмм отдельно по каждому блоку после мероприятий 28.xlsx]Лист1'!$D$4:$D$11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67-419A-8796-846B5FD2B6B9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val>
            <c:numRef>
              <c:f>'[данные для диаграмм отдельно по каждому блоку после мероприятий 28.xlsx]Лист1'!$B$4:$B$11</c:f>
              <c:numCache>
                <c:formatCode>General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867-419A-8796-846B5FD2B6B9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FF0000"/>
              </a:solidFill>
              <a:prstDash val="solid"/>
            </a:ln>
          </c:spPr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28.xlsx]Лист1'!$I$4:$I$11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  <c:pt idx="4">
                  <c:v>1.3</c:v>
                </c:pt>
                <c:pt idx="5">
                  <c:v>1.3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867-419A-8796-846B5FD2B6B9}"/>
            </c:ext>
          </c:extLst>
        </c:ser>
        <c:ser>
          <c:idx val="1"/>
          <c:order val="5"/>
          <c:cat>
            <c:strRef>
              <c:f>'[данные для диаграмм отдельно по каждому блоку после мероприятий 28.xlsx]Лист1'!$A$4:$A$11</c:f>
              <c:strCache>
                <c:ptCount val="7"/>
                <c:pt idx="0">
                  <c:v>Импульсивности </c:v>
                </c:pt>
                <c:pt idx="1">
                  <c:v>Невротический сверхконтроль </c:v>
                </c:pt>
                <c:pt idx="2">
                  <c:v>Пессимистичность</c:v>
                </c:pt>
                <c:pt idx="3">
                  <c:v>Ригидность</c:v>
                </c:pt>
                <c:pt idx="4">
                  <c:v>Тревожности (психастении)</c:v>
                </c:pt>
                <c:pt idx="5">
                  <c:v>Эмоциональной лабильности</c:v>
                </c:pt>
                <c:pt idx="6">
                  <c:v>Индивидуалистичности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867-419A-8796-846B5FD2B6B9}"/>
            </c:ext>
          </c:extLst>
        </c:ser>
        <c:ser>
          <c:idx val="13"/>
          <c:order val="12"/>
          <c:spPr>
            <a:noFill/>
            <a:ln w="38100">
              <a:solidFill>
                <a:srgbClr val="00B050"/>
              </a:solidFill>
              <a:prstDash val="dashDot"/>
            </a:ln>
          </c:spPr>
          <c:val>
            <c:numRef>
              <c:f>'[данные для диаграмм отдельно по каждому блоку после мероприятий 28.xlsx]Лист1'!$J$5:$J$11</c:f>
              <c:numCache>
                <c:formatCode>General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  <c:pt idx="4">
                  <c:v>1.5</c:v>
                </c:pt>
                <c:pt idx="5">
                  <c:v>1.5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867-419A-8796-846B5FD2B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43712"/>
        <c:axId val="52645248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12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'[данные для диаграмм отдельно по каждому блоку после мероприятий 28.xlsx]Лист1'!$J$4:$J$11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1.5</c:v>
                      </c:pt>
                      <c:pt idx="1">
                        <c:v>1.5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1.5</c:v>
                      </c:pt>
                      <c:pt idx="5">
                        <c:v>1.5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F867-419A-8796-846B5FD2B6B9}"/>
                  </c:ext>
                </c:extLst>
              </c15:ser>
            </c15:filteredRadarSeries>
          </c:ext>
        </c:extLst>
      </c:radarChart>
      <c:catAx>
        <c:axId val="526437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2645248"/>
        <c:crosses val="autoZero"/>
        <c:auto val="1"/>
        <c:lblAlgn val="ctr"/>
        <c:lblOffset val="100"/>
        <c:noMultiLvlLbl val="0"/>
      </c:catAx>
      <c:valAx>
        <c:axId val="5264524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26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00813101933747"/>
          <c:y val="0.16887725204656476"/>
          <c:w val="0.59882275020806741"/>
          <c:h val="0.80565395975045706"/>
        </c:manualLayout>
      </c:layout>
      <c:radarChart>
        <c:radarStyle val="filled"/>
        <c:varyColors val="0"/>
        <c:ser>
          <c:idx val="17"/>
          <c:order val="7"/>
          <c:spPr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4F-4D4C-8528-F0A26D7C1938}"/>
            </c:ext>
          </c:extLst>
        </c:ser>
        <c:ser>
          <c:idx val="23"/>
          <c:order val="8"/>
          <c:spPr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4F-4D4C-8528-F0A26D7C1938}"/>
            </c:ext>
          </c:extLst>
        </c:ser>
        <c:ser>
          <c:idx val="11"/>
          <c:order val="6"/>
          <c:spPr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4F-4D4C-8528-F0A26D7C1938}"/>
            </c:ext>
          </c:extLst>
        </c:ser>
        <c:ser>
          <c:idx val="0"/>
          <c:order val="0"/>
          <c:tx>
            <c:v>Max-Max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28.xlsx]Лист1'!$H$46:$H$57</c:f>
              <c:numCache>
                <c:formatCode>General</c:formatCode>
                <c:ptCount val="11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4F-4D4C-8528-F0A26D7C1938}"/>
            </c:ext>
          </c:extLst>
        </c:ser>
        <c:ser>
          <c:idx val="2"/>
          <c:order val="1"/>
          <c:tx>
            <c:v>Max-min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28.xlsx]Лист1'!$F$46:$F$57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4F-4D4C-8528-F0A26D7C1938}"/>
            </c:ext>
          </c:extLst>
        </c:ser>
        <c:ser>
          <c:idx val="5"/>
          <c:order val="2"/>
          <c:tx>
            <c:v>Min-max</c:v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28.xlsx]Лист1'!$D$46:$D$57</c:f>
              <c:numCache>
                <c:formatCode>General</c:formatCode>
                <c:ptCount val="11"/>
                <c:pt idx="0">
                  <c:v>6.6000000000000005</c:v>
                </c:pt>
                <c:pt idx="1">
                  <c:v>6.6000000000000005</c:v>
                </c:pt>
                <c:pt idx="2">
                  <c:v>5.5</c:v>
                </c:pt>
                <c:pt idx="3">
                  <c:v>6.6000000000000005</c:v>
                </c:pt>
                <c:pt idx="4">
                  <c:v>6.6000000000000005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4F-4D4C-8528-F0A26D7C1938}"/>
            </c:ext>
          </c:extLst>
        </c:ser>
        <c:ser>
          <c:idx val="6"/>
          <c:order val="3"/>
          <c:tx>
            <c:v>Min-Min</c:v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28.xlsx]Лист1'!$B$46:$B$57</c:f>
              <c:numCache>
                <c:formatCode>General</c:formatCode>
                <c:ptCount val="11"/>
                <c:pt idx="0">
                  <c:v>5.4</c:v>
                </c:pt>
                <c:pt idx="1">
                  <c:v>5.4</c:v>
                </c:pt>
                <c:pt idx="2">
                  <c:v>4.5</c:v>
                </c:pt>
                <c:pt idx="3">
                  <c:v>5.4</c:v>
                </c:pt>
                <c:pt idx="4">
                  <c:v>5.4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4F-4D4C-8528-F0A26D7C1938}"/>
            </c:ext>
          </c:extLst>
        </c:ser>
        <c:ser>
          <c:idx val="3"/>
          <c:order val="4"/>
          <c:tx>
            <c:v>Профиль респондентов</c:v>
          </c:tx>
          <c:spPr>
            <a:noFill/>
            <a:ln w="25400" cmpd="sng">
              <a:solidFill>
                <a:srgbClr val="00B050"/>
              </a:solidFill>
              <a:prstDash val="dash"/>
            </a:ln>
          </c:spPr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28.xlsx]Лист1'!$I$46:$I$57</c:f>
              <c:numCache>
                <c:formatCode>General</c:formatCode>
                <c:ptCount val="11"/>
                <c:pt idx="0">
                  <c:v>6.5</c:v>
                </c:pt>
                <c:pt idx="1">
                  <c:v>7</c:v>
                </c:pt>
                <c:pt idx="2">
                  <c:v>7.5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4F-4D4C-8528-F0A26D7C1938}"/>
            </c:ext>
          </c:extLst>
        </c:ser>
        <c:ser>
          <c:idx val="1"/>
          <c:order val="5"/>
          <c:cat>
            <c:strRef>
              <c:f>'[данные для диаграмм отдельно по каждому блоку после мероприятий 28.xlsx]Лист1'!$A$46:$A$57</c:f>
              <c:strCache>
                <c:ptCount val="11"/>
                <c:pt idx="0">
                  <c:v>Мотивация достижений </c:v>
                </c:pt>
                <c:pt idx="1">
                  <c:v>Лидерство </c:v>
                </c:pt>
                <c:pt idx="2">
                  <c:v>Стрессоустойчивость </c:v>
                </c:pt>
                <c:pt idx="3">
                  <c:v>Коммуникабельность</c:v>
                </c:pt>
                <c:pt idx="4">
                  <c:v>Командность </c:v>
                </c:pt>
                <c:pt idx="5">
                  <c:v>Организатор </c:v>
                </c:pt>
                <c:pt idx="6">
                  <c:v>Лояльность (правосознание) </c:v>
                </c:pt>
                <c:pt idx="7">
                  <c:v>Гибкость </c:v>
                </c:pt>
                <c:pt idx="8">
                  <c:v>Комплексный анализ проблем </c:v>
                </c:pt>
                <c:pt idx="9">
                  <c:v>Ориентация на развитие </c:v>
                </c:pt>
                <c:pt idx="10">
                  <c:v>Прогноз поведения в команде конфликтность</c:v>
                </c:pt>
              </c:strCache>
            </c:strRef>
          </c:cat>
          <c:val>
            <c:numRef>
              <c:f>'[данные для диаграмм отдельно по каждому блоку после мероприятий 28.xlsx]Лист1'!$E$4:$E$11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4F-4D4C-8528-F0A26D7C1938}"/>
            </c:ext>
          </c:extLst>
        </c:ser>
        <c:ser>
          <c:idx val="7"/>
          <c:order val="9"/>
          <c:spPr>
            <a:noFill/>
            <a:ln w="38100">
              <a:solidFill>
                <a:srgbClr val="FF0000"/>
              </a:solidFill>
              <a:prstDash val="solid"/>
            </a:ln>
          </c:spPr>
          <c:val>
            <c:numRef>
              <c:f>'[данные для диаграмм отдельно по каждому блоку после мероприятий 28.xlsx]Лист1'!$J$46:$J$57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4F-4D4C-8528-F0A26D7C1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03456"/>
        <c:axId val="52804992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4"/>
                <c:order val="6"/>
                <c:tx>
                  <c:v>частный случай</c:v>
                </c:tx>
                <c:spPr>
                  <a:noFill/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c:spPr>
                <c:val>
                  <c:numRef>
                    <c:extLst>
                      <c:ext uri="{02D57815-91ED-43cb-92C2-25804820EDAC}">
                        <c15:formulaRef>
                          <c15:sqref>'[данные для диаграмм отдельно по каждому блоку после мероприятий 28.xlsx]Лист1'!$J$4:$J$11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1.5</c:v>
                      </c:pt>
                      <c:pt idx="1">
                        <c:v>1.5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1.5</c:v>
                      </c:pt>
                      <c:pt idx="5">
                        <c:v>1.5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264F-4D4C-8528-F0A26D7C1938}"/>
                  </c:ext>
                </c:extLst>
              </c15:ser>
            </c15:filteredRadarSeries>
          </c:ext>
        </c:extLst>
      </c:radarChart>
      <c:catAx>
        <c:axId val="528034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2804992"/>
        <c:crosses val="autoZero"/>
        <c:auto val="1"/>
        <c:lblAlgn val="ctr"/>
        <c:lblOffset val="100"/>
        <c:noMultiLvlLbl val="0"/>
      </c:catAx>
      <c:valAx>
        <c:axId val="52804992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Dot"/>
            </a:ln>
          </c:spPr>
        </c:majorGridlines>
        <c:numFmt formatCode="General" sourceLinked="1"/>
        <c:majorTickMark val="cross"/>
        <c:minorTickMark val="none"/>
        <c:tickLblPos val="nextTo"/>
        <c:spPr>
          <a:noFill/>
        </c:spPr>
        <c:crossAx val="52803456"/>
        <c:crosses val="autoZero"/>
        <c:crossBetween val="between"/>
      </c:valAx>
    </c:plotArea>
    <c:plotVisOnly val="1"/>
    <c:dispBlanksAs val="gap"/>
    <c:showDLblsOverMax val="0"/>
  </c:chart>
  <c:spPr>
    <a:ln w="66675" cmpd="sng">
      <a:solidFill>
        <a:srgbClr val="00B050">
          <a:alpha val="0"/>
        </a:srgbClr>
      </a:solidFill>
    </a:ln>
  </c:spPr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5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258A-41B2-3747-B1E9-4BA9C6EE207C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2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E2F04-1AAF-1B46-94DF-49125CA5D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2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9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97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6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4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9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5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3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6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445E-AA67-4EBF-B257-E511DE46981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1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3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79524" y="1733550"/>
            <a:ext cx="5428568" cy="1695450"/>
          </a:xfrm>
        </p:spPr>
        <p:txBody>
          <a:bodyPr lIns="0" tIns="0" rIns="0" bIns="0" anchor="b" anchorCtr="0">
            <a:normAutofit/>
          </a:bodyPr>
          <a:lstStyle>
            <a:lvl1pPr algn="l">
              <a:defRPr sz="3000" b="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79524" y="3637280"/>
            <a:ext cx="5428568" cy="680720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71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5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8" indent="0" algn="ctr">
              <a:buNone/>
              <a:defRPr sz="1600"/>
            </a:lvl7pPr>
            <a:lvl8pPr marL="3200199" indent="0" algn="ctr">
              <a:buNone/>
              <a:defRPr sz="1600"/>
            </a:lvl8pPr>
            <a:lvl9pPr marL="365737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3567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67" y="475760"/>
            <a:ext cx="8718061" cy="355600"/>
          </a:xfrm>
        </p:spPr>
        <p:txBody>
          <a:bodyPr lIns="0" tIns="0" rIns="0" bIns="0" anchor="t">
            <a:no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7971" y="2223451"/>
            <a:ext cx="7864616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01785" y="935587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717677" y="603504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z="1000" smtClean="0">
                <a:solidFill>
                  <a:schemeClr val="accent1"/>
                </a:solidFill>
              </a:rPr>
              <a:pPr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6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40" y="476737"/>
            <a:ext cx="9002933" cy="454088"/>
          </a:xfrm>
        </p:spPr>
        <p:txBody>
          <a:bodyPr lIns="0" tIns="0" r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01785" y="937968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717677" y="603504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z="1000" smtClean="0">
                <a:solidFill>
                  <a:schemeClr val="accent1"/>
                </a:solidFill>
              </a:rPr>
              <a:pPr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925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8" y="475258"/>
            <a:ext cx="9002933" cy="569593"/>
          </a:xfrm>
        </p:spPr>
        <p:txBody>
          <a:bodyPr lIns="0" tIns="0" rIns="0" bIns="0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17453" y="1737363"/>
            <a:ext cx="8749323" cy="4309425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 marL="9522" indent="0">
              <a:buNone/>
              <a:tabLst/>
              <a:defRPr sz="1500"/>
            </a:lvl2pPr>
            <a:lvl3pPr marL="9522" indent="0">
              <a:buNone/>
              <a:tabLst/>
              <a:defRPr sz="1400" b="1">
                <a:solidFill>
                  <a:schemeClr val="tx1"/>
                </a:solidFill>
              </a:defRPr>
            </a:lvl3pPr>
            <a:lvl4pPr marL="9522" indent="0">
              <a:buNone/>
              <a:tabLst/>
              <a:defRPr/>
            </a:lvl4pPr>
            <a:lvl5pPr marL="9522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601785" y="935587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717677" y="605067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z="1000" smtClean="0">
                <a:solidFill>
                  <a:schemeClr val="accent1"/>
                </a:solidFill>
              </a:rPr>
              <a:pPr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511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296C-1AEA-42D9-805A-6AAEF4425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3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29734-731B-4CEF-BBDF-53042859C1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6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2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3159807" y="901700"/>
            <a:ext cx="5872385" cy="5435104"/>
            <a:chOff x="6099661" y="4227602"/>
            <a:chExt cx="276241" cy="255671"/>
          </a:xfrm>
        </p:grpSpPr>
        <p:sp>
          <p:nvSpPr>
            <p:cNvPr id="26" name="Плюс 25"/>
            <p:cNvSpPr/>
            <p:nvPr userDrawn="1"/>
          </p:nvSpPr>
          <p:spPr>
            <a:xfrm>
              <a:off x="6099661" y="4227602"/>
              <a:ext cx="276241" cy="255671"/>
            </a:xfrm>
            <a:prstGeom prst="mathPlus">
              <a:avLst>
                <a:gd name="adj1" fmla="val 3352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871" y="4313426"/>
              <a:ext cx="145818" cy="84021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 userDrawn="1"/>
        </p:nvSpPr>
        <p:spPr>
          <a:xfrm>
            <a:off x="-25857" y="1439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  <a:alpha val="94000"/>
                </a:schemeClr>
              </a:gs>
              <a:gs pos="54000">
                <a:schemeClr val="bg1">
                  <a:lumMod val="95000"/>
                  <a:alpha val="95000"/>
                </a:schemeClr>
              </a:gs>
              <a:gs pos="89000">
                <a:schemeClr val="bg1">
                  <a:lumMod val="95000"/>
                  <a:alpha val="94000"/>
                </a:schemeClr>
              </a:gs>
              <a:gs pos="100000">
                <a:schemeClr val="accent1">
                  <a:lumMod val="20000"/>
                  <a:lumOff val="80000"/>
                  <a:alpha val="93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207" y="-3484"/>
            <a:ext cx="10018936" cy="7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1580" y="16924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3976" y="6507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650544" y="7098"/>
            <a:ext cx="1056429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1924" y="821237"/>
            <a:ext cx="1479739" cy="80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641664" y="821238"/>
            <a:ext cx="10550336" cy="80462"/>
          </a:xfrm>
          <a:prstGeom prst="rect">
            <a:avLst/>
          </a:prstGeom>
          <a:gradFill flip="none" rotWithShape="1">
            <a:gsLst>
              <a:gs pos="75000">
                <a:srgbClr val="F2F2F2"/>
              </a:gs>
              <a:gs pos="0">
                <a:schemeClr val="bg1">
                  <a:lumMod val="85000"/>
                </a:schemeClr>
              </a:gs>
              <a:gs pos="100000">
                <a:srgbClr val="DFEB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5083" y="821237"/>
            <a:ext cx="167007" cy="80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1641663" y="885645"/>
            <a:ext cx="7557106" cy="0"/>
          </a:xfrm>
          <a:prstGeom prst="line">
            <a:avLst/>
          </a:prstGeom>
          <a:ln w="9525">
            <a:solidFill>
              <a:srgbClr val="3C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" y="93959"/>
            <a:ext cx="614509" cy="614509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570839" y="208063"/>
            <a:ext cx="2062013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lnSpc>
                <a:spcPct val="80000"/>
              </a:lnSpc>
            </a:pPr>
            <a:r>
              <a:rPr lang="ru-RU" alt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Федеральная служба </a:t>
            </a:r>
          </a:p>
          <a:p>
            <a:pPr defTabSz="957263">
              <a:lnSpc>
                <a:spcPct val="80000"/>
              </a:lnSpc>
            </a:pPr>
            <a:r>
              <a:rPr lang="ru-RU" alt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по надзору </a:t>
            </a:r>
          </a:p>
          <a:p>
            <a:pPr defTabSz="957263">
              <a:lnSpc>
                <a:spcPct val="80000"/>
              </a:lnSpc>
            </a:pPr>
            <a:r>
              <a:rPr lang="ru-RU" alt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в сфере здравоохранения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93" y="487410"/>
            <a:ext cx="1644804" cy="6676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58" y="479790"/>
            <a:ext cx="1644804" cy="6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663" r:id="rId13"/>
    <p:sldLayoutId id="2147483666" r:id="rId14"/>
    <p:sldLayoutId id="214748367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79" userDrawn="1">
          <p15:clr>
            <a:srgbClr val="F26B43"/>
          </p15:clr>
        </p15:guide>
        <p15:guide id="3" pos="1672" userDrawn="1">
          <p15:clr>
            <a:srgbClr val="F26B43"/>
          </p15:clr>
        </p15:guide>
        <p15:guide id="4" pos="1775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pos="3075" userDrawn="1">
          <p15:clr>
            <a:srgbClr val="F26B43"/>
          </p15:clr>
        </p15:guide>
        <p15:guide id="8" pos="317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477" userDrawn="1">
          <p15:clr>
            <a:srgbClr val="F26B43"/>
          </p15:clr>
        </p15:guide>
        <p15:guide id="11" pos="4568" userDrawn="1">
          <p15:clr>
            <a:srgbClr val="F26B43"/>
          </p15:clr>
        </p15:guide>
        <p15:guide id="12" pos="5871" userDrawn="1">
          <p15:clr>
            <a:srgbClr val="F26B43"/>
          </p15:clr>
        </p15:guide>
        <p15:guide id="13" pos="5976" userDrawn="1">
          <p15:clr>
            <a:srgbClr val="F26B43"/>
          </p15:clr>
        </p15:guide>
        <p15:guide id="14" orient="horz" pos="3809" userDrawn="1">
          <p15:clr>
            <a:srgbClr val="F26B43"/>
          </p15:clr>
        </p15:guide>
        <p15:guide id="15" orient="horz" pos="3997" userDrawn="1">
          <p15:clr>
            <a:srgbClr val="F26B43"/>
          </p15:clr>
        </p15:guide>
        <p15:guide id="16" orient="horz" pos="3668" userDrawn="1">
          <p15:clr>
            <a:srgbClr val="F26B43"/>
          </p15:clr>
        </p15:guide>
        <p15:guide id="17" orient="horz" pos="1088" userDrawn="1">
          <p15:clr>
            <a:srgbClr val="F26B43"/>
          </p15:clr>
        </p15:guide>
        <p15:guide id="18" orient="horz" pos="504" userDrawn="1">
          <p15:clr>
            <a:srgbClr val="F26B43"/>
          </p15:clr>
        </p15:guide>
        <p15:guide id="19" pos="1048" userDrawn="1">
          <p15:clr>
            <a:srgbClr val="F26B43"/>
          </p15:clr>
        </p15:guide>
        <p15:guide id="20" orient="horz" pos="1230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7509" y="2594602"/>
            <a:ext cx="8856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Комплексный подход к системе оценки и индивидуального развития  государственных гражданских служащих </a:t>
            </a:r>
            <a:br>
              <a:rPr lang="ru-RU" sz="2800" b="1" dirty="0">
                <a:solidFill>
                  <a:srgbClr val="44546A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Федеральной службы по надзору в сфере здравоохранения.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0968" y="6074938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Москва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2019</a:t>
            </a:r>
          </a:p>
        </p:txBody>
      </p:sp>
      <p:pic>
        <p:nvPicPr>
          <p:cNvPr id="5" name="Picture 2" descr="Картинки по запросу росздрав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864" y="4727974"/>
            <a:ext cx="1632220" cy="18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6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04006" y="1076446"/>
            <a:ext cx="11875626" cy="5781554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 flip="none" rotWithShape="1">
            <a:gsLst>
              <a:gs pos="0">
                <a:srgbClr val="DDDDDD"/>
              </a:gs>
              <a:gs pos="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8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Поведенческие компетенции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7505" y="339126"/>
            <a:ext cx="798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текущего уровня развития компетенций.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оценки-основа разработки индивидуальных треков развития.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8294764" y="2228237"/>
            <a:ext cx="3557712" cy="486085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Коридор (зона) нормативных значений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749663" y="2289087"/>
            <a:ext cx="387212" cy="29260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749663" y="3399677"/>
            <a:ext cx="387212" cy="292608"/>
          </a:xfrm>
          <a:prstGeom prst="flowChartProcess">
            <a:avLst/>
          </a:prstGeom>
          <a:solidFill>
            <a:srgbClr val="DCE6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294764" y="3379228"/>
            <a:ext cx="3592436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Пограничные показатели нормативных значений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7821349" y="4510267"/>
            <a:ext cx="243840" cy="235348"/>
          </a:xfrm>
          <a:custGeom>
            <a:avLst/>
            <a:gdLst>
              <a:gd name="connsiteX0" fmla="*/ 0 w 243840"/>
              <a:gd name="connsiteY0" fmla="*/ 223846 h 235348"/>
              <a:gd name="connsiteX1" fmla="*/ 42672 w 243840"/>
              <a:gd name="connsiteY1" fmla="*/ 10486 h 235348"/>
              <a:gd name="connsiteX2" fmla="*/ 140208 w 243840"/>
              <a:gd name="connsiteY2" fmla="*/ 53158 h 235348"/>
              <a:gd name="connsiteX3" fmla="*/ 121920 w 243840"/>
              <a:gd name="connsiteY3" fmla="*/ 229942 h 235348"/>
              <a:gd name="connsiteX4" fmla="*/ 243840 w 243840"/>
              <a:gd name="connsiteY4" fmla="*/ 193366 h 235348"/>
              <a:gd name="connsiteX5" fmla="*/ 243840 w 243840"/>
              <a:gd name="connsiteY5" fmla="*/ 193366 h 2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35348">
                <a:moveTo>
                  <a:pt x="0" y="223846"/>
                </a:moveTo>
                <a:cubicBezTo>
                  <a:pt x="9652" y="131390"/>
                  <a:pt x="19304" y="38934"/>
                  <a:pt x="42672" y="10486"/>
                </a:cubicBezTo>
                <a:cubicBezTo>
                  <a:pt x="66040" y="-17962"/>
                  <a:pt x="127000" y="16582"/>
                  <a:pt x="140208" y="53158"/>
                </a:cubicBezTo>
                <a:cubicBezTo>
                  <a:pt x="153416" y="89734"/>
                  <a:pt x="104648" y="206574"/>
                  <a:pt x="121920" y="229942"/>
                </a:cubicBezTo>
                <a:cubicBezTo>
                  <a:pt x="139192" y="253310"/>
                  <a:pt x="243840" y="193366"/>
                  <a:pt x="243840" y="193366"/>
                </a:cubicBezTo>
                <a:lnTo>
                  <a:pt x="243840" y="193366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8294764" y="4510266"/>
            <a:ext cx="3684868" cy="506837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профиля уровня компетенций ГГС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30937"/>
              </p:ext>
            </p:extLst>
          </p:nvPr>
        </p:nvGraphicFramePr>
        <p:xfrm>
          <a:off x="-243840" y="677680"/>
          <a:ext cx="8309029" cy="59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Блок-схема: процесс 11"/>
          <p:cNvSpPr/>
          <p:nvPr/>
        </p:nvSpPr>
        <p:spPr>
          <a:xfrm>
            <a:off x="8294764" y="5605130"/>
            <a:ext cx="3264776" cy="643269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Сотрудники ЦА и То (более 100 человек)</a:t>
            </a:r>
          </a:p>
        </p:txBody>
      </p:sp>
      <p:sp>
        <p:nvSpPr>
          <p:cNvPr id="15" name="Улыбающееся лицо 14"/>
          <p:cNvSpPr/>
          <p:nvPr/>
        </p:nvSpPr>
        <p:spPr>
          <a:xfrm>
            <a:off x="7769116" y="5730350"/>
            <a:ext cx="343845" cy="333506"/>
          </a:xfrm>
          <a:prstGeom prst="smileyFac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6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73620" y="1118112"/>
            <a:ext cx="5764193" cy="4368287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0">
                <a:srgbClr val="DDDDDD"/>
              </a:gs>
              <a:gs pos="61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Структура личности. </a:t>
            </a:r>
            <a:r>
              <a:rPr lang="ru-RU" sz="1600" dirty="0" err="1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Психотип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-комплекс психических характеристик, составляющих обобщенную модель поведения человека и его реакций на внешние раздражители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7506" y="322803"/>
            <a:ext cx="798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текущего уровня развития компетенций.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оценки-основа разработки индивидуальных треков развития.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707136" y="5567423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Коридор (зона) нормативных значений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32990" y="5587872"/>
            <a:ext cx="387212" cy="29260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32990" y="6032880"/>
            <a:ext cx="387212" cy="292608"/>
          </a:xfrm>
          <a:prstGeom prst="flowChartProcess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68524" y="6025009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Пограничные показатели нормативных значений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6184585" y="5707018"/>
            <a:ext cx="243840" cy="235348"/>
          </a:xfrm>
          <a:custGeom>
            <a:avLst/>
            <a:gdLst>
              <a:gd name="connsiteX0" fmla="*/ 0 w 243840"/>
              <a:gd name="connsiteY0" fmla="*/ 223846 h 235348"/>
              <a:gd name="connsiteX1" fmla="*/ 42672 w 243840"/>
              <a:gd name="connsiteY1" fmla="*/ 10486 h 235348"/>
              <a:gd name="connsiteX2" fmla="*/ 140208 w 243840"/>
              <a:gd name="connsiteY2" fmla="*/ 53158 h 235348"/>
              <a:gd name="connsiteX3" fmla="*/ 121920 w 243840"/>
              <a:gd name="connsiteY3" fmla="*/ 229942 h 235348"/>
              <a:gd name="connsiteX4" fmla="*/ 243840 w 243840"/>
              <a:gd name="connsiteY4" fmla="*/ 193366 h 235348"/>
              <a:gd name="connsiteX5" fmla="*/ 243840 w 243840"/>
              <a:gd name="connsiteY5" fmla="*/ 193366 h 2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35348">
                <a:moveTo>
                  <a:pt x="0" y="223846"/>
                </a:moveTo>
                <a:cubicBezTo>
                  <a:pt x="9652" y="131390"/>
                  <a:pt x="19304" y="38934"/>
                  <a:pt x="42672" y="10486"/>
                </a:cubicBezTo>
                <a:cubicBezTo>
                  <a:pt x="66040" y="-17962"/>
                  <a:pt x="127000" y="16582"/>
                  <a:pt x="140208" y="53158"/>
                </a:cubicBezTo>
                <a:cubicBezTo>
                  <a:pt x="153416" y="89734"/>
                  <a:pt x="104648" y="206574"/>
                  <a:pt x="121920" y="229942"/>
                </a:cubicBezTo>
                <a:cubicBezTo>
                  <a:pt x="139192" y="253310"/>
                  <a:pt x="243840" y="193366"/>
                  <a:pt x="243840" y="193366"/>
                </a:cubicBezTo>
                <a:lnTo>
                  <a:pt x="243840" y="193366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529202" y="5678925"/>
            <a:ext cx="5360518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профиля уровня компетенций ГГС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991214"/>
              </p:ext>
            </p:extLst>
          </p:nvPr>
        </p:nvGraphicFramePr>
        <p:xfrm>
          <a:off x="173620" y="1149484"/>
          <a:ext cx="5374540" cy="504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олилиния 19"/>
          <p:cNvSpPr/>
          <p:nvPr/>
        </p:nvSpPr>
        <p:spPr>
          <a:xfrm>
            <a:off x="6045196" y="1105576"/>
            <a:ext cx="6061923" cy="4380824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0">
                <a:srgbClr val="DDDDDD"/>
              </a:gs>
              <a:gs pos="78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Особенности в структуре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Психотипа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058594"/>
              </p:ext>
            </p:extLst>
          </p:nvPr>
        </p:nvGraphicFramePr>
        <p:xfrm>
          <a:off x="6045196" y="1328163"/>
          <a:ext cx="6285700" cy="455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Блок-схема: процесс 14"/>
          <p:cNvSpPr/>
          <p:nvPr/>
        </p:nvSpPr>
        <p:spPr>
          <a:xfrm>
            <a:off x="6536402" y="6094001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Сотрудники ЦА и То (более 100 человек)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6093518" y="6094001"/>
            <a:ext cx="343845" cy="333506"/>
          </a:xfrm>
          <a:prstGeom prst="smileyFac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2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020050" cy="68399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Реализуемые мероприятия </a:t>
            </a:r>
            <a:endParaRPr lang="ru-RU" sz="1600" dirty="0">
              <a:solidFill>
                <a:srgbClr val="4454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1851949" y="1200847"/>
            <a:ext cx="9975903" cy="2277783"/>
          </a:xfrm>
          <a:custGeom>
            <a:avLst/>
            <a:gdLst>
              <a:gd name="connsiteX0" fmla="*/ 0 w 8012748"/>
              <a:gd name="connsiteY0" fmla="*/ 0 h 1198335"/>
              <a:gd name="connsiteX1" fmla="*/ 7413581 w 8012748"/>
              <a:gd name="connsiteY1" fmla="*/ 0 h 1198335"/>
              <a:gd name="connsiteX2" fmla="*/ 8012748 w 8012748"/>
              <a:gd name="connsiteY2" fmla="*/ 599168 h 1198335"/>
              <a:gd name="connsiteX3" fmla="*/ 7413581 w 8012748"/>
              <a:gd name="connsiteY3" fmla="*/ 1198335 h 1198335"/>
              <a:gd name="connsiteX4" fmla="*/ 0 w 8012748"/>
              <a:gd name="connsiteY4" fmla="*/ 1198335 h 1198335"/>
              <a:gd name="connsiteX5" fmla="*/ 0 w 8012748"/>
              <a:gd name="connsiteY5" fmla="*/ 0 h 119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748" h="1198335">
                <a:moveTo>
                  <a:pt x="8012748" y="1198334"/>
                </a:moveTo>
                <a:lnTo>
                  <a:pt x="599167" y="1198334"/>
                </a:lnTo>
                <a:lnTo>
                  <a:pt x="0" y="599167"/>
                </a:lnTo>
                <a:lnTo>
                  <a:pt x="599167" y="1"/>
                </a:lnTo>
                <a:lnTo>
                  <a:pt x="8012748" y="1"/>
                </a:lnTo>
                <a:lnTo>
                  <a:pt x="8012748" y="119833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8017" tIns="38101" rIns="71120" bIns="38101" numCol="1" spcCol="1270" anchor="t" anchorCtr="0">
            <a:noAutofit/>
          </a:bodyPr>
          <a:lstStyle/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Признание результатов профессиональной деятельности:</a:t>
            </a: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Должностной рост;</a:t>
            </a: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Включение в кадровый резерв. Участие в программе федерального резерва управленческих кадров; </a:t>
            </a: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Благодарственные письма и Почётные грамоты Федеральной службы по надзору в сфере здравоохранения;</a:t>
            </a: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Ведомственные награды Минздрава России;</a:t>
            </a: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Государственные награды.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851950" y="3842765"/>
            <a:ext cx="9975902" cy="2663515"/>
          </a:xfrm>
          <a:custGeom>
            <a:avLst/>
            <a:gdLst>
              <a:gd name="connsiteX0" fmla="*/ 0 w 8012748"/>
              <a:gd name="connsiteY0" fmla="*/ 0 h 1198335"/>
              <a:gd name="connsiteX1" fmla="*/ 7413581 w 8012748"/>
              <a:gd name="connsiteY1" fmla="*/ 0 h 1198335"/>
              <a:gd name="connsiteX2" fmla="*/ 8012748 w 8012748"/>
              <a:gd name="connsiteY2" fmla="*/ 599168 h 1198335"/>
              <a:gd name="connsiteX3" fmla="*/ 7413581 w 8012748"/>
              <a:gd name="connsiteY3" fmla="*/ 1198335 h 1198335"/>
              <a:gd name="connsiteX4" fmla="*/ 0 w 8012748"/>
              <a:gd name="connsiteY4" fmla="*/ 1198335 h 1198335"/>
              <a:gd name="connsiteX5" fmla="*/ 0 w 8012748"/>
              <a:gd name="connsiteY5" fmla="*/ 0 h 119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748" h="1198335">
                <a:moveTo>
                  <a:pt x="8012748" y="1198334"/>
                </a:moveTo>
                <a:lnTo>
                  <a:pt x="599167" y="1198334"/>
                </a:lnTo>
                <a:lnTo>
                  <a:pt x="0" y="599167"/>
                </a:lnTo>
                <a:lnTo>
                  <a:pt x="599167" y="1"/>
                </a:lnTo>
                <a:lnTo>
                  <a:pt x="8012748" y="1"/>
                </a:lnTo>
                <a:lnTo>
                  <a:pt x="8012748" y="119833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85121"/>
              <a:satOff val="-27976"/>
              <a:lumOff val="2876"/>
              <a:alphaOff val="0"/>
            </a:schemeClr>
          </a:fillRef>
          <a:effectRef idx="0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8017" tIns="38101" rIns="71120" bIns="38101" numCol="1" spcCol="1270" anchor="t" anchorCtr="0">
            <a:noAutofit/>
          </a:bodyPr>
          <a:lstStyle/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профессиональному развитию. </a:t>
            </a:r>
          </a:p>
          <a:p>
            <a:pPr marL="171450" lvl="1" indent="-1714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«Академии Росздравнадзора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 </a:t>
            </a:r>
            <a:r>
              <a:rPr lang="ru-RU" sz="1200" b="1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Таргетная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программа, разработанная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совместно с И.М. Сеченова-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«Современные аспекты общественного здоровья, управления и экономики здравоохранения»;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Программы повышения квалификации: «Эффективный руководитель», «Руководитель цифровой трансформации», Использование информационных технологий в кадровой работе на государственной гражданской службе: ФГИС «Единая информационная система управления кадровым составом государственной гражданской службы РФ»; Программы ДПО по вопросам реализации государственной политики в сфере здравоохранения и повышения эффективности осуществления функций контроля (надзора) в сфере здравоохранения;</a:t>
            </a:r>
          </a:p>
          <a:p>
            <a:pPr marL="285750" lvl="1" indent="-2857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Организация тренингов  по повышению управленческой эффективности руководителей: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Навыки эффективной коммуникации (для категории «руководители»).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Эффективное управление и принятие управленческих решений (кейсы, деловые игры).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Проведение стажировок служащих территориальных органов  в  центральном аппарате.</a:t>
            </a:r>
            <a:endParaRPr lang="ru-RU" sz="1200" b="1" u="sng" dirty="0">
              <a:solidFill>
                <a:schemeClr val="tx1"/>
              </a:solidFill>
            </a:endParaRPr>
          </a:p>
        </p:txBody>
      </p:sp>
      <p:pic>
        <p:nvPicPr>
          <p:cNvPr id="1040" name="Picture 16" descr="https://st4.depositphotos.com/1007566/28582/v/950/depositphotos_285827682-stock-illustration-graduation-hat-and-school-certific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9" y="4758908"/>
            <a:ext cx="1106606" cy="1044312"/>
          </a:xfrm>
          <a:prstGeom prst="rect">
            <a:avLst/>
          </a:prstGeom>
          <a:solidFill>
            <a:srgbClr val="92D9F2"/>
          </a:solidFill>
          <a:ln w="76200">
            <a:solidFill>
              <a:srgbClr val="92D9F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38" name="Picture 14" descr="https://vash-variant.wzenite.ru/img/icons/professionaliz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9" y="1837200"/>
            <a:ext cx="1106606" cy="1022003"/>
          </a:xfrm>
          <a:prstGeom prst="rect">
            <a:avLst/>
          </a:prstGeom>
          <a:solidFill>
            <a:schemeClr val="bg1"/>
          </a:solidFill>
          <a:ln w="76200">
            <a:solidFill>
              <a:srgbClr val="92D9F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120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020050" cy="68399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в области развития кадрового потенциала </a:t>
            </a:r>
            <a:b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нематериальной мотивации</a:t>
            </a:r>
            <a:endParaRPr lang="ru-RU" sz="1600" dirty="0">
              <a:solidFill>
                <a:srgbClr val="4454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661343" y="1068652"/>
            <a:ext cx="9871731" cy="2299581"/>
          </a:xfrm>
          <a:custGeom>
            <a:avLst/>
            <a:gdLst>
              <a:gd name="connsiteX0" fmla="*/ 0 w 8012748"/>
              <a:gd name="connsiteY0" fmla="*/ 0 h 1198335"/>
              <a:gd name="connsiteX1" fmla="*/ 7413581 w 8012748"/>
              <a:gd name="connsiteY1" fmla="*/ 0 h 1198335"/>
              <a:gd name="connsiteX2" fmla="*/ 8012748 w 8012748"/>
              <a:gd name="connsiteY2" fmla="*/ 599168 h 1198335"/>
              <a:gd name="connsiteX3" fmla="*/ 7413581 w 8012748"/>
              <a:gd name="connsiteY3" fmla="*/ 1198335 h 1198335"/>
              <a:gd name="connsiteX4" fmla="*/ 0 w 8012748"/>
              <a:gd name="connsiteY4" fmla="*/ 1198335 h 1198335"/>
              <a:gd name="connsiteX5" fmla="*/ 0 w 8012748"/>
              <a:gd name="connsiteY5" fmla="*/ 0 h 119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748" h="1198335">
                <a:moveTo>
                  <a:pt x="8012748" y="1198334"/>
                </a:moveTo>
                <a:lnTo>
                  <a:pt x="599167" y="1198334"/>
                </a:lnTo>
                <a:lnTo>
                  <a:pt x="0" y="599167"/>
                </a:lnTo>
                <a:lnTo>
                  <a:pt x="599167" y="1"/>
                </a:lnTo>
                <a:lnTo>
                  <a:pt x="8012748" y="1"/>
                </a:lnTo>
                <a:lnTo>
                  <a:pt x="8012748" y="119833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8017" tIns="38100" rIns="71120" bIns="38100" numCol="1" spcCol="1270" anchor="t" anchorCtr="0">
            <a:noAutofit/>
          </a:bodyPr>
          <a:lstStyle/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Психологическое сопровождение на этапе проведения оценочных и развивающих  мероприятий. Управление мотивацией кадрового состава.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Исследование мотивационного профиля государственных служащих;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Разработка комплексной системы мотивации с учетом результатов стратегических сессий руководителей;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Психологическое консультирование и психотерапевтические  методы терапии эмоционального выгорания и тревожных состояний с использованием гарнитуры </a:t>
            </a:r>
            <a:r>
              <a:rPr lang="en-US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VR </a:t>
            </a: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360 релаксация.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Мероприятия, направленные на повышение нейродинамических функций, </a:t>
            </a:r>
            <a:r>
              <a:rPr lang="ru-RU" sz="13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нейрофитнес</a:t>
            </a: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использование цифровых платформ </a:t>
            </a:r>
            <a:r>
              <a:rPr lang="en-US" sz="13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Wicium</a:t>
            </a: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3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Cognifit</a:t>
            </a:r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индивидуальные занятия с нейропсихологом.</a:t>
            </a:r>
          </a:p>
          <a:p>
            <a:pPr marL="266700" lvl="1" indent="-266700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66700" lvl="1" indent="-26670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66700" lvl="1" indent="-26670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1100" b="1" dirty="0">
              <a:latin typeface="Century Gothic" panose="020B0502020202020204" pitchFamily="34" charset="0"/>
            </a:endParaRPr>
          </a:p>
          <a:p>
            <a:pPr marL="57150" lvl="1" indent="-57150" algn="l" defTabSz="355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1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lvl="1" indent="-57150" algn="l" defTabSz="355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1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2" descr="https://strogankolledj.nubex.ru/resources/i10262-image-original-b56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5" y="1660820"/>
            <a:ext cx="1104691" cy="11152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9F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0" name="Picture 2" descr="Что входит в диагностик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0"/>
          <a:stretch/>
        </p:blipFill>
        <p:spPr bwMode="auto">
          <a:xfrm>
            <a:off x="246725" y="3747766"/>
            <a:ext cx="4633511" cy="2966191"/>
          </a:xfrm>
          <a:prstGeom prst="ellipse">
            <a:avLst/>
          </a:prstGeom>
          <a:noFill/>
          <a:effectLst>
            <a:glow rad="101600">
              <a:srgbClr val="DDDDDD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му уже помог нейрофитне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r="31749" b="4113"/>
          <a:stretch/>
        </p:blipFill>
        <p:spPr bwMode="auto">
          <a:xfrm>
            <a:off x="8651544" y="3505740"/>
            <a:ext cx="3075710" cy="3366655"/>
          </a:xfrm>
          <a:prstGeom prst="ellipse">
            <a:avLst/>
          </a:prstGeom>
          <a:noFill/>
          <a:ln>
            <a:solidFill>
              <a:srgbClr val="DDDDDD"/>
            </a:solidFill>
          </a:ln>
          <a:effectLst>
            <a:glow rad="101600">
              <a:srgbClr val="DDDDDD">
                <a:alpha val="6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27180" t="39440" r="47435" b="23492"/>
          <a:stretch/>
        </p:blipFill>
        <p:spPr bwMode="auto">
          <a:xfrm>
            <a:off x="5489481" y="4235133"/>
            <a:ext cx="2215454" cy="1991455"/>
          </a:xfrm>
          <a:prstGeom prst="flowChartMagneticTape">
            <a:avLst/>
          </a:prstGeom>
          <a:ln>
            <a:noFill/>
          </a:ln>
          <a:effectLst>
            <a:glow rad="101600">
              <a:srgbClr val="DDDDDD">
                <a:alpha val="6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63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26596" y="960699"/>
            <a:ext cx="5972537" cy="4406097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>
            <a:gsLst>
              <a:gs pos="0">
                <a:srgbClr val="FFCCCC"/>
              </a:gs>
              <a:gs pos="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84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Поведенческие компетенции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2694" y="187552"/>
            <a:ext cx="6143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уровня развития компетенций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проведения развивающих мероприятий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349762" y="960700"/>
            <a:ext cx="5657046" cy="4382102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>
            <a:gsLst>
              <a:gs pos="0">
                <a:srgbClr val="FFCCFF"/>
              </a:gs>
              <a:gs pos="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64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718502" y="5647328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Коридор (зона) нормативных значений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32990" y="5656317"/>
            <a:ext cx="387212" cy="2926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3375" y="6238446"/>
            <a:ext cx="387212" cy="292608"/>
          </a:xfrm>
          <a:prstGeom prst="flowChartProcess">
            <a:avLst/>
          </a:prstGeom>
          <a:solidFill>
            <a:srgbClr val="DCE6F2"/>
          </a:solid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97328" y="6243616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Пограничные показатели нормативных значений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6277213" y="5726695"/>
            <a:ext cx="243840" cy="235348"/>
          </a:xfrm>
          <a:custGeom>
            <a:avLst/>
            <a:gdLst>
              <a:gd name="connsiteX0" fmla="*/ 0 w 243840"/>
              <a:gd name="connsiteY0" fmla="*/ 223846 h 235348"/>
              <a:gd name="connsiteX1" fmla="*/ 42672 w 243840"/>
              <a:gd name="connsiteY1" fmla="*/ 10486 h 235348"/>
              <a:gd name="connsiteX2" fmla="*/ 140208 w 243840"/>
              <a:gd name="connsiteY2" fmla="*/ 53158 h 235348"/>
              <a:gd name="connsiteX3" fmla="*/ 121920 w 243840"/>
              <a:gd name="connsiteY3" fmla="*/ 229942 h 235348"/>
              <a:gd name="connsiteX4" fmla="*/ 243840 w 243840"/>
              <a:gd name="connsiteY4" fmla="*/ 193366 h 235348"/>
              <a:gd name="connsiteX5" fmla="*/ 243840 w 243840"/>
              <a:gd name="connsiteY5" fmla="*/ 193366 h 2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35348">
                <a:moveTo>
                  <a:pt x="0" y="223846"/>
                </a:moveTo>
                <a:cubicBezTo>
                  <a:pt x="9652" y="131390"/>
                  <a:pt x="19304" y="38934"/>
                  <a:pt x="42672" y="10486"/>
                </a:cubicBezTo>
                <a:cubicBezTo>
                  <a:pt x="66040" y="-17962"/>
                  <a:pt x="127000" y="16582"/>
                  <a:pt x="140208" y="53158"/>
                </a:cubicBezTo>
                <a:cubicBezTo>
                  <a:pt x="153416" y="89734"/>
                  <a:pt x="104648" y="206574"/>
                  <a:pt x="121920" y="229942"/>
                </a:cubicBezTo>
                <a:cubicBezTo>
                  <a:pt x="139192" y="253310"/>
                  <a:pt x="243840" y="193366"/>
                  <a:pt x="243840" y="193366"/>
                </a:cubicBezTo>
                <a:lnTo>
                  <a:pt x="243840" y="193366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11336" y="5714737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 профиля уровня компетенций ГГС до проведения развивающих мероприятий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611336" y="6238446"/>
            <a:ext cx="5580664" cy="512063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профиля уровня компетенций ГГС после проведения развивающих мероприятий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6366863" y="6369933"/>
            <a:ext cx="208082" cy="249087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6143872" y="6369933"/>
            <a:ext cx="208082" cy="249087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440" y="1012341"/>
            <a:ext cx="3813745" cy="332027"/>
          </a:xfrm>
          <a:prstGeom prst="rect">
            <a:avLst/>
          </a:prstGeom>
        </p:spPr>
      </p:pic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17153"/>
              </p:ext>
            </p:extLst>
          </p:nvPr>
        </p:nvGraphicFramePr>
        <p:xfrm>
          <a:off x="5288280" y="1012341"/>
          <a:ext cx="7270252" cy="52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852450"/>
              </p:ext>
            </p:extLst>
          </p:nvPr>
        </p:nvGraphicFramePr>
        <p:xfrm>
          <a:off x="0" y="473435"/>
          <a:ext cx="6861317" cy="528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744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12841" y="1085783"/>
            <a:ext cx="11645799" cy="5772217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Когнитивные компетенции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1883" y="309813"/>
            <a:ext cx="6143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уровня развития компетенций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проведения развивающих мероприятий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8247367" y="1844040"/>
            <a:ext cx="3188571" cy="51054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Коридор (зона) нормативных значений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608597" y="1951520"/>
            <a:ext cx="387212" cy="29260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608597" y="3225710"/>
            <a:ext cx="387212" cy="292608"/>
          </a:xfrm>
          <a:prstGeom prst="flowChartProcess">
            <a:avLst/>
          </a:prstGeom>
          <a:solidFill>
            <a:srgbClr val="DCE6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247367" y="3139440"/>
            <a:ext cx="3366701" cy="48006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Пограничные показатели нормативных значений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7680283" y="4472341"/>
            <a:ext cx="243840" cy="235348"/>
          </a:xfrm>
          <a:custGeom>
            <a:avLst/>
            <a:gdLst>
              <a:gd name="connsiteX0" fmla="*/ 0 w 243840"/>
              <a:gd name="connsiteY0" fmla="*/ 223846 h 235348"/>
              <a:gd name="connsiteX1" fmla="*/ 42672 w 243840"/>
              <a:gd name="connsiteY1" fmla="*/ 10486 h 235348"/>
              <a:gd name="connsiteX2" fmla="*/ 140208 w 243840"/>
              <a:gd name="connsiteY2" fmla="*/ 53158 h 235348"/>
              <a:gd name="connsiteX3" fmla="*/ 121920 w 243840"/>
              <a:gd name="connsiteY3" fmla="*/ 229942 h 235348"/>
              <a:gd name="connsiteX4" fmla="*/ 243840 w 243840"/>
              <a:gd name="connsiteY4" fmla="*/ 193366 h 235348"/>
              <a:gd name="connsiteX5" fmla="*/ 243840 w 243840"/>
              <a:gd name="connsiteY5" fmla="*/ 193366 h 2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35348">
                <a:moveTo>
                  <a:pt x="0" y="223846"/>
                </a:moveTo>
                <a:cubicBezTo>
                  <a:pt x="9652" y="131390"/>
                  <a:pt x="19304" y="38934"/>
                  <a:pt x="42672" y="10486"/>
                </a:cubicBezTo>
                <a:cubicBezTo>
                  <a:pt x="66040" y="-17962"/>
                  <a:pt x="127000" y="16582"/>
                  <a:pt x="140208" y="53158"/>
                </a:cubicBezTo>
                <a:cubicBezTo>
                  <a:pt x="153416" y="89734"/>
                  <a:pt x="104648" y="206574"/>
                  <a:pt x="121920" y="229942"/>
                </a:cubicBezTo>
                <a:cubicBezTo>
                  <a:pt x="139192" y="253310"/>
                  <a:pt x="243840" y="193366"/>
                  <a:pt x="243840" y="193366"/>
                </a:cubicBezTo>
                <a:lnTo>
                  <a:pt x="243840" y="193366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8247367" y="4206240"/>
            <a:ext cx="3366701" cy="822959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 показатели профиля уровня компетенций ГГС до проведения развивающих мероприятий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8247368" y="5166360"/>
            <a:ext cx="3454638" cy="914399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профиля уровня компетенций ГГС после проведения развивающих мероприятий</a:t>
            </a:r>
          </a:p>
        </p:txBody>
      </p:sp>
      <p:sp>
        <p:nvSpPr>
          <p:cNvPr id="12" name="Минус 11"/>
          <p:cNvSpPr/>
          <p:nvPr/>
        </p:nvSpPr>
        <p:spPr>
          <a:xfrm>
            <a:off x="7924123" y="5264541"/>
            <a:ext cx="208082" cy="249087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7698162" y="5264541"/>
            <a:ext cx="208082" cy="249087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263134"/>
              </p:ext>
            </p:extLst>
          </p:nvPr>
        </p:nvGraphicFramePr>
        <p:xfrm>
          <a:off x="106680" y="894588"/>
          <a:ext cx="7312463" cy="565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444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493135" y="991162"/>
            <a:ext cx="10602410" cy="5774241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solidFill>
            <a:srgbClr val="FFCCFF">
              <a:alpha val="38824"/>
            </a:srgb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Выявлена положительная динамика устойчивости кадрового состава(показатель текучести кадров снизился с 23% до 14%);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        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Разработан и внедряется методологический инструментарий  проведения оценочных мероприятий государственных гражданских служащих;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         Проведена комплексная оценка служащих по определению текущего уровня следующих компетенций: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          - Личностные;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          - Профессиональные;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          - Когнитивные;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		  - Типология мотивации по В.И. Герчикову;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          - Ценностные ориентации. 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		 Определены индивидуальные личностно-профессиональные и мотивационные треки развития и </a:t>
            </a:r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нематериальной мотивации служащих;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         Подготовлен и реализован план по проведению комплекса мероприятий,</a:t>
            </a:r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направленных на развитие кадрового потенциала;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Организованы мероприятия направленные на создание и поддержание в Росздравнадзоре благоприятного психологического климата;</a:t>
            </a: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Запущены механизмы трансформации существующей  корпоративной культуры Федеральной службы по надзору в сфере здравоохранения.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026" y="319038"/>
            <a:ext cx="469391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Century Gothic" panose="020B0502020202020204" pitchFamily="34" charset="0"/>
              </a:rPr>
              <a:t>Итоги проведенных мероприятий. Выводы.</a:t>
            </a:r>
            <a:endParaRPr lang="ru-RU" b="1" dirty="0">
              <a:solidFill>
                <a:srgbClr val="44546A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severka-sosh.ucoz.net/Krylova/anke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" r="10843" b="3066"/>
          <a:stretch/>
        </p:blipFill>
        <p:spPr bwMode="auto">
          <a:xfrm>
            <a:off x="46299" y="1083759"/>
            <a:ext cx="1377388" cy="137586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1716219" y="2374545"/>
            <a:ext cx="128789" cy="1287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40851" y="3883254"/>
            <a:ext cx="128789" cy="1287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740851" y="4334736"/>
            <a:ext cx="128789" cy="1287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716215" y="1975305"/>
            <a:ext cx="128789" cy="1287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716220" y="1529373"/>
            <a:ext cx="128789" cy="1287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740851" y="4757322"/>
            <a:ext cx="128789" cy="1287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740850" y="5145942"/>
            <a:ext cx="128789" cy="1287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9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7509" y="3294133"/>
            <a:ext cx="88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4546A"/>
                </a:solidFill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9628" y="63981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46755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217721" y="1040908"/>
            <a:ext cx="10805374" cy="5735256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solidFill>
            <a:srgbClr val="DDDDDD">
              <a:alpha val="52157"/>
            </a:srgb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defTabSz="914400">
              <a:spcAft>
                <a:spcPts val="800"/>
              </a:spcAft>
            </a:pPr>
            <a:endParaRPr lang="ru-RU" sz="1600" b="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defTabSz="914400">
              <a:spcAft>
                <a:spcPts val="800"/>
              </a:spcAft>
            </a:pP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Запрос «сверху»</a:t>
            </a:r>
          </a:p>
          <a:p>
            <a:pPr algn="just" defTabSz="914400"/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Требования внешней среды, процесс глобализации, информатизации, ускорения, темпов развития общества; </a:t>
            </a:r>
          </a:p>
          <a:p>
            <a:pPr algn="just" defTabSz="914400"/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Увеличение </a:t>
            </a:r>
            <a:r>
              <a:rPr lang="ru-RU" sz="1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стрессогенных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факторов, работа с большими объемами данных </a:t>
            </a:r>
            <a:b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(BIG DATA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 defTabSz="914400"/>
            <a:r>
              <a:rPr lang="ru-RU" sz="1400" dirty="0">
                <a:latin typeface="Century Gothic" panose="020B0502020202020204" pitchFamily="34" charset="0"/>
              </a:rPr>
              <a:t>Внедрение цифровых технологий и платформенных решений в сферах государственного управления и оказания государственных услуг (в частности, в рамках Национальной программы «Цифровая экономика Российской Федерации»).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defTabSz="914400"/>
            <a:endParaRPr lang="ru-RU" sz="1400" b="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defTabSz="914400">
              <a:spcAft>
                <a:spcPts val="800"/>
              </a:spcAft>
            </a:pP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Запрос «снизу»</a:t>
            </a:r>
          </a:p>
          <a:p>
            <a:pPr algn="just" defTabSz="914400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Необходимость работать в режиме многозадачности;</a:t>
            </a:r>
          </a:p>
          <a:p>
            <a:pPr algn="just" defTabSz="914400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Потребность в развитии профессионально-личностных компетенций;</a:t>
            </a:r>
          </a:p>
          <a:p>
            <a:pPr algn="just" defTabSz="914400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Снижение работоспособности в новых условиях;</a:t>
            </a:r>
          </a:p>
          <a:p>
            <a:pPr algn="just" defTabSz="914400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Эмоциональное выгорание и тревога; </a:t>
            </a:r>
          </a:p>
          <a:p>
            <a:pPr algn="just" defTabSz="914400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Потребность в трансформации существующей  корпоративной культуры Федеральной службы по надзору в сфере здравоохранения.</a:t>
            </a:r>
          </a:p>
          <a:p>
            <a:pPr algn="just" defTabSz="91440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Указ Президента Российской Федерации от 24.06.2019 №288 «Об основных направлениях развития государственной гражданской службы РФ на 2019-2021 годы»;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Указ Президента Российской Федерации от 07.05.2018 №204  «О национальных целях и стратегических задачах развития РФ на период до 2024». </a:t>
            </a:r>
          </a:p>
          <a:p>
            <a:pPr algn="just" defTabSz="914400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Постановление Правительства РФ от 3 июня 2019 г. № 710 «О проведении эксперимента по повышению качества и связанности данных, содержащихся в государственных информационных ресурсах».</a:t>
            </a:r>
          </a:p>
          <a:p>
            <a:pPr algn="just" defTabSz="914400">
              <a:spcAft>
                <a:spcPts val="600"/>
              </a:spcAft>
            </a:pP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0880" y="322803"/>
            <a:ext cx="1633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1088932" y="1941931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072595" y="2334154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043584" y="3908536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037656" y="4213707"/>
            <a:ext cx="129188" cy="10503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037655" y="4466577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043585" y="4771748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038054" y="5053167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080469" y="2782129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01974" y="5479255"/>
            <a:ext cx="524929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37893" y="210763"/>
            <a:ext cx="7411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</a:t>
            </a:r>
          </a:p>
          <a:p>
            <a:pPr algn="ctr"/>
            <a:endParaRPr lang="ru-RU" sz="1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80637" y="1304111"/>
            <a:ext cx="10891596" cy="2680203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solidFill>
            <a:srgbClr val="FFCCFF">
              <a:alpha val="47843"/>
            </a:srgb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Century Gothic" panose="020B0502020202020204" pitchFamily="34" charset="0"/>
              </a:rPr>
              <a:t>Цели 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Удержание и привлечение компетентных кадров;</a:t>
            </a: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endParaRPr lang="ru-RU" sz="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приверженности гражданских служащих ценностям Росздравнадзора;</a:t>
            </a: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endParaRPr lang="ru-RU" sz="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Поддержание и развитие высокого уровня эффективности и результативности профессиональной служебной </a:t>
            </a:r>
            <a:r>
              <a:rPr lang="ru-RU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служащих</a:t>
            </a:r>
            <a:r>
              <a:rPr lang="ru-RU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endParaRPr lang="ru-RU" sz="8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 defTabSz="22225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удовлетворенности государственных гражданских служащих профессиональной деятельностью;</a:t>
            </a: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кадрового резерва и снижение текучки кадров;</a:t>
            </a: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endPara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эффективности процессов стратегического управления.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</a:pP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l" defTabSz="222250">
              <a:lnSpc>
                <a:spcPct val="90000"/>
              </a:lnSpc>
              <a:spcBef>
                <a:spcPct val="0"/>
              </a:spcBef>
            </a:pPr>
            <a:endPara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ru-RU" sz="16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04437" y="3984315"/>
            <a:ext cx="10878717" cy="2596979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solidFill>
            <a:srgbClr val="EAEAEA">
              <a:alpha val="56078"/>
            </a:srgb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Задачи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Внедрение комплексной модели профессионально-личностных компетенций;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Совершенствование и систематизация методов оценки служащих;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индивидуальных треков развития служащих с учетом мотивационного профиля;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Определение плана мероприятий по ближайшим зонам развития служащих;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Создание и поддержание в Росздравнадзоре благоприятного психологического климата;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кадрового потенциала;</a:t>
            </a: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800" b="1" u="sng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89303" y="1660791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89303" y="1969210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85657" y="2277629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5656" y="2765678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85647" y="5099033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5646" y="5488837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85645" y="5866306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85651" y="6179380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85648" y="4773689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85649" y="4448345"/>
            <a:ext cx="128789" cy="12878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93499" y="3333762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80822" y="3727333"/>
            <a:ext cx="128789" cy="1287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5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71742" y="1062155"/>
            <a:ext cx="11597833" cy="5444703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solidFill>
            <a:srgbClr val="FFFFFF">
              <a:alpha val="34118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171450" lvl="1" indent="-1714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ru-RU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ru-RU" sz="1400" b="1"/>
          </a:p>
          <a:p>
            <a:pPr marL="0" lvl="1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b="1"/>
          </a:p>
          <a:p>
            <a:pPr marL="171450" lvl="1" indent="-1714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ru-RU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766496" y="1152018"/>
            <a:ext cx="9688010" cy="5085522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Определение выборки государственных гражданских служащих Росздравнадзора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Проведение оценочных мероприятий профессионально-личностных компетенций</a:t>
            </a:r>
          </a:p>
          <a:p>
            <a:pPr algn="just"/>
            <a:endParaRPr lang="ru-RU" dirty="0"/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Определение текущего уровня развития компетенций</a:t>
            </a:r>
            <a:endParaRPr lang="ru-RU" dirty="0">
              <a:solidFill>
                <a:schemeClr val="tx1"/>
              </a:solidFill>
            </a:endParaRPr>
          </a:p>
          <a:p>
            <a:pPr fontAlgn="b"/>
            <a:endParaRPr lang="ru-RU" dirty="0"/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Разработка индивидуальных треков развития служащих в том числе с учетом рекомендаций «Методики нематериальной мотивации государственных гражданских служащих Российской Федерации» Минтруда России.</a:t>
            </a:r>
            <a:r>
              <a:rPr lang="ru-RU" b="1" dirty="0"/>
              <a:t> </a:t>
            </a:r>
          </a:p>
          <a:p>
            <a:pPr fontAlgn="b"/>
            <a:endParaRPr lang="ru-RU" dirty="0"/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Реализация  комплекса мероприятий, направленного на развитие кадрового потенциала и повышение эффективности процессов стратегического управления.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62988" y="1209555"/>
            <a:ext cx="868101" cy="51499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97712" y="1273937"/>
            <a:ext cx="798652" cy="4554019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 МЕРОПРИЯТИЙ НАПРАВЛЕННЫЕ НА РАЗВИТИЕ ПРОФЕССИОНАЛЬНО-ЛИЧНОСТНЫХ КОМПЕТЕНЦИЙ И ПСИХОЛОГИЧЕСКОЕ СОПРОВОЖДЕНИЕ ГГС</a:t>
            </a:r>
          </a:p>
        </p:txBody>
      </p:sp>
      <p:pic>
        <p:nvPicPr>
          <p:cNvPr id="1030" name="Picture 6" descr="https://www.c-o-k.ru/images/articles/_retina/cok/808/80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8" y="5827957"/>
            <a:ext cx="868101" cy="5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естиугольник 11"/>
          <p:cNvSpPr/>
          <p:nvPr/>
        </p:nvSpPr>
        <p:spPr>
          <a:xfrm>
            <a:off x="1461302" y="1483111"/>
            <a:ext cx="245963" cy="21032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1494917" y="2380970"/>
            <a:ext cx="245963" cy="21032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83485" y="3207390"/>
            <a:ext cx="236848" cy="184972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1487061" y="4020795"/>
            <a:ext cx="245963" cy="21032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1490428" y="5107088"/>
            <a:ext cx="245963" cy="21032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51594" y="340390"/>
            <a:ext cx="872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</a:t>
            </a:r>
          </a:p>
        </p:txBody>
      </p:sp>
    </p:spTree>
    <p:extLst>
      <p:ext uri="{BB962C8B-B14F-4D97-AF65-F5344CB8AC3E}">
        <p14:creationId xmlns:p14="http://schemas.microsoft.com/office/powerpoint/2010/main" val="221797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75203" y="641760"/>
            <a:ext cx="11791069" cy="5444703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fontAlgn="b"/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674112" y="1104899"/>
            <a:ext cx="4481627" cy="472305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Индивидуальное собеседование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Комплекс тестовых вопросов на соответствие базовым и профильным квалификационным требованиям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Анкетирование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Проведение групповых дискуссий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Тестирования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Кейсы и деловые игры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83192" y="1209553"/>
            <a:ext cx="868101" cy="514990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417915" y="2357202"/>
            <a:ext cx="798652" cy="3265050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ИСПОЛЬЗУЕМЫЙ ИНСТРУМЕНТАРИЙ ПРИ ОЦЕНОЧНЫХ МЕРОПРИЯТИХ</a:t>
            </a:r>
          </a:p>
        </p:txBody>
      </p:sp>
      <p:pic>
        <p:nvPicPr>
          <p:cNvPr id="1032" name="Picture 8" descr="http://delovoy-kirov.ru/files/media/companymedia/16883/24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6" y="1462179"/>
            <a:ext cx="792251" cy="5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Шестиугольник 27"/>
          <p:cNvSpPr/>
          <p:nvPr/>
        </p:nvSpPr>
        <p:spPr>
          <a:xfrm>
            <a:off x="1428149" y="1462179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1413419" y="2026481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</a:t>
            </a:r>
          </a:p>
        </p:txBody>
      </p:sp>
      <p:sp>
        <p:nvSpPr>
          <p:cNvPr id="30" name="Шестиугольник 29"/>
          <p:cNvSpPr/>
          <p:nvPr/>
        </p:nvSpPr>
        <p:spPr>
          <a:xfrm>
            <a:off x="1451007" y="3382357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1465737" y="3896900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</a:t>
            </a:r>
          </a:p>
        </p:txBody>
      </p:sp>
      <p:sp>
        <p:nvSpPr>
          <p:cNvPr id="32" name="Шестиугольник 31"/>
          <p:cNvSpPr/>
          <p:nvPr/>
        </p:nvSpPr>
        <p:spPr>
          <a:xfrm>
            <a:off x="1463407" y="4477474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5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7108030" y="1992987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7090470" y="3190966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</a:t>
            </a:r>
          </a:p>
        </p:txBody>
      </p:sp>
      <p:sp>
        <p:nvSpPr>
          <p:cNvPr id="35" name="Шестиугольник 34"/>
          <p:cNvSpPr/>
          <p:nvPr/>
        </p:nvSpPr>
        <p:spPr>
          <a:xfrm>
            <a:off x="7108030" y="3989727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77981" y="340390"/>
            <a:ext cx="6019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оценочных и развивающих мероприятий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7380894" y="1738503"/>
            <a:ext cx="4695521" cy="349803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Мероприятия по профессиональному развитию, в том числе проведение тренингов и деловых игр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Использование инструментов нематериальной мотивации</a:t>
            </a:r>
          </a:p>
          <a:p>
            <a:pPr fontAlgn="b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Психологическое сопровождение служащих, в том числе при проведении оценочных мероприятий и мероприятий по развитию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6155739" y="1241746"/>
            <a:ext cx="868101" cy="5149905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ИСПОЛЬЗУЕМЫЙ ИНСТРУМЕНТАРИЙ РАЗВИВАЮЩИХ МЕРОПРИЯТИЙ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1451006" y="5006371"/>
            <a:ext cx="245963" cy="210329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557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3849" y="322803"/>
            <a:ext cx="4233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Индикаторы оценки компетенций ГГС </a:t>
            </a:r>
          </a:p>
        </p:txBody>
      </p:sp>
      <p:pic>
        <p:nvPicPr>
          <p:cNvPr id="1026" name="Picture 2" descr="https://mindmup-export.s3.amazonaws.com/map.jpg/out/6b7cd3a0f84711e99c0e1954b583372e.map.jpg?AWSAccessKeyId=ASIASNCK5ADRRDAQNAO2&amp;Expires=1572225724&amp;Signature=vbWj2ko3bF9ZXLt%2FzpkMKNaxNZU%3D&amp;x-amz-security-token=AgoJb3JpZ2luX2VjEF8aCXVzLWVhc3QtMSJIMEYCIQDa7GsB9OX02gUc5jdy1CnsAWLVnA0kz7VQUEbgQEhyygIhAMV0CuE2itmQ8U5NiE1GYnsvoRv65iL%2Bdq6U0bsCjfdOKowCCGgQABoMMTY1NTEzMzMwOTE1IgzSAZmfDObp%2BEJztlUq6QFFdPALFIrQB7PqNA8RG3bwLhNyqq3JeNBB99KcGymJywaFxa48ai078ztePdoVkP%2B88WR7hpPvZZkJ0SXWE73KoxMX%2FaCI5kUn6H2E4l68KTy5J3NybpBnm5BMSQlluU8qIBdkBn5wbAW7YU323mQzoP1lS%2FiSWYwXUK70a%2BnFgIqu%2FUn1Iz3BVHe3RcGt8hXzKxvEqbyHMw4LFg%2F5Y0QRZLxEVhEi%2BqJwP1GHmloonWbXeGXYmA7h6crKBq3%2BDsIn%2BsyPNJxNALOZxoGTed3y6jPuLE0Xi%2Fr8SqeuTVvdTJ92oMLdqPPSUjCOk9PtBTqzAb4UXCZJnN6HOxlvmPYCwQXL1j6HTHT3Srmeg2VhXRddiQJlwn8Vx1EypcvSgwtO5GLiDCDo%2BJrgxssQ8VVwLlbVGgdNKgJyHoG5ELF0Ug1KnMezAM2ts2p12v9dwBMztTV4gDfiy1xcUhTT%2FKJUKzIihvRKP1Ci04DPBonihj3C2i4EgcCfjWPgvE%2Brk1jaIs4XGPGFIH%2BJRu6Vdkf%2BHAtW8KvpnO5mx0Jweh2rQtj52C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228"/>
            <a:ext cx="12191999" cy="60477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4" y="2183539"/>
            <a:ext cx="2493818" cy="2140812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r="3839" b="9333"/>
          <a:stretch/>
        </p:blipFill>
        <p:spPr bwMode="auto">
          <a:xfrm>
            <a:off x="76200" y="1250932"/>
            <a:ext cx="3032705" cy="258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73621" y="1080302"/>
            <a:ext cx="5710138" cy="4454097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0">
                <a:srgbClr val="DDDDDD"/>
              </a:gs>
              <a:gs pos="81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Ценностные ориентации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518657"/>
              </p:ext>
            </p:extLst>
          </p:nvPr>
        </p:nvGraphicFramePr>
        <p:xfrm>
          <a:off x="-107096" y="1483366"/>
          <a:ext cx="5883759" cy="364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99834" y="322803"/>
            <a:ext cx="7986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текущего уровня развития компетенций.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оценки-основа разработки индивидуальных треков развития.</a:t>
            </a:r>
          </a:p>
          <a:p>
            <a:pPr algn="ctr"/>
            <a:endParaRPr lang="ru-RU" sz="1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984112" y="1080302"/>
            <a:ext cx="6159167" cy="4507570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0">
                <a:srgbClr val="DDDDDD"/>
              </a:gs>
              <a:gs pos="86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Мотивация по В.И.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Герчикову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661918" y="5786591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Коридор (зона) нормативных значений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73621" y="5827489"/>
            <a:ext cx="387212" cy="29260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3621" y="6363534"/>
            <a:ext cx="387212" cy="292608"/>
          </a:xfrm>
          <a:prstGeom prst="flowChartProcess">
            <a:avLst/>
          </a:prstGeom>
          <a:solidFill>
            <a:srgbClr val="DCE6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31670" y="6358211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Пограничные показатели нормативных значений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618518"/>
              </p:ext>
            </p:extLst>
          </p:nvPr>
        </p:nvGraphicFramePr>
        <p:xfrm>
          <a:off x="6093076" y="1080302"/>
          <a:ext cx="5847606" cy="480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375359" y="6322636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профиля уровня компетенций ГГС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6093075" y="6358211"/>
            <a:ext cx="243840" cy="235348"/>
          </a:xfrm>
          <a:custGeom>
            <a:avLst/>
            <a:gdLst>
              <a:gd name="connsiteX0" fmla="*/ 0 w 243840"/>
              <a:gd name="connsiteY0" fmla="*/ 223846 h 235348"/>
              <a:gd name="connsiteX1" fmla="*/ 42672 w 243840"/>
              <a:gd name="connsiteY1" fmla="*/ 10486 h 235348"/>
              <a:gd name="connsiteX2" fmla="*/ 140208 w 243840"/>
              <a:gd name="connsiteY2" fmla="*/ 53158 h 235348"/>
              <a:gd name="connsiteX3" fmla="*/ 121920 w 243840"/>
              <a:gd name="connsiteY3" fmla="*/ 229942 h 235348"/>
              <a:gd name="connsiteX4" fmla="*/ 243840 w 243840"/>
              <a:gd name="connsiteY4" fmla="*/ 193366 h 235348"/>
              <a:gd name="connsiteX5" fmla="*/ 243840 w 243840"/>
              <a:gd name="connsiteY5" fmla="*/ 193366 h 2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35348">
                <a:moveTo>
                  <a:pt x="0" y="223846"/>
                </a:moveTo>
                <a:cubicBezTo>
                  <a:pt x="9652" y="131390"/>
                  <a:pt x="19304" y="38934"/>
                  <a:pt x="42672" y="10486"/>
                </a:cubicBezTo>
                <a:cubicBezTo>
                  <a:pt x="66040" y="-17962"/>
                  <a:pt x="127000" y="16582"/>
                  <a:pt x="140208" y="53158"/>
                </a:cubicBezTo>
                <a:cubicBezTo>
                  <a:pt x="153416" y="89734"/>
                  <a:pt x="104648" y="206574"/>
                  <a:pt x="121920" y="229942"/>
                </a:cubicBezTo>
                <a:cubicBezTo>
                  <a:pt x="139192" y="253310"/>
                  <a:pt x="243840" y="193366"/>
                  <a:pt x="243840" y="193366"/>
                </a:cubicBezTo>
                <a:lnTo>
                  <a:pt x="243840" y="193366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292662" y="5783841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Сотрудники ЦА и ТО (более 100 человек)</a:t>
            </a:r>
          </a:p>
        </p:txBody>
      </p:sp>
      <p:sp>
        <p:nvSpPr>
          <p:cNvPr id="21" name="Улыбающееся лицо 20"/>
          <p:cNvSpPr/>
          <p:nvPr/>
        </p:nvSpPr>
        <p:spPr>
          <a:xfrm>
            <a:off x="5967752" y="5786695"/>
            <a:ext cx="343845" cy="333506"/>
          </a:xfrm>
          <a:prstGeom prst="smileyFac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6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73621" y="1080302"/>
            <a:ext cx="5382227" cy="4406097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19000">
                <a:srgbClr val="DDDDDD"/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  Профессиональные-личностные компетенции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916931" y="1080302"/>
            <a:ext cx="6226348" cy="5319108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20000">
                <a:srgbClr val="DDDDDD"/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Блок «Командные роли» оценивает степень сходства респондента с девятью основными командными ролями (по теории Р.М. </a:t>
            </a:r>
            <a:r>
              <a:rPr lang="ru-RU" sz="1600" dirty="0" err="1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Белбина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). </a:t>
            </a:r>
          </a:p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Описание командных ролей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707136" y="5567423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Коридор (зона) нормативных значений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32990" y="5587872"/>
            <a:ext cx="387212" cy="29260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32990" y="6032880"/>
            <a:ext cx="387212" cy="292608"/>
          </a:xfrm>
          <a:prstGeom prst="flowChartProcess">
            <a:avLst/>
          </a:prstGeom>
          <a:solidFill>
            <a:srgbClr val="DCE6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07136" y="5999929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Пограничные нормативных значений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80416" y="6420794"/>
            <a:ext cx="243840" cy="235348"/>
          </a:xfrm>
          <a:custGeom>
            <a:avLst/>
            <a:gdLst>
              <a:gd name="connsiteX0" fmla="*/ 0 w 243840"/>
              <a:gd name="connsiteY0" fmla="*/ 223846 h 235348"/>
              <a:gd name="connsiteX1" fmla="*/ 42672 w 243840"/>
              <a:gd name="connsiteY1" fmla="*/ 10486 h 235348"/>
              <a:gd name="connsiteX2" fmla="*/ 140208 w 243840"/>
              <a:gd name="connsiteY2" fmla="*/ 53158 h 235348"/>
              <a:gd name="connsiteX3" fmla="*/ 121920 w 243840"/>
              <a:gd name="connsiteY3" fmla="*/ 229942 h 235348"/>
              <a:gd name="connsiteX4" fmla="*/ 243840 w 243840"/>
              <a:gd name="connsiteY4" fmla="*/ 193366 h 235348"/>
              <a:gd name="connsiteX5" fmla="*/ 243840 w 243840"/>
              <a:gd name="connsiteY5" fmla="*/ 193366 h 2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35348">
                <a:moveTo>
                  <a:pt x="0" y="223846"/>
                </a:moveTo>
                <a:cubicBezTo>
                  <a:pt x="9652" y="131390"/>
                  <a:pt x="19304" y="38934"/>
                  <a:pt x="42672" y="10486"/>
                </a:cubicBezTo>
                <a:cubicBezTo>
                  <a:pt x="66040" y="-17962"/>
                  <a:pt x="127000" y="16582"/>
                  <a:pt x="140208" y="53158"/>
                </a:cubicBezTo>
                <a:cubicBezTo>
                  <a:pt x="153416" y="89734"/>
                  <a:pt x="104648" y="206574"/>
                  <a:pt x="121920" y="229942"/>
                </a:cubicBezTo>
                <a:cubicBezTo>
                  <a:pt x="139192" y="253310"/>
                  <a:pt x="243840" y="193366"/>
                  <a:pt x="243840" y="193366"/>
                </a:cubicBezTo>
                <a:lnTo>
                  <a:pt x="243840" y="193366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02785" y="6420794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профиля уровня компетенций ГГС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50" y="1471224"/>
            <a:ext cx="6347401" cy="50544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88224" y="322803"/>
            <a:ext cx="798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текущего уровня развития компетенций.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оценки-основа разработки индивидуальных треков развития.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171572" y="6462523"/>
            <a:ext cx="5376672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- Сотрудники ЦА и То (более 100 человек)</a:t>
            </a:r>
          </a:p>
        </p:txBody>
      </p:sp>
      <p:sp>
        <p:nvSpPr>
          <p:cNvPr id="17" name="Улыбающееся лицо 16"/>
          <p:cNvSpPr/>
          <p:nvPr/>
        </p:nvSpPr>
        <p:spPr>
          <a:xfrm>
            <a:off x="5979457" y="6449654"/>
            <a:ext cx="343845" cy="333506"/>
          </a:xfrm>
          <a:prstGeom prst="smileyFac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919880"/>
              </p:ext>
            </p:extLst>
          </p:nvPr>
        </p:nvGraphicFramePr>
        <p:xfrm>
          <a:off x="-85498" y="1080302"/>
          <a:ext cx="5830978" cy="485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72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04006" y="1076446"/>
            <a:ext cx="11875626" cy="5781554"/>
          </a:xfrm>
          <a:custGeom>
            <a:avLst/>
            <a:gdLst>
              <a:gd name="connsiteX0" fmla="*/ 0 w 2832172"/>
              <a:gd name="connsiteY0" fmla="*/ 183461 h 1834605"/>
              <a:gd name="connsiteX1" fmla="*/ 183461 w 2832172"/>
              <a:gd name="connsiteY1" fmla="*/ 0 h 1834605"/>
              <a:gd name="connsiteX2" fmla="*/ 2648712 w 2832172"/>
              <a:gd name="connsiteY2" fmla="*/ 0 h 1834605"/>
              <a:gd name="connsiteX3" fmla="*/ 2832173 w 2832172"/>
              <a:gd name="connsiteY3" fmla="*/ 183461 h 1834605"/>
              <a:gd name="connsiteX4" fmla="*/ 2832172 w 2832172"/>
              <a:gd name="connsiteY4" fmla="*/ 1651145 h 1834605"/>
              <a:gd name="connsiteX5" fmla="*/ 2648711 w 2832172"/>
              <a:gd name="connsiteY5" fmla="*/ 1834606 h 1834605"/>
              <a:gd name="connsiteX6" fmla="*/ 183461 w 2832172"/>
              <a:gd name="connsiteY6" fmla="*/ 1834605 h 1834605"/>
              <a:gd name="connsiteX7" fmla="*/ 0 w 2832172"/>
              <a:gd name="connsiteY7" fmla="*/ 1651144 h 1834605"/>
              <a:gd name="connsiteX8" fmla="*/ 0 w 2832172"/>
              <a:gd name="connsiteY8" fmla="*/ 183461 h 18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172" h="1834605">
                <a:moveTo>
                  <a:pt x="0" y="183461"/>
                </a:moveTo>
                <a:cubicBezTo>
                  <a:pt x="0" y="82138"/>
                  <a:pt x="82138" y="0"/>
                  <a:pt x="183461" y="0"/>
                </a:cubicBezTo>
                <a:lnTo>
                  <a:pt x="2648712" y="0"/>
                </a:lnTo>
                <a:cubicBezTo>
                  <a:pt x="2750035" y="0"/>
                  <a:pt x="2832173" y="82138"/>
                  <a:pt x="2832173" y="183461"/>
                </a:cubicBezTo>
                <a:cubicBezTo>
                  <a:pt x="2832173" y="672689"/>
                  <a:pt x="2832172" y="1161917"/>
                  <a:pt x="2832172" y="1651145"/>
                </a:cubicBezTo>
                <a:cubicBezTo>
                  <a:pt x="2832172" y="1752468"/>
                  <a:pt x="2750034" y="1834606"/>
                  <a:pt x="2648711" y="1834606"/>
                </a:cubicBezTo>
                <a:lnTo>
                  <a:pt x="183461" y="1834605"/>
                </a:lnTo>
                <a:cubicBezTo>
                  <a:pt x="82138" y="1834605"/>
                  <a:pt x="0" y="1752467"/>
                  <a:pt x="0" y="1651144"/>
                </a:cubicBezTo>
                <a:lnTo>
                  <a:pt x="0" y="183461"/>
                </a:lnTo>
                <a:close/>
              </a:path>
            </a:pathLst>
          </a:custGeom>
          <a:gradFill flip="none" rotWithShape="1">
            <a:gsLst>
              <a:gs pos="28220">
                <a:srgbClr val="DEDEDE"/>
              </a:gs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17000">
                <a:srgbClr val="DDDDDD"/>
              </a:gs>
              <a:gs pos="9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70" tIns="66970" rIns="916622" bIns="525621" numCol="1" spcCol="1270" anchor="t" anchorCtr="0">
            <a:noAutofit/>
          </a:bodyPr>
          <a:lstStyle/>
          <a:p>
            <a:pPr marL="0" lvl="1" algn="ctr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Когнитивные компетенции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7505" y="339126"/>
            <a:ext cx="798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текущего уровня развития компетенций.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оценки-основа разработки индивидуальных треков развития.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8294764" y="2228237"/>
            <a:ext cx="3557712" cy="486085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Коридор (зона) нормативных значений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749663" y="2289087"/>
            <a:ext cx="387212" cy="29260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749663" y="3399677"/>
            <a:ext cx="387212" cy="292608"/>
          </a:xfrm>
          <a:prstGeom prst="flowChartProcess">
            <a:avLst/>
          </a:prstGeom>
          <a:solidFill>
            <a:srgbClr val="DCE6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294764" y="3379228"/>
            <a:ext cx="3592436" cy="333506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Пограничные показатели нормативных значений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7821349" y="4510267"/>
            <a:ext cx="243840" cy="235348"/>
          </a:xfrm>
          <a:custGeom>
            <a:avLst/>
            <a:gdLst>
              <a:gd name="connsiteX0" fmla="*/ 0 w 243840"/>
              <a:gd name="connsiteY0" fmla="*/ 223846 h 235348"/>
              <a:gd name="connsiteX1" fmla="*/ 42672 w 243840"/>
              <a:gd name="connsiteY1" fmla="*/ 10486 h 235348"/>
              <a:gd name="connsiteX2" fmla="*/ 140208 w 243840"/>
              <a:gd name="connsiteY2" fmla="*/ 53158 h 235348"/>
              <a:gd name="connsiteX3" fmla="*/ 121920 w 243840"/>
              <a:gd name="connsiteY3" fmla="*/ 229942 h 235348"/>
              <a:gd name="connsiteX4" fmla="*/ 243840 w 243840"/>
              <a:gd name="connsiteY4" fmla="*/ 193366 h 235348"/>
              <a:gd name="connsiteX5" fmla="*/ 243840 w 243840"/>
              <a:gd name="connsiteY5" fmla="*/ 193366 h 2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35348">
                <a:moveTo>
                  <a:pt x="0" y="223846"/>
                </a:moveTo>
                <a:cubicBezTo>
                  <a:pt x="9652" y="131390"/>
                  <a:pt x="19304" y="38934"/>
                  <a:pt x="42672" y="10486"/>
                </a:cubicBezTo>
                <a:cubicBezTo>
                  <a:pt x="66040" y="-17962"/>
                  <a:pt x="127000" y="16582"/>
                  <a:pt x="140208" y="53158"/>
                </a:cubicBezTo>
                <a:cubicBezTo>
                  <a:pt x="153416" y="89734"/>
                  <a:pt x="104648" y="206574"/>
                  <a:pt x="121920" y="229942"/>
                </a:cubicBezTo>
                <a:cubicBezTo>
                  <a:pt x="139192" y="253310"/>
                  <a:pt x="243840" y="193366"/>
                  <a:pt x="243840" y="193366"/>
                </a:cubicBezTo>
                <a:lnTo>
                  <a:pt x="243840" y="193366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8294764" y="4510266"/>
            <a:ext cx="3684868" cy="506837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Средние показатели профиля уровня компетенций ГГС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6534"/>
              </p:ext>
            </p:extLst>
          </p:nvPr>
        </p:nvGraphicFramePr>
        <p:xfrm>
          <a:off x="0" y="1076446"/>
          <a:ext cx="7749663" cy="562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Блок-схема: процесс 10"/>
          <p:cNvSpPr/>
          <p:nvPr/>
        </p:nvSpPr>
        <p:spPr>
          <a:xfrm>
            <a:off x="8294764" y="5625296"/>
            <a:ext cx="3374570" cy="492051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Сотрудники ЦА и ТО (более 100 человек)</a:t>
            </a:r>
          </a:p>
        </p:txBody>
      </p:sp>
      <p:sp>
        <p:nvSpPr>
          <p:cNvPr id="16" name="Улыбающееся лицо 15"/>
          <p:cNvSpPr/>
          <p:nvPr/>
        </p:nvSpPr>
        <p:spPr>
          <a:xfrm>
            <a:off x="7749663" y="5537815"/>
            <a:ext cx="343845" cy="333506"/>
          </a:xfrm>
          <a:prstGeom prst="smileyFac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1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14827</TotalTime>
  <Words>936</Words>
  <Application>Microsoft Office PowerPoint</Application>
  <PresentationFormat>Произвольный</PresentationFormat>
  <Paragraphs>214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Реализуемые мероприятия </vt:lpstr>
      <vt:lpstr> Мероприятия в области развития кадрового потенциала  и нематериальной мотивации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Сб-15145</dc:creator>
  <cp:lastModifiedBy>Перова Татьяна Александровна</cp:lastModifiedBy>
  <cp:revision>701</cp:revision>
  <cp:lastPrinted>2019-10-25T10:31:02Z</cp:lastPrinted>
  <dcterms:created xsi:type="dcterms:W3CDTF">2016-02-23T09:38:50Z</dcterms:created>
  <dcterms:modified xsi:type="dcterms:W3CDTF">2019-11-28T09:39:13Z</dcterms:modified>
</cp:coreProperties>
</file>