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4" r:id="rId7"/>
    <p:sldId id="265" r:id="rId8"/>
    <p:sldId id="260" r:id="rId9"/>
    <p:sldId id="262" r:id="rId10"/>
    <p:sldId id="263" r:id="rId1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20" autoAdjust="0"/>
  </p:normalViewPr>
  <p:slideViewPr>
    <p:cSldViewPr>
      <p:cViewPr>
        <p:scale>
          <a:sx n="100" d="100"/>
          <a:sy n="100" d="100"/>
        </p:scale>
        <p:origin x="-122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976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803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00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127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76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601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568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081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003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744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257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AD7C4-6E12-4311-B4EA-C7A16ACE6671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9EE8E-96D5-42A7-9465-E6557AD9F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05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40460"/>
            <a:ext cx="1984966" cy="1377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452510" y="2740460"/>
            <a:ext cx="0" cy="1377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ый треугольник 13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7689" y="319042"/>
            <a:ext cx="4645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ПРАВИТЕЛЬСТВО РОСТОВСКОЙ ОБЛАСТИ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AutoShape 6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AutoShape 22" descr="ÐÐ°ÑÑÐ¸Ð½ÐºÐ¸ Ð¿Ð¾ Ð·Ð°Ð¿ÑÐ¾ÑÑ ÑÐµÐ»Ñ Ð¿Ð¸ÐºÑÐ¾Ð³ÑÐ°Ð¼Ð¼Ð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AutoShape 33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40308" y="6361583"/>
            <a:ext cx="20633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Opinion Pro Lt" pitchFamily="50" charset="0"/>
              </a:rPr>
              <a:t>г. Ростов-на-Дону, 2018</a:t>
            </a:r>
            <a:endParaRPr lang="ru-RU" sz="1400" dirty="0">
              <a:latin typeface="Opinion Pro Lt" pitchFamily="50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537114" y="3003544"/>
            <a:ext cx="6480720" cy="850912"/>
            <a:chOff x="2596526" y="2911562"/>
            <a:chExt cx="6480720" cy="850912"/>
          </a:xfrm>
        </p:grpSpPr>
        <p:sp>
          <p:nvSpPr>
            <p:cNvPr id="9" name="TextBox 8"/>
            <p:cNvSpPr txBox="1"/>
            <p:nvPr/>
          </p:nvSpPr>
          <p:spPr>
            <a:xfrm>
              <a:off x="2596526" y="2911562"/>
              <a:ext cx="64807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РАЗРАБОТКА ВИДЕОКУРСОВ ДЛЯ МУНИЦИПАЛЬНЫХ СЛУЖАЩИХ ПО ВОПРОСАМ МЕСТНОГО ЗНАЧЕНИЯ</a:t>
              </a:r>
              <a:endParaRPr lang="ru-RU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96526" y="3485475"/>
              <a:ext cx="64807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latin typeface="Arial" pitchFamily="34" charset="0"/>
                  <a:ea typeface="Verdana" pitchFamily="34" charset="0"/>
                  <a:cs typeface="Arial" pitchFamily="34" charset="0"/>
                </a:rPr>
                <a:t>КАДРОВАЯ ПРАКТИКА</a:t>
              </a:r>
              <a:endParaRPr lang="ru-RU" sz="1200" b="1" dirty="0">
                <a:latin typeface="Arial" pitchFamily="34" charset="0"/>
                <a:ea typeface="Verdana" pitchFamily="34" charset="0"/>
                <a:cs typeface="Arial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3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6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AutoShape 22" descr="ÐÐ°ÑÑÐ¸Ð½ÐºÐ¸ Ð¿Ð¾ Ð·Ð°Ð¿ÑÐ¾ÑÑ ÑÐµÐ»Ñ Ð¿Ð¸ÐºÑÐ¾Ð³ÑÐ°Ð¼Ð¼Ð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02849"/>
            <a:ext cx="9144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2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833520" y="1196752"/>
            <a:ext cx="3476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Лидер и команда практики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89404" y="1836541"/>
            <a:ext cx="79030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НОСКО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Борис Петрович, начальник управления инноваций в органах власти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Правительства Ростовской области, к.э.н., доцент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тел. (863) 240-29-95</a:t>
            </a:r>
          </a:p>
          <a:p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e-mail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Bnosko@inbox.ru, 523@donland.ru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89403" y="3044566"/>
            <a:ext cx="79030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КУРБАЦКИЙ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Егор Александрович, начальник отдела подготовки кадров управления инноваций в органах власти Правительства Ростовской области, к.ф.н.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тел. (863) 240-67-04</a:t>
            </a:r>
          </a:p>
          <a:p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e-mail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kurbatsky_ea@donland.ru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3713" y="4258412"/>
            <a:ext cx="79087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ЛОЖОЧНИКОВ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Евгений Игоревич, главный специалист отдела подготовки кадров управления инноваций в органах власти Правительства Ростовской области</a:t>
            </a:r>
          </a:p>
          <a:p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тел. (863) 240-51-45</a:t>
            </a:r>
          </a:p>
          <a:p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e-mail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lozhochnikov_ei@donland.ru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09" y="2033498"/>
            <a:ext cx="881405" cy="77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241523"/>
            <a:ext cx="881405" cy="77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79" y="4455369"/>
            <a:ext cx="881405" cy="775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43608" y="171719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ВИДЕОКУРСОВ ДЛЯ МУНИЦИПАЛЬНЫХ</a:t>
            </a:r>
          </a:p>
          <a:p>
            <a:pPr lvl="0"/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ВОПРОСАМ МЕСТНОГО 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100251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171719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ВИДЕОКУРСОВ ДЛЯ МУНИЦИПАЛЬНЫХ</a:t>
            </a:r>
          </a:p>
          <a:p>
            <a:pPr lvl="0"/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ВОПРОСАМ МЕСТНОГО ЗНАЧЕНИЯ</a:t>
            </a:r>
          </a:p>
        </p:txBody>
      </p:sp>
      <p:pic>
        <p:nvPicPr>
          <p:cNvPr id="13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6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AutoShape 22" descr="ÐÐ°ÑÑÐ¸Ð½ÐºÐ¸ Ð¿Ð¾ Ð·Ð°Ð¿ÑÐ¾ÑÑ ÑÐµÐ»Ñ Ð¿Ð¸ÐºÑÐ¾Ð³ÑÐ°Ð¼Ð¼Ð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AutoShape 33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02849"/>
            <a:ext cx="9144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2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642380" y="1666124"/>
            <a:ext cx="213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Цель практики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50" y="1696529"/>
            <a:ext cx="308521" cy="308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924945" y="2058608"/>
            <a:ext cx="81003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разработка видеокурсов и проведение на их основе дистанционного обучения для обеспечения непрерывного профессионального развития муниципальных служащих Ростовской области</a:t>
            </a:r>
            <a:endParaRPr lang="ru-RU" sz="1600" dirty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6" name="Picture 8" descr="ÐÐ°ÑÑÐ¸Ð½ÐºÐ¸ Ð¿Ð¾ Ð·Ð°Ð¿ÑÐ¾ÑÑ Ð·Ð°Ð´Ð°ÑÐ¸ png"/>
          <p:cNvPicPr>
            <a:picLocks noChangeAspect="1" noChangeArrowheads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97" y="2985795"/>
            <a:ext cx="308520" cy="308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657402" y="2959667"/>
            <a:ext cx="2474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Задачи практики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8071" y="3385325"/>
            <a:ext cx="810039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indent="-269875">
              <a:buFont typeface="Verdana" pitchFamily="34" charset="0"/>
              <a:buChar char="−"/>
            </a:pP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стимулирование самостоятельного профессионального развития муниципальных служащих Ростовской области;</a:t>
            </a:r>
          </a:p>
          <a:p>
            <a:pPr marL="269875" indent="-269875">
              <a:buFont typeface="Verdana" pitchFamily="34" charset="0"/>
              <a:buChar char="−"/>
            </a:pP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приобретение муниципальными служащими Ростовской области необходимых практико-ориентированных знаний для эффективной работы в рамках своих должностных обязанностей;</a:t>
            </a:r>
          </a:p>
          <a:p>
            <a:pPr marL="269875" indent="-269875">
              <a:buFont typeface="Verdana" pitchFamily="34" charset="0"/>
              <a:buChar char="−"/>
            </a:pPr>
            <a:r>
              <a:rPr lang="ru-RU" sz="16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ретрансляция успешного опыта решения проблем или реализации проектов на местном уровне</a:t>
            </a:r>
          </a:p>
        </p:txBody>
      </p:sp>
      <p:sp>
        <p:nvSpPr>
          <p:cNvPr id="22" name="TextBox 21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37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732" y="4213315"/>
            <a:ext cx="416681" cy="2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AutoShape 22" descr="ÐÐ°ÑÑÐ¸Ð½ÐºÐ¸ Ð¿Ð¾ Ð·Ð°Ð¿ÑÐ¾ÑÑ ÑÐµÐ»Ñ Ð¿Ð¸ÐºÑÐ¾Ð³ÑÐ°Ð¼Ð¼Ð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02849"/>
            <a:ext cx="9144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2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751224" y="1196752"/>
            <a:ext cx="36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Схема реализации практики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76" y="1988840"/>
            <a:ext cx="505023" cy="52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981199" y="2114425"/>
            <a:ext cx="32307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Правительство Ростовской области</a:t>
            </a:r>
            <a:endParaRPr lang="ru-RU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30667" y="2589019"/>
            <a:ext cx="4032000" cy="14880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определение тематического плана-графика разработки видеокурсов;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участие в разработке контента видеокурсов;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методическое сопровождение разработки видеокурсов;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монтаж видеоряда;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проведение тестирования муниципальных служащих</a:t>
            </a:r>
            <a:endParaRPr lang="ru-RU" sz="11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371" y="1988840"/>
            <a:ext cx="505023" cy="52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5446395" y="2022091"/>
            <a:ext cx="2891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Органы исполнительной власти Ростовской области</a:t>
            </a:r>
            <a:endParaRPr lang="ru-RU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88024" y="2589019"/>
            <a:ext cx="4032448" cy="14880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разработка текстового материала</a:t>
            </a:r>
            <a:b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 видеокурсам;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разработка тестовых заданий к видеокурсам;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запись голосового комментария к видеокурсам;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участие в семинарах с использованием видеоконференцсвязи;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экспертная поддержка муниципальных служащих</a:t>
            </a:r>
            <a:endParaRPr lang="ru-RU" sz="11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55121" y="4224348"/>
            <a:ext cx="12031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Видеокурсы</a:t>
            </a:r>
            <a:endParaRPr lang="ru-RU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2350417" y="4372178"/>
            <a:ext cx="1209081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27" idx="2"/>
          </p:cNvCxnSpPr>
          <p:nvPr/>
        </p:nvCxnSpPr>
        <p:spPr>
          <a:xfrm>
            <a:off x="2346667" y="4077072"/>
            <a:ext cx="0" cy="2951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354994" y="4372178"/>
            <a:ext cx="1449254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6804247" y="4081460"/>
            <a:ext cx="1" cy="2857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581331" y="4581128"/>
            <a:ext cx="0" cy="36942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https://image.freepik.com/free-icon/no-translate-detected_318-395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805410"/>
            <a:ext cx="567284" cy="56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3656104" y="4950552"/>
            <a:ext cx="23297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Муниципальные служащие</a:t>
            </a:r>
            <a:endParaRPr lang="ru-RU" sz="12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761725" y="5227551"/>
            <a:ext cx="2754491" cy="93775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предложение тем видеокурсов;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обучение на видеокурсах;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прохождение тестирования;</a:t>
            </a:r>
          </a:p>
          <a:p>
            <a:pPr marL="285750" indent="-285750">
              <a:buFont typeface="Verdana" pitchFamily="34" charset="0"/>
              <a:buChar char="−"/>
            </a:pPr>
            <a:r>
              <a:rPr lang="ru-RU" sz="11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обратная связь</a:t>
            </a:r>
            <a:endParaRPr lang="ru-RU" sz="1100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43608" y="171719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ВИДЕОКУРСОВ ДЛЯ МУНИЦИПАЛЬНЫХ</a:t>
            </a:r>
          </a:p>
          <a:p>
            <a:pPr lvl="0"/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ВОПРОСАМ МЕСТНОГО 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124254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6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AutoShape 22" descr="ÐÐ°ÑÑÐ¸Ð½ÐºÐ¸ Ð¿Ð¾ Ð·Ð°Ð¿ÑÐ¾ÑÑ ÑÐµÐ»Ñ Ð¿Ð¸ÐºÑÐ¾Ð³ÑÐ°Ð¼Ð¼Ð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AutoShape 33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02849"/>
            <a:ext cx="9144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2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642380" y="1310135"/>
            <a:ext cx="825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Видеокурсы размещаются на Информационно-образовательном портале подготовки кадров государственного и муниципального управления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AutoShape 2" descr="ÐÐ°ÑÑÐ¸Ð½ÐºÐ¸ Ð¿Ð¾ Ð·Ð°Ð¿ÑÐ¾ÑÑ ÐºÐ¾Ð¼Ð¿ÑÑÑÐµÑ png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7" t="6792" r="12739" b="13600"/>
          <a:stretch/>
        </p:blipFill>
        <p:spPr bwMode="auto">
          <a:xfrm>
            <a:off x="149884" y="1373916"/>
            <a:ext cx="492496" cy="313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ÐÐ°ÑÑÐ¸Ð½ÐºÐ¸ Ð¿Ð¾ Ð·Ð°Ð¿ÑÐ¾ÑÑ www png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2775" y="2009162"/>
            <a:ext cx="8405058" cy="288032"/>
          </a:xfrm>
          <a:prstGeom prst="round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0" name="Picture 8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816" y="2051402"/>
            <a:ext cx="224454" cy="22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627582" y="2015167"/>
            <a:ext cx="44210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latin typeface="Gisha" pitchFamily="34" charset="-79"/>
                <a:ea typeface="Verdana" pitchFamily="34" charset="0"/>
                <a:cs typeface="Gisha" pitchFamily="34" charset="-79"/>
              </a:rPr>
              <a:t>http://www.eduportal.donland.ru</a:t>
            </a:r>
            <a:endParaRPr lang="ru-RU" sz="1300" dirty="0">
              <a:latin typeface="Arial" pitchFamily="34" charset="0"/>
              <a:ea typeface="Verdana" pitchFamily="34" charset="0"/>
              <a:cs typeface="Gisha" pitchFamily="34" charset="-79"/>
            </a:endParaRPr>
          </a:p>
        </p:txBody>
      </p:sp>
      <p:sp>
        <p:nvSpPr>
          <p:cNvPr id="11" name="AutoShape 11" descr="ÐÐ°ÑÑÐ¸Ð½ÐºÐ¸ Ð¿Ð¾ Ð·Ð°Ð¿ÑÐ¾ÑÑ www png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364" y="1988840"/>
            <a:ext cx="349578" cy="349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44" y="2482560"/>
            <a:ext cx="8774712" cy="418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608" y="171719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ВИДЕОКУРСОВ ДЛЯ МУНИЦИПАЛЬНЫХ</a:t>
            </a:r>
          </a:p>
          <a:p>
            <a:pPr lvl="0"/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ВОПРОСАМ МЕСТНОГО 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208503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6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AutoShape 22" descr="ÐÐ°ÑÑÐ¸Ð½ÐºÐ¸ Ð¿Ð¾ Ð·Ð°Ð¿ÑÐ¾ÑÑ ÑÐµÐ»Ñ Ð¿Ð¸ÐºÑÐ¾Ð³ÑÐ°Ð¼Ð¼Ð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AutoShape 33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02849"/>
            <a:ext cx="9144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2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2" descr="ÐÐ°ÑÑÐ¸Ð½ÐºÐ¸ Ð¿Ð¾ Ð·Ð°Ð¿ÑÐ¾ÑÑ ÐºÐ¾Ð¼Ð¿ÑÑÑÐµÑ png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137364" y="1351230"/>
            <a:ext cx="8880469" cy="349578"/>
            <a:chOff x="137364" y="1351230"/>
            <a:chExt cx="8880469" cy="349578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612775" y="1371552"/>
              <a:ext cx="8405058" cy="288032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80" name="Picture 8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2816" y="1413792"/>
              <a:ext cx="224454" cy="224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TextBox 31"/>
            <p:cNvSpPr txBox="1"/>
            <p:nvPr/>
          </p:nvSpPr>
          <p:spPr>
            <a:xfrm>
              <a:off x="627582" y="1377557"/>
              <a:ext cx="4421023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00" dirty="0" smtClean="0">
                  <a:latin typeface="Gisha" pitchFamily="34" charset="-79"/>
                  <a:ea typeface="Verdana" pitchFamily="34" charset="0"/>
                  <a:cs typeface="Gisha" pitchFamily="34" charset="-79"/>
                </a:rPr>
                <a:t>http://www.eduportal.donland.ru</a:t>
              </a:r>
              <a:endParaRPr lang="ru-RU" sz="1300" dirty="0">
                <a:latin typeface="Arial" pitchFamily="34" charset="0"/>
                <a:ea typeface="Verdana" pitchFamily="34" charset="0"/>
                <a:cs typeface="Gisha" pitchFamily="34" charset="-79"/>
              </a:endParaRPr>
            </a:p>
          </p:txBody>
        </p:sp>
        <p:pic>
          <p:nvPicPr>
            <p:cNvPr id="3084" name="Picture 1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64" y="1351230"/>
              <a:ext cx="349578" cy="349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" t="12340" r="4309" b="30340"/>
          <a:stretch/>
        </p:blipFill>
        <p:spPr bwMode="auto">
          <a:xfrm>
            <a:off x="230324" y="1916832"/>
            <a:ext cx="8683352" cy="3360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lozhochnikov_ei\Desktop\Ложочников\11_Видеоуроки для поселений\2018\1. Этап\На сайт к прессу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07" r="17389"/>
          <a:stretch/>
        </p:blipFill>
        <p:spPr bwMode="auto">
          <a:xfrm>
            <a:off x="3448029" y="2708920"/>
            <a:ext cx="5453780" cy="381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43608" y="171719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ВИДЕОКУРСОВ ДЛЯ МУНИЦИПАЛЬНЫХ</a:t>
            </a:r>
          </a:p>
          <a:p>
            <a:pPr lvl="0"/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ВОПРОСАМ МЕСТНОГО 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316778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6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AutoShape 22" descr="ÐÐ°ÑÑÐ¸Ð½ÐºÐ¸ Ð¿Ð¾ Ð·Ð°Ð¿ÑÐ¾ÑÑ ÑÐµÐ»Ñ Ð¿Ð¸ÐºÑÐ¾Ð³ÑÐ°Ð¼Ð¼Ð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02849"/>
            <a:ext cx="9144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2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144698" y="1196752"/>
            <a:ext cx="2854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Примеры видеокурсов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35" y="1628800"/>
            <a:ext cx="4547088" cy="2557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7" b="5104"/>
          <a:stretch/>
        </p:blipFill>
        <p:spPr bwMode="auto">
          <a:xfrm>
            <a:off x="2045256" y="3876255"/>
            <a:ext cx="5309133" cy="298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860" y="2060848"/>
            <a:ext cx="4794631" cy="269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3608" y="171719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ВИДЕОКУРСОВ ДЛЯ МУНИЦИПАЛЬНЫХ</a:t>
            </a:r>
          </a:p>
          <a:p>
            <a:pPr lvl="0"/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ВОПРОСАМ МЕСТНОГО 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296667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6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AutoShape 22" descr="ÐÐ°ÑÑÐ¸Ð½ÐºÐ¸ Ð¿Ð¾ Ð·Ð°Ð¿ÑÐ¾ÑÑ ÑÐµÐ»Ñ Ð¿Ð¸ÐºÑÐ¾Ð³ÑÐ°Ð¼Ð¼Ð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AutoShape 33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02849"/>
            <a:ext cx="9144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2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2535182" y="1268760"/>
            <a:ext cx="4073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Основные показатели практики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3207" y="2496166"/>
            <a:ext cx="3299040" cy="1277272"/>
            <a:chOff x="334194" y="1844824"/>
            <a:chExt cx="3299040" cy="1277272"/>
          </a:xfrm>
        </p:grpSpPr>
        <p:sp>
          <p:nvSpPr>
            <p:cNvPr id="22" name="TextBox 21"/>
            <p:cNvSpPr txBox="1"/>
            <p:nvPr/>
          </p:nvSpPr>
          <p:spPr>
            <a:xfrm>
              <a:off x="334194" y="2537321"/>
              <a:ext cx="3299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видеокурсов</a:t>
              </a:r>
              <a:r>
                <a:rPr lang="ru-RU" sz="1600" dirty="0" smtClean="0">
                  <a:solidFill>
                    <a:srgbClr val="7030A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/>
              </a:r>
              <a:br>
                <a:rPr lang="ru-RU" sz="1600" dirty="0" smtClean="0">
                  <a:solidFill>
                    <a:srgbClr val="7030A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solidFill>
                    <a:srgbClr val="7030A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разработано в 2017-2018 гг.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5942" y="1844824"/>
              <a:ext cx="312794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13</a:t>
              </a:r>
              <a:endParaRPr lang="ru-RU" sz="5000" b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3640278" y="2495956"/>
            <a:ext cx="5011998" cy="1281990"/>
            <a:chOff x="2294572" y="3287306"/>
            <a:chExt cx="2661696" cy="1281990"/>
          </a:xfrm>
        </p:grpSpPr>
        <p:sp>
          <p:nvSpPr>
            <p:cNvPr id="27" name="TextBox 26"/>
            <p:cNvSpPr txBox="1"/>
            <p:nvPr/>
          </p:nvSpPr>
          <p:spPr>
            <a:xfrm>
              <a:off x="2294572" y="3984521"/>
              <a:ext cx="26616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человека</a:t>
              </a:r>
            </a:p>
            <a:p>
              <a:pPr algn="ctr"/>
              <a:r>
                <a:rPr lang="ru-RU" sz="1600" dirty="0" smtClean="0">
                  <a:solidFill>
                    <a:srgbClr val="7030A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изучили видеокурсы и прошли тестирование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908952" y="3287306"/>
              <a:ext cx="1432935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10 622</a:t>
              </a:r>
              <a:endParaRPr lang="ru-RU" sz="5000" b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970075" y="4133478"/>
            <a:ext cx="3203850" cy="2031826"/>
            <a:chOff x="5940151" y="3113752"/>
            <a:chExt cx="3203850" cy="2031826"/>
          </a:xfrm>
        </p:grpSpPr>
        <p:sp>
          <p:nvSpPr>
            <p:cNvPr id="29" name="TextBox 28"/>
            <p:cNvSpPr txBox="1"/>
            <p:nvPr/>
          </p:nvSpPr>
          <p:spPr>
            <a:xfrm>
              <a:off x="6012161" y="3822139"/>
              <a:ext cx="313184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человек,</a:t>
              </a:r>
            </a:p>
            <a:p>
              <a:pPr algn="ctr"/>
              <a:r>
                <a:rPr lang="ru-RU" sz="1600" dirty="0" smtClean="0">
                  <a:solidFill>
                    <a:srgbClr val="7030A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принявших участие</a:t>
              </a:r>
            </a:p>
            <a:p>
              <a:pPr algn="ctr"/>
              <a:r>
                <a:rPr lang="ru-RU" sz="1600" dirty="0" smtClean="0">
                  <a:solidFill>
                    <a:srgbClr val="7030A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 обучении, отметили</a:t>
              </a:r>
            </a:p>
            <a:p>
              <a:pPr algn="ctr"/>
              <a:r>
                <a:rPr lang="ru-RU" sz="1600" dirty="0" smtClean="0">
                  <a:solidFill>
                    <a:srgbClr val="7030A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положительные изменения</a:t>
              </a:r>
            </a:p>
            <a:p>
              <a:pPr algn="ctr"/>
              <a:r>
                <a:rPr lang="ru-RU" sz="1600" dirty="0" smtClean="0">
                  <a:solidFill>
                    <a:srgbClr val="7030A0"/>
                  </a:solidFill>
                  <a:latin typeface="Verdana" pitchFamily="34" charset="0"/>
                  <a:ea typeface="Verdana" pitchFamily="34" charset="0"/>
                  <a:cs typeface="Verdana" pitchFamily="34" charset="0"/>
                </a:rPr>
                <a:t>в своей работе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940151" y="3113752"/>
              <a:ext cx="320384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86 %</a:t>
              </a:r>
              <a:endParaRPr lang="ru-RU" sz="5000" b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43608" y="171719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ВИДЕОКУРСОВ ДЛЯ МУНИЦИПАЛЬНЫХ</a:t>
            </a:r>
          </a:p>
          <a:p>
            <a:pPr lvl="0"/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ВОПРОСАМ МЕСТНОГО 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218655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6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AutoShape 22" descr="ÐÐ°ÑÑÐ¸Ð½ÐºÐ¸ Ð¿Ð¾ Ð·Ð°Ð¿ÑÐ¾ÑÑ ÑÐµÐ»Ñ Ð¿Ð¸ÐºÑÐ¾Ð³ÑÐ°Ð¼Ð¼Ð°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02849"/>
            <a:ext cx="9144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2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154584" y="1196752"/>
            <a:ext cx="4834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Перечень разработанных видеокурсов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3744" y="1556792"/>
            <a:ext cx="865651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Компетенция органов местного самоуправления городских и сельских поселений.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Порядок разработки муниципальных правовых актов.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ерриториальное общественное самоуправление. Порядок формирования</a:t>
            </a:r>
            <a:b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взаимодействия.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Правовое регулирование трудовых отношений с муниципальными служащими.</a:t>
            </a:r>
            <a:b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Ведение трудовых книжек муниципальных служащих.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Ведение личной карточки муниципального служащего. Форма Т-2(ГС)МС.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Организационная структура закупочной деятельности.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Закон 44-ФЗ. Выбор способа определения поставщика.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Контракт по закону 44-ФЗ.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Формирование административных материалов по привлечению к административной ответственности по ст.ст. 4.4, 4.5 Областного закона Ростовской области</a:t>
            </a:r>
            <a:b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 25.10.2002 № 273-ЗС «Об административных правонарушениях».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Региональная информационная система «Геоинформационная система Ростовской области».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олномочия органов местного самоуправления в сфере жилищно-коммунального хозяйства Ростовской области.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</a:t>
            </a: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порядке осуществления проверок соблюдения требований законодательства о противодействии коррупции в порядке, установленном постановлением Правительства Ростовской области от 03.08.2016 № 551.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Опыт Семикаракорского городского поселения в благоустройстве территории поселения.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3608" y="171719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ВИДЕОКУРСОВ ДЛЯ МУНИЦИПАЛЬНЫХ</a:t>
            </a:r>
          </a:p>
          <a:p>
            <a:pPr lvl="0"/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ВОПРОСАМ МЕСТНОГО 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316511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06" y="3645024"/>
            <a:ext cx="826888" cy="61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-1299"/>
            <a:ext cx="983714" cy="100414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flipH="1" flipV="1">
            <a:off x="773405" y="-3079"/>
            <a:ext cx="216000" cy="216000"/>
          </a:xfrm>
          <a:prstGeom prst="rtTriangle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3714" y="-3492"/>
            <a:ext cx="8160286" cy="1006342"/>
          </a:xfrm>
          <a:prstGeom prst="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2" descr="C:\Users\lozhochnikov_ei\Desktop\Ложочников\7_Конкурсы\Герб РО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5" y="89511"/>
            <a:ext cx="792088" cy="82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6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9" descr="ÐÐ°ÑÑÐ¸Ð½ÐºÐ¸ Ð¿Ð¾ Ð·Ð°Ð¿ÑÐ¾ÑÑ ÐºÐ°Ð»ÐµÐ½Ð´Ð°ÑÑ 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 descr="ÐÐ°ÑÑÐ¸Ð½ÐºÐ¸ Ð¿Ð¾ Ð·Ð°Ð¿ÑÐ¾ÑÑ Ð²ÑÐ¿ÑÑÐºÐ½Ð¸ÐºÐ¸ Ð¿Ð¸ÐºÑÐ¾Ð³ÑÐ°Ð¼Ð¼Ð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002849"/>
            <a:ext cx="9144000" cy="18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utoShape 2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4" descr="ÐÐ°ÑÑÐ¸Ð½ÐºÐ¸ Ð¿Ð¾ Ð·Ð°Ð¿ÑÐ¾ÑÑ ÑÐµÐ»Ñ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509484" y="3068960"/>
            <a:ext cx="4125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Перспективы развития практики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90732" y="5493214"/>
            <a:ext cx="7792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Разработка мобильного приложения в рамках профессионального развития государственных гражданских служащих Ростовской области и муниципальных служащих. Интеграция видеокурсов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90731" y="4596019"/>
            <a:ext cx="7792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Масштабирование практики на государственных гражданских служащих Ростовской области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90732" y="3660387"/>
            <a:ext cx="7792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Создание видеокурсов в соответствии с разработанной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«Картой вопросов местного значения»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89" y="5600681"/>
            <a:ext cx="394989" cy="61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77" y="4627407"/>
            <a:ext cx="900835" cy="52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928674" y="1196752"/>
            <a:ext cx="3286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Видеокурсы в разработке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3744" y="1556792"/>
            <a:ext cx="86565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Порядок подготовки официально-деловых писем.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Работа с обращениями граждан в системе электронного документооборота «Дело».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Работа в региональной информационной системе «Геоинформационная система Ростовской области».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Надзор в области долевого строительства. Полномочия. Проблемы.</a:t>
            </a:r>
            <a:endParaRPr lang="ru-RU" sz="1400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Государственный строительный надзор. Полномочия.</a:t>
            </a:r>
            <a:endParaRPr lang="ru-RU" sz="1400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6200000">
            <a:off x="7822635" y="5547385"/>
            <a:ext cx="23903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Opinion Pro Lt" pitchFamily="50" charset="0"/>
              </a:rPr>
              <a:t>© ПРАВИТЕЛЬСТВО РОСТОВСКОЙ ОБЛАСТИ</a:t>
            </a:r>
            <a:endParaRPr kumimoji="0" lang="ru-RU" sz="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Opinion Pro Lt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43608" y="171719"/>
            <a:ext cx="57887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</a:t>
            </a:r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ВИДЕОКУРСОВ ДЛЯ МУНИЦИПАЛЬНЫХ</a:t>
            </a:r>
          </a:p>
          <a:p>
            <a:pPr lvl="0"/>
            <a:r>
              <a:rPr lang="ru-RU" kern="0" dirty="0" smtClean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СЛУЖАЩИХ </a:t>
            </a:r>
            <a:r>
              <a:rPr lang="ru-RU" kern="0" dirty="0">
                <a:solidFill>
                  <a:sysClr val="window" lastClr="FFFF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ВОПРОСАМ МЕСТНОГО 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429299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</TotalTime>
  <Words>479</Words>
  <Application>Microsoft Office PowerPoint</Application>
  <PresentationFormat>Экран (4:3)</PresentationFormat>
  <Paragraphs>111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Ложочников Евгений Игоревич</dc:creator>
  <cp:lastModifiedBy>Ложочников Евгений Игоревич</cp:lastModifiedBy>
  <cp:revision>147</cp:revision>
  <cp:lastPrinted>2018-10-15T12:23:18Z</cp:lastPrinted>
  <dcterms:created xsi:type="dcterms:W3CDTF">2018-07-10T05:59:35Z</dcterms:created>
  <dcterms:modified xsi:type="dcterms:W3CDTF">2018-10-24T07:47:16Z</dcterms:modified>
</cp:coreProperties>
</file>