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58" y="-10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i="0" u="none" strike="noStrike" baseline="0" dirty="0"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работников, чел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040288713910765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07882217847803E-2"/>
          <c:y val="0.2372315543890347"/>
          <c:w val="0.81141711778215209"/>
          <c:h val="0.605431904345290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invertIfNegative val="0"/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63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D5-4BDB-9AD6-CCF11D765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817472"/>
        <c:axId val="76068480"/>
        <c:axId val="0"/>
      </c:bar3DChart>
      <c:catAx>
        <c:axId val="99817472"/>
        <c:scaling>
          <c:orientation val="minMax"/>
        </c:scaling>
        <c:delete val="0"/>
        <c:axPos val="b"/>
        <c:majorTickMark val="out"/>
        <c:minorTickMark val="none"/>
        <c:tickLblPos val="nextTo"/>
        <c:crossAx val="76068480"/>
        <c:crosses val="autoZero"/>
        <c:auto val="1"/>
        <c:lblAlgn val="ctr"/>
        <c:lblOffset val="100"/>
        <c:noMultiLvlLbl val="0"/>
      </c:catAx>
      <c:valAx>
        <c:axId val="760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1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заработная плата, рублей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94094488188983"/>
          <c:y val="0.21037580529706518"/>
          <c:w val="0.76430214605527258"/>
          <c:h val="0.69310576234788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средняя заработная плата</c:v>
                </c:pt>
              </c:strCache>
            </c:strRef>
          </c:tx>
          <c:invertIfNegative val="0"/>
          <c:val>
            <c:numRef>
              <c:f>Лист1!$A$2:$A$4</c:f>
              <c:numCache>
                <c:formatCode>General</c:formatCode>
                <c:ptCount val="3"/>
                <c:pt idx="0">
                  <c:v>36800</c:v>
                </c:pt>
                <c:pt idx="1">
                  <c:v>44100</c:v>
                </c:pt>
                <c:pt idx="2">
                  <c:v>50500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2-42FB-AE7B-16C3DB4D4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816448"/>
        <c:axId val="76070208"/>
        <c:axId val="0"/>
      </c:bar3DChart>
      <c:catAx>
        <c:axId val="9981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76070208"/>
        <c:crosses val="autoZero"/>
        <c:auto val="1"/>
        <c:lblAlgn val="ctr"/>
        <c:lblOffset val="100"/>
        <c:noMultiLvlLbl val="0"/>
      </c:catAx>
      <c:valAx>
        <c:axId val="7607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1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58824" y="1542328"/>
            <a:ext cx="3538854" cy="13335"/>
          </a:xfrm>
          <a:custGeom>
            <a:avLst/>
            <a:gdLst/>
            <a:ahLst/>
            <a:cxnLst/>
            <a:rect l="l" t="t" r="r" b="b"/>
            <a:pathLst>
              <a:path w="3538854" h="13334">
                <a:moveTo>
                  <a:pt x="3538347" y="0"/>
                </a:moveTo>
                <a:lnTo>
                  <a:pt x="0" y="0"/>
                </a:lnTo>
                <a:lnTo>
                  <a:pt x="0" y="13167"/>
                </a:lnTo>
                <a:lnTo>
                  <a:pt x="3538347" y="13167"/>
                </a:lnTo>
                <a:lnTo>
                  <a:pt x="3538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8" y="1290827"/>
            <a:ext cx="2141219" cy="3002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6224" y="1290827"/>
            <a:ext cx="121920" cy="30022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7184" y="1290827"/>
            <a:ext cx="1499615" cy="3002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00" y="1831848"/>
            <a:ext cx="8255508" cy="258775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0188" y="4119372"/>
            <a:ext cx="1316736" cy="30022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600188" y="4370872"/>
            <a:ext cx="1222375" cy="13335"/>
          </a:xfrm>
          <a:custGeom>
            <a:avLst/>
            <a:gdLst/>
            <a:ahLst/>
            <a:cxnLst/>
            <a:rect l="l" t="t" r="r" b="b"/>
            <a:pathLst>
              <a:path w="1222375" h="13335">
                <a:moveTo>
                  <a:pt x="1222121" y="0"/>
                </a:moveTo>
                <a:lnTo>
                  <a:pt x="0" y="0"/>
                </a:lnTo>
                <a:lnTo>
                  <a:pt x="0" y="13167"/>
                </a:lnTo>
                <a:lnTo>
                  <a:pt x="1222121" y="13167"/>
                </a:lnTo>
                <a:lnTo>
                  <a:pt x="1222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38144" y="4520184"/>
            <a:ext cx="3441192" cy="21137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4119" y="611504"/>
            <a:ext cx="731520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s://yaroslavka-school.edu.yar.ru/index.html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hyperlink" Target="http://&#1094;/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9.jpe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6"/>
            <a:ext cx="12184380" cy="6855459"/>
            <a:chOff x="0" y="3046"/>
            <a:chExt cx="1218438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824" y="6563868"/>
              <a:ext cx="89915" cy="100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124" y="6560820"/>
              <a:ext cx="178307" cy="1021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46"/>
              <a:ext cx="12184380" cy="6854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583" y="3688080"/>
              <a:ext cx="7694676" cy="633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7588" y="4236719"/>
              <a:ext cx="8508492" cy="635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4620" y="4786883"/>
              <a:ext cx="7255764" cy="6339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7203" y="5335524"/>
              <a:ext cx="5405628" cy="633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3608" y="1507235"/>
              <a:ext cx="3051047" cy="1677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128770" y="5945247"/>
            <a:ext cx="370712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812" y="22860"/>
            <a:ext cx="12172188" cy="6835140"/>
            <a:chOff x="0" y="0"/>
            <a:chExt cx="12172188" cy="68351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632" y="6541007"/>
              <a:ext cx="89915" cy="100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" y="6537959"/>
              <a:ext cx="178307" cy="1021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2172188" cy="683514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676400" y="2819400"/>
            <a:ext cx="90678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ВСЕРОССИЙСКИЙ</a:t>
            </a:r>
            <a:r>
              <a:rPr sz="40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«РОССИЙСКАЯ</a:t>
            </a:r>
            <a:r>
              <a:rPr sz="40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sz="40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ВЫСОКОЙ СОЦИАЛЬНОЙ</a:t>
            </a:r>
            <a:r>
              <a:rPr sz="40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ЭФФЕКТИВНОСТИ»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0350" y="5437428"/>
            <a:ext cx="653084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1\Desktop\ВСЁ\20220727_12525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02400" y="15773400"/>
            <a:ext cx="5302956" cy="250949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371600" y="685800"/>
            <a:ext cx="9906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«Средняя школа поселка Ярославка»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Ярославского муниципального района</a:t>
            </a:r>
          </a:p>
        </p:txBody>
      </p:sp>
      <p:pic>
        <p:nvPicPr>
          <p:cNvPr id="23" name="Picture 2" descr="https://yt3.ggpht.com/ytc/AAUvwngLDWl6iGYT9PXfhCFGLfC4JNCJIyNA3r0ovuOa=s900-c-k-c0x00ffffff-no-r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790" cy="20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43000" y="5334000"/>
            <a:ext cx="4419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9055">
              <a:lnSpc>
                <a:spcPct val="100000"/>
              </a:lnSpc>
              <a:spcBef>
                <a:spcPts val="100"/>
              </a:spcBef>
              <a:tabLst>
                <a:tab pos="2955290" algn="l"/>
              </a:tabLst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95400" y="4724400"/>
            <a:ext cx="3657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474732535"/>
              </p:ext>
            </p:extLst>
          </p:nvPr>
        </p:nvGraphicFramePr>
        <p:xfrm>
          <a:off x="914400" y="1905000"/>
          <a:ext cx="4876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858518248"/>
              </p:ext>
            </p:extLst>
          </p:nvPr>
        </p:nvGraphicFramePr>
        <p:xfrm>
          <a:off x="6364884" y="1905000"/>
          <a:ext cx="5181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object 24"/>
          <p:cNvSpPr txBox="1"/>
          <p:nvPr/>
        </p:nvSpPr>
        <p:spPr>
          <a:xfrm rot="419847">
            <a:off x="7317073" y="4705856"/>
            <a:ext cx="3733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2021              2022             2023</a:t>
            </a:r>
            <a:endParaRPr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95849">
            <a:off x="1743501" y="4588193"/>
            <a:ext cx="303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2021            2022              2023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1BA2C1-A60D-422F-96A8-EFB573FE1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92" y="4944792"/>
            <a:ext cx="1692815" cy="16928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B7AC892-CAFF-4EF8-90B5-3E2BE212D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72" y="4899660"/>
            <a:ext cx="1692815" cy="1692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61BAB87-5B6A-4921-99E4-FAF1F02C7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76" y="5016353"/>
            <a:ext cx="1692815" cy="169281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66712" y="214290"/>
            <a:ext cx="11001452" cy="1428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ts val="3020"/>
              </a:lnSpc>
              <a:spcBef>
                <a:spcPts val="480"/>
              </a:spcBef>
              <a:tabLst>
                <a:tab pos="2263775" algn="l"/>
                <a:tab pos="3199130" algn="l"/>
                <a:tab pos="4729480" algn="l"/>
                <a:tab pos="6334760" algn="l"/>
                <a:tab pos="8533765" algn="l"/>
              </a:tabLst>
            </a:pPr>
            <a:r>
              <a:rPr lang="ru-RU" sz="3200" b="1" spc="-1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spc="-25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spc="-1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spc="-1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3200" b="1" spc="-1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r>
              <a:rPr lang="ru-RU" sz="3200" b="1" spc="-1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5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spc="-3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семейными обязанностями</a:t>
            </a:r>
            <a:r>
              <a:rPr lang="ru-RU" sz="3200" b="1" spc="-6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spc="-4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3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r>
              <a:rPr lang="ru-RU" sz="3200" b="1" spc="-6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3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непроизводственной</a:t>
            </a:r>
            <a:r>
              <a:rPr lang="ru-RU" sz="3200" b="1" spc="-65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сферы»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457200"/>
            <a:ext cx="10238231" cy="585215"/>
            <a:chOff x="1359408" y="413004"/>
            <a:chExt cx="10238231" cy="585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408" y="571500"/>
              <a:ext cx="2202179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191" y="571500"/>
              <a:ext cx="1362456" cy="286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1403" y="568452"/>
              <a:ext cx="1879092" cy="286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527" y="568452"/>
              <a:ext cx="1749552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5703" y="413004"/>
              <a:ext cx="966216" cy="150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5703" y="557784"/>
              <a:ext cx="402335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5703" y="702563"/>
              <a:ext cx="1011936" cy="150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85703" y="847344"/>
              <a:ext cx="626364" cy="150875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666712" y="214290"/>
            <a:ext cx="11001452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в сфере режима труда и отдыха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8774" y="3244334"/>
            <a:ext cx="455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в сфере режима труда и отдыха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2398" y="1071546"/>
            <a:ext cx="5786478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режима гибкого рабочего времени, режима неполного рабочего дня одному из родителей, имеющих ребенка (детей) в возрасте до 18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2398" y="2285992"/>
            <a:ext cx="5786478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0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rt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работникам дополнительного оплачиваемого отпуска в связи с регистрацией брака (3 календарных дня), в связи с рождением ребенка (мужу – 3 календарных дня), в связи со смертью близких родственников (3 календарных дня).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2398" y="3857628"/>
            <a:ext cx="5786478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родителям дополнительного отпуска продолжительностью не менее одного календарного дня в период празднования Дня Знаний (1 сентября), призыва детей на воинскую службу (проводы в армию), свадьбы детей и т.д.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398" y="5214950"/>
            <a:ext cx="5857916" cy="1414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Предоставление родителям дополнительного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отпуска без сохранения заработной платы 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ежегодного основного оплачиваемого отпуска в период школьных каникул детей до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достижения ими 18 лет (вне зависимости от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количества детей)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53190" y="1071546"/>
            <a:ext cx="550072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обоим супругам, работающим на одном предприятии, права на одновременный уход в отпуск (при их желании)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53190" y="2285992"/>
            <a:ext cx="550072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Предоставление, по желанию супруга, ежегодного оплачиваемого отпуска в удобное для него время в период нахождения его супруги в отпуске по беременности и родам (вне зависимости от количества детей).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53190" y="3857628"/>
            <a:ext cx="5500726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дополнительного отпуска без сохранения заработной платы  работникам, осуществляющим уход за престарелыми родителями, больным членом семьи в соответствии с медицинским заключением.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53190" y="5214950"/>
            <a:ext cx="550072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работнику ежегодного отпуска (часть отпуска) в другое время, не предусмотренное графиком отпусков при наличии у работника путевки на санитарно-курортное лечение по медицинским показателям.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6B3EE4-5370-4CE3-9A8D-25913CA29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1111" r="15044" b="16667"/>
          <a:stretch/>
        </p:blipFill>
        <p:spPr>
          <a:xfrm>
            <a:off x="9796271" y="4727421"/>
            <a:ext cx="2362200" cy="19812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90600" y="457200"/>
            <a:ext cx="10238231" cy="585215"/>
            <a:chOff x="1359408" y="413004"/>
            <a:chExt cx="10238231" cy="5852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408" y="571500"/>
              <a:ext cx="2202179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1191" y="571500"/>
              <a:ext cx="1362456" cy="286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1403" y="568452"/>
              <a:ext cx="1879092" cy="286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5527" y="568452"/>
              <a:ext cx="1749552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5703" y="413004"/>
              <a:ext cx="966216" cy="150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5703" y="557784"/>
              <a:ext cx="402335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85703" y="702563"/>
              <a:ext cx="1011936" cy="150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85703" y="847344"/>
              <a:ext cx="626364" cy="150875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666712" y="214290"/>
            <a:ext cx="11001452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Медицинское обслуживание и оздоровление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522" y="1142984"/>
            <a:ext cx="5786478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наличия аптечек первой помощи работникам, питьевой водой.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9522" y="2285992"/>
            <a:ext cx="5786478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Медицинский осмотр для  женщин с акцентированием внимания на репродуктивной функции.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522" y="3643314"/>
            <a:ext cx="5786478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 совместно с выборным органом первичной профсоюзной организации проводят социально-культурные и физкультурно-оздоровительные мероприятия в организации.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8876" y="1571612"/>
            <a:ext cx="5786478" cy="1500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 совместно с профсоюзным органом обеспечивают эффективное использование средств на санаторно-курортное лечение. Осуществляют мероприятия по организации и финансированию летнего оздоровления и отдыха работников и их детей за счет средств областного и муниципального бюджетов.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38876" y="3286124"/>
            <a:ext cx="5786478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Работники при прохождении диспансеризации в порядке, предусмотренном законодательством в сфере охраны здоровья, имеют право на освобождение от работы на один рабочий день с сохранением за ними места работы (должности) и среднего заработка.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9522" y="5072074"/>
            <a:ext cx="5786478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Работники образовательной организации в случае болезни имеют право в течение года на три дня неоплачиваемого отпуска, который предоставляется по письменному заявлению работника без предъявления медицинского документа, удостоверяющего факт заболевания.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58A030-5D27-4C1F-9EB8-3B0630D3E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9181" r="52441" b="12979"/>
          <a:stretch/>
        </p:blipFill>
        <p:spPr>
          <a:xfrm>
            <a:off x="9441180" y="4529514"/>
            <a:ext cx="2750820" cy="232227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90600" y="457200"/>
            <a:ext cx="10238231" cy="585215"/>
            <a:chOff x="1359408" y="413004"/>
            <a:chExt cx="10238231" cy="5852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408" y="571500"/>
              <a:ext cx="2202179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1191" y="571500"/>
              <a:ext cx="1362456" cy="286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1403" y="568452"/>
              <a:ext cx="1879092" cy="286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5527" y="568452"/>
              <a:ext cx="1749552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5703" y="413004"/>
              <a:ext cx="966216" cy="150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5703" y="557784"/>
              <a:ext cx="402335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85703" y="702563"/>
              <a:ext cx="1011936" cy="150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85703" y="847344"/>
              <a:ext cx="626364" cy="150875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5857892"/>
            <a:ext cx="1150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274" y="214290"/>
            <a:ext cx="11072890" cy="1428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гарантии работникам с семейными обязанностями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(положение об оказании материальной помощи членам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ППО МОУ СШ п.Ярославка ЯМР)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522" y="1785926"/>
            <a:ext cx="5786478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родителям при рождении ребенка (вне зависимости от количества детей).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8876" y="1785926"/>
            <a:ext cx="5786478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в связи с бракосочетанием (впервые).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522" y="2714620"/>
            <a:ext cx="578647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в связи с уходом из жизни близкого родственника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8876" y="2643182"/>
            <a:ext cx="5786478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работникам при подготовке детей к школе  (собери ребенка в школу).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522" y="3500438"/>
            <a:ext cx="58579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в связи с уходом из жизни близкого родственника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38876" y="3500438"/>
            <a:ext cx="578647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Оказание материальной помощи в связи с уходом из жизни близкого родственника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522" y="4286256"/>
            <a:ext cx="58579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Дополнительные выплаты работникам в связи с юбилейной датой (50,55,60 и т.д.).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38876" y="4286256"/>
            <a:ext cx="5786478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Дополнительные выплаты работникам в связи с памятной датой (20,25,30,35,40,45).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522" y="5072074"/>
            <a:ext cx="585791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детей работников подарками к праздникам (Новый год, День защиты детей и т.д.).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9522" y="5857892"/>
            <a:ext cx="5857916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Возмещение (частичное) работникам проезда в пансионаты, базы отдыха, детские оздоровительные учреждения и т.п.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10314" y="5286388"/>
            <a:ext cx="3205186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Дополнительные выплаты в случаях тяжелого материального положения. </a:t>
            </a:r>
          </a:p>
          <a:p>
            <a:pPr lvl="0" algn="just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457200"/>
            <a:ext cx="10238231" cy="585215"/>
            <a:chOff x="1359408" y="413004"/>
            <a:chExt cx="10238231" cy="585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408" y="571500"/>
              <a:ext cx="2202179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191" y="571500"/>
              <a:ext cx="1362456" cy="286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1403" y="568452"/>
              <a:ext cx="1879092" cy="286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5527" y="568452"/>
              <a:ext cx="1749552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85703" y="413004"/>
              <a:ext cx="966216" cy="150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5703" y="557784"/>
              <a:ext cx="402335" cy="150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85703" y="702563"/>
              <a:ext cx="1011936" cy="1508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85703" y="847344"/>
              <a:ext cx="626364" cy="150875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600200"/>
            <a:ext cx="1150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C:\Users\1\Desktop\20220727_125254.jpg"/>
          <p:cNvPicPr/>
          <p:nvPr/>
        </p:nvPicPr>
        <p:blipFill>
          <a:blip r:embed="rId10" cstate="print"/>
          <a:srcRect b="36773"/>
          <a:stretch>
            <a:fillRect/>
          </a:stretch>
        </p:blipFill>
        <p:spPr bwMode="auto">
          <a:xfrm>
            <a:off x="0" y="0"/>
            <a:ext cx="581024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809984" y="5786453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Адрес: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150505 Ярославская обл., Ярославский р-н,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поселок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Ярославка, д. 2Г</a:t>
            </a:r>
          </a:p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1"/>
              </a:rPr>
              <a:t>yaroslavka-soh@yandex.ru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https://yaroslavka-school.edu.yar.ru/index.html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3902" y="5857892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в социальных сетях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52464" y="6286520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https://vk.com/club185852240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w7.pngwing.com/pngs/122/199/png-transparent-computer-icons-vkontakte-vk-angle-text-rectangl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50066"/>
            <a:ext cx="1007933" cy="1007934"/>
          </a:xfrm>
          <a:prstGeom prst="rect">
            <a:avLst/>
          </a:prstGeom>
          <a:noFill/>
        </p:spPr>
      </p:pic>
      <p:pic>
        <p:nvPicPr>
          <p:cNvPr id="20" name="Рисунок 19" descr="C:\Users\1\Desktop\социальная эффективность\7DHDuZwmo5VW8BLqHLwDUPJ6taSOfEBzFy_QsMMS6Qejo39gW823TRa6muOs5pGUvfN7exKe0W3kP7qlpbJKdN7T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48" y="0"/>
            <a:ext cx="28990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1\Desktop\социальная эффективность\ApZ96YDSrB7oS8COC44efm3q6vh2yIFIj38ibSyR5pBr4qOpVsrOZBuIoGSnCrLXF2DpQGGj6Pble1qY3VvY5jnv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3366" y="0"/>
            <a:ext cx="346863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1\Desktop\социальная эффективность\jreITixxd9DDhbUnp6wEBBzTabse20X0ixz6p2MY77ML8UwfANIxtuSPSqYjx1TBxL4bbnwYCQGpo6UORL9C27gG.jpg"/>
          <p:cNvPicPr/>
          <p:nvPr/>
        </p:nvPicPr>
        <p:blipFill>
          <a:blip r:embed="rId16" cstate="print"/>
          <a:srcRect l="53750"/>
          <a:stretch>
            <a:fillRect/>
          </a:stretch>
        </p:blipFill>
        <p:spPr bwMode="auto">
          <a:xfrm>
            <a:off x="6953256" y="2214554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IMG_20250204_1413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IMG_20250204_141359.jpg"/>
          <p:cNvPicPr>
            <a:picLocks noChangeAspect="1"/>
          </p:cNvPicPr>
          <p:nvPr/>
        </p:nvPicPr>
        <p:blipFill>
          <a:blip r:embed="rId17" cstate="print"/>
          <a:srcRect l="23714" t="15625" r="20947" b="12500"/>
          <a:stretch>
            <a:fillRect/>
          </a:stretch>
        </p:blipFill>
        <p:spPr>
          <a:xfrm>
            <a:off x="9500147" y="2214554"/>
            <a:ext cx="2691853" cy="4643446"/>
          </a:xfrm>
          <a:prstGeom prst="rect">
            <a:avLst/>
          </a:prstGeom>
        </p:spPr>
      </p:pic>
      <p:pic>
        <p:nvPicPr>
          <p:cNvPr id="1027" name="Picture 3" descr="C:\Users\1\Downloads\20220507_131529.jpg"/>
          <p:cNvPicPr>
            <a:picLocks noChangeAspect="1" noChangeArrowheads="1"/>
          </p:cNvPicPr>
          <p:nvPr/>
        </p:nvPicPr>
        <p:blipFill>
          <a:blip r:embed="rId18" cstate="print"/>
          <a:srcRect l="10964" t="4711" r="16401"/>
          <a:stretch>
            <a:fillRect/>
          </a:stretch>
        </p:blipFill>
        <p:spPr bwMode="auto">
          <a:xfrm>
            <a:off x="0" y="2214554"/>
            <a:ext cx="3837656" cy="2928958"/>
          </a:xfrm>
          <a:prstGeom prst="rect">
            <a:avLst/>
          </a:prstGeom>
          <a:noFill/>
        </p:spPr>
      </p:pic>
      <p:pic>
        <p:nvPicPr>
          <p:cNvPr id="1028" name="Picture 4" descr="C:\Users\1\Downloads\IMG_20250204_145607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09984" y="2214554"/>
            <a:ext cx="3786214" cy="290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613</Words>
  <Application>Microsoft Office PowerPoint</Application>
  <PresentationFormat>Произвольный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Авладеева Юлия Амерьяновна</dc:creator>
  <cp:lastModifiedBy>Серова Светлана Владимировна</cp:lastModifiedBy>
  <cp:revision>10</cp:revision>
  <dcterms:created xsi:type="dcterms:W3CDTF">2025-02-03T06:18:41Z</dcterms:created>
  <dcterms:modified xsi:type="dcterms:W3CDTF">2025-02-04T13:03:53Z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2025-02-03T00:00:00Z</vt:filetime>
  </property>
  <property fmtid="{D5CDD505-2E9C-101B-9397-08002B2CF9AE}" pid="5" name="Producer">
    <vt:lpwstr>Microsoft® PowerPoint® 2013</vt:lpwstr>
  </property>
</Properties>
</file>