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1" r:id="rId7"/>
    <p:sldId id="258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asmo@govrb.ru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&#1072;&#1089;&#1084;&#1086;.&#1088;&#1092;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Онлайн-Университет муниципального управления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Повышение профессиональных компетенций муниципальных служащих республики </a:t>
            </a:r>
            <a:r>
              <a:rPr lang="ru-RU" dirty="0" err="1" smtClean="0"/>
              <a:t>бурятия</a:t>
            </a:r>
            <a:r>
              <a:rPr lang="ru-RU" dirty="0" smtClean="0"/>
              <a:t> с применением информационных технологий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4151" y="288887"/>
            <a:ext cx="1039905" cy="127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9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Благодарим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+7 (3012) 21-54-22</a:t>
            </a:r>
          </a:p>
          <a:p>
            <a:r>
              <a:rPr lang="en-US" dirty="0" smtClean="0">
                <a:hlinkClick r:id="rId2"/>
              </a:rPr>
              <a:t>asmo@govrb.ru</a:t>
            </a:r>
            <a:r>
              <a:rPr lang="en-US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9400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537882"/>
            <a:ext cx="9905999" cy="155920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Основная площадка – сайт ассоциации </a:t>
            </a:r>
            <a:r>
              <a:rPr lang="ru-RU" sz="2800" dirty="0" err="1" smtClean="0"/>
              <a:t>«совет</a:t>
            </a:r>
            <a:r>
              <a:rPr lang="ru-RU" sz="2800" dirty="0" smtClean="0"/>
              <a:t> муниципальных образований Республики Бурятия»</a:t>
            </a:r>
            <a:br>
              <a:rPr lang="ru-RU" sz="2800" dirty="0" smtClean="0"/>
            </a:br>
            <a:r>
              <a:rPr lang="en-US" sz="2800" dirty="0" smtClean="0">
                <a:hlinkClick r:id="rId2"/>
              </a:rPr>
              <a:t>www.</a:t>
            </a:r>
            <a:r>
              <a:rPr lang="ru-RU" sz="2800" b="1" dirty="0" err="1" smtClean="0">
                <a:hlinkClick r:id="rId2"/>
              </a:rPr>
              <a:t>асмо.рф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128" y="1692692"/>
            <a:ext cx="8115726" cy="5036216"/>
          </a:xfrm>
        </p:spPr>
      </p:pic>
    </p:spTree>
    <p:extLst>
      <p:ext uri="{BB962C8B-B14F-4D97-AF65-F5344CB8AC3E}">
        <p14:creationId xmlns:p14="http://schemas.microsoft.com/office/powerpoint/2010/main" val="68720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372" y="247426"/>
            <a:ext cx="3776370" cy="23451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Как </a:t>
            </a:r>
            <a:r>
              <a:rPr lang="ru-RU" b="1" dirty="0" smtClean="0"/>
              <a:t>работает онлайн-университет: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1800" dirty="0" smtClean="0"/>
              <a:t>по запросу муниципалитетов записываются </a:t>
            </a:r>
            <a:r>
              <a:rPr lang="ru-RU" sz="1800" dirty="0" err="1" smtClean="0"/>
              <a:t>видеоуроки</a:t>
            </a:r>
            <a:r>
              <a:rPr lang="ru-RU" sz="1800" dirty="0" smtClean="0"/>
              <a:t> на актуальные темы и размещаются на сайте в свободном доступе</a:t>
            </a: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2409" y="247426"/>
            <a:ext cx="5535778" cy="6259365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4280406"/>
          </a:xfrm>
        </p:spPr>
        <p:txBody>
          <a:bodyPr>
            <a:normAutofit fontScale="77500" lnSpcReduction="20000"/>
          </a:bodyPr>
          <a:lstStyle/>
          <a:p>
            <a:endParaRPr lang="ru-RU" sz="2000" dirty="0" smtClean="0"/>
          </a:p>
          <a:p>
            <a:r>
              <a:rPr lang="ru-RU" sz="2100" b="1" dirty="0" smtClean="0"/>
              <a:t>Авторы </a:t>
            </a:r>
            <a:r>
              <a:rPr lang="ru-RU" sz="2100" b="1" dirty="0"/>
              <a:t>уроков: </a:t>
            </a:r>
            <a:r>
              <a:rPr lang="ru-RU" sz="2100" dirty="0" smtClean="0"/>
              <a:t>представители </a:t>
            </a:r>
            <a:r>
              <a:rPr lang="ru-RU" sz="2100" dirty="0"/>
              <a:t>органов исполнительной </a:t>
            </a:r>
            <a:r>
              <a:rPr lang="ru-RU" sz="2100" dirty="0" smtClean="0"/>
              <a:t>власти, </a:t>
            </a:r>
            <a:r>
              <a:rPr lang="ru-RU" sz="2100" dirty="0"/>
              <a:t>общественных организаций, лучшие практики органов местного </a:t>
            </a:r>
            <a:r>
              <a:rPr lang="ru-RU" sz="2100" dirty="0" smtClean="0"/>
              <a:t>самоуправления </a:t>
            </a:r>
          </a:p>
          <a:p>
            <a:r>
              <a:rPr lang="ru-RU" sz="2100" b="1" dirty="0" smtClean="0">
                <a:solidFill>
                  <a:schemeClr val="accent3">
                    <a:lumMod val="75000"/>
                  </a:schemeClr>
                </a:solidFill>
              </a:rPr>
              <a:t>на безвозмездной основе!</a:t>
            </a:r>
            <a:endParaRPr lang="ru-RU" sz="2100" dirty="0" smtClean="0"/>
          </a:p>
          <a:p>
            <a:endParaRPr lang="ru-RU" sz="2000" dirty="0" smtClean="0"/>
          </a:p>
          <a:p>
            <a:r>
              <a:rPr lang="ru-RU" sz="2000" dirty="0" smtClean="0"/>
              <a:t>Самообразование муниципальных служащих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в любое удобное время;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без отрыва «от производства»;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/>
              <a:t>с возможностью повторения изученного</a:t>
            </a:r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1377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671304"/>
            <a:ext cx="9905998" cy="1905000"/>
          </a:xfrm>
        </p:spPr>
        <p:txBody>
          <a:bodyPr/>
          <a:lstStyle/>
          <a:p>
            <a:r>
              <a:rPr lang="ru-RU" b="1" dirty="0" smtClean="0"/>
              <a:t>Дополнительные форматы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Информационно-методические материалы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Записи </a:t>
            </a:r>
            <a:r>
              <a:rPr lang="ru-RU" dirty="0" err="1" smtClean="0"/>
              <a:t>вебинаров</a:t>
            </a:r>
            <a:r>
              <a:rPr lang="ru-RU" dirty="0" smtClean="0"/>
              <a:t>, семинаров, совещаний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7862996" y="2331563"/>
            <a:ext cx="3194968" cy="685800"/>
          </a:xfrm>
        </p:spPr>
        <p:txBody>
          <a:bodyPr/>
          <a:lstStyle/>
          <a:p>
            <a:r>
              <a:rPr lang="ru-RU" dirty="0" smtClean="0"/>
              <a:t>сбор лучших практик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84" y="3363435"/>
            <a:ext cx="3186275" cy="24277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128" y="3354445"/>
            <a:ext cx="2840020" cy="24367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317" y="3354445"/>
            <a:ext cx="3201094" cy="243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482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IT-</a:t>
            </a:r>
            <a:r>
              <a:rPr lang="ru-RU" dirty="0" smtClean="0"/>
              <a:t>«фишки» для вовлечения аудитории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dirty="0" smtClean="0"/>
              <a:t>Р</a:t>
            </a:r>
            <a:r>
              <a:rPr lang="ru-RU" sz="2800" b="1" dirty="0" smtClean="0"/>
              <a:t>ассылка </a:t>
            </a:r>
            <a:r>
              <a:rPr lang="ru-RU" sz="2800" b="1" dirty="0" smtClean="0"/>
              <a:t>всего нового </a:t>
            </a:r>
            <a:r>
              <a:rPr lang="ru-RU" sz="2800" dirty="0" smtClean="0"/>
              <a:t>с сайта </a:t>
            </a:r>
            <a:r>
              <a:rPr lang="ru-RU" sz="2800" dirty="0"/>
              <a:t>в адрес 247 городских и сельских </a:t>
            </a:r>
            <a:r>
              <a:rPr lang="ru-RU" sz="2800" dirty="0" smtClean="0"/>
              <a:t>поселений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800" dirty="0"/>
              <a:t>Автоматическая </a:t>
            </a:r>
            <a:r>
              <a:rPr lang="ru-RU" sz="2800" b="1" dirty="0"/>
              <a:t>трансляция</a:t>
            </a:r>
            <a:r>
              <a:rPr lang="ru-RU" sz="2800" dirty="0"/>
              <a:t> новых материалов с сайта в </a:t>
            </a:r>
            <a:r>
              <a:rPr lang="ru-RU" sz="2800" dirty="0" err="1" smtClean="0"/>
              <a:t>в</a:t>
            </a:r>
            <a:r>
              <a:rPr lang="ru-RU" sz="2800" dirty="0" smtClean="0"/>
              <a:t> социальные сети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782" y="4140799"/>
            <a:ext cx="4439320" cy="221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074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в цифрах и фактах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4100" b="1" dirty="0" smtClean="0"/>
              <a:t>120</a:t>
            </a:r>
            <a:r>
              <a:rPr lang="ru-RU" dirty="0" smtClean="0"/>
              <a:t> </a:t>
            </a:r>
            <a:r>
              <a:rPr lang="ru-RU" dirty="0" err="1" smtClean="0"/>
              <a:t>видеоуроков</a:t>
            </a:r>
            <a:endParaRPr lang="ru-RU" dirty="0" smtClean="0"/>
          </a:p>
          <a:p>
            <a:r>
              <a:rPr lang="ru-RU" dirty="0" smtClean="0"/>
              <a:t>Свыше </a:t>
            </a:r>
            <a:r>
              <a:rPr lang="ru-RU" sz="3400" dirty="0" smtClean="0"/>
              <a:t>160 </a:t>
            </a:r>
            <a:r>
              <a:rPr lang="ru-RU" sz="3400" dirty="0"/>
              <a:t>000 </a:t>
            </a:r>
            <a:r>
              <a:rPr lang="ru-RU" dirty="0" smtClean="0"/>
              <a:t>просмотров обучающих </a:t>
            </a:r>
            <a:r>
              <a:rPr lang="ru-RU" dirty="0" smtClean="0"/>
              <a:t>материалов</a:t>
            </a:r>
          </a:p>
          <a:p>
            <a:r>
              <a:rPr lang="ru-RU" sz="2900" dirty="0" smtClean="0"/>
              <a:t>15 000 </a:t>
            </a:r>
            <a:r>
              <a:rPr lang="ru-RU" dirty="0" smtClean="0"/>
              <a:t>человек – аудитория в 2018 году (без вложений в интернет-продвижение)</a:t>
            </a:r>
            <a:endParaRPr lang="ru-RU" dirty="0" smtClean="0"/>
          </a:p>
          <a:p>
            <a:r>
              <a:rPr lang="ru-RU" dirty="0" smtClean="0"/>
              <a:t>Более </a:t>
            </a:r>
            <a:r>
              <a:rPr lang="ru-RU" sz="4000" b="1" dirty="0" smtClean="0"/>
              <a:t>500</a:t>
            </a:r>
            <a:r>
              <a:rPr lang="ru-RU" dirty="0" smtClean="0"/>
              <a:t> единиц познавательного </a:t>
            </a:r>
            <a:r>
              <a:rPr lang="ru-RU" dirty="0" smtClean="0"/>
              <a:t>контента</a:t>
            </a:r>
          </a:p>
          <a:p>
            <a:r>
              <a:rPr lang="ru-RU" dirty="0"/>
              <a:t> </a:t>
            </a:r>
            <a:r>
              <a:rPr lang="ru-RU" sz="3400" dirty="0"/>
              <a:t>5915</a:t>
            </a:r>
            <a:r>
              <a:rPr lang="ru-RU" dirty="0"/>
              <a:t> просмотров самого популярного </a:t>
            </a:r>
            <a:r>
              <a:rPr lang="ru-RU" dirty="0" err="1"/>
              <a:t>видеоурока</a:t>
            </a:r>
            <a:r>
              <a:rPr lang="ru-RU" dirty="0"/>
              <a:t> «Организация деятельности по опеке и попечительству»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2900" dirty="0" smtClean="0"/>
              <a:t>Онлайн-университет вышел за границы одного региона</a:t>
            </a:r>
          </a:p>
          <a:p>
            <a:r>
              <a:rPr lang="ru-RU" sz="2900" dirty="0" smtClean="0"/>
              <a:t>География просмотров – </a:t>
            </a:r>
            <a:r>
              <a:rPr lang="ru-RU" sz="4000" b="1" dirty="0" smtClean="0"/>
              <a:t>вся Россия</a:t>
            </a:r>
          </a:p>
          <a:p>
            <a:r>
              <a:rPr lang="ru-RU" sz="2900" dirty="0" smtClean="0"/>
              <a:t>Предложения об информационном сотрудничестве от </a:t>
            </a:r>
            <a:r>
              <a:rPr lang="ru-RU" sz="2900" dirty="0"/>
              <a:t>Управления Федеральной налоговой </a:t>
            </a:r>
            <a:r>
              <a:rPr lang="ru-RU" sz="2900" dirty="0" smtClean="0"/>
              <a:t>службы по Республике Бурятия, Управления Минюста России по РБ, Управления </a:t>
            </a:r>
            <a:r>
              <a:rPr lang="ru-RU" sz="2900" dirty="0" err="1" smtClean="0"/>
              <a:t>Росреестра</a:t>
            </a:r>
            <a:r>
              <a:rPr lang="ru-RU" sz="2900" dirty="0" smtClean="0"/>
              <a:t>, Республиканского агентства по закупкам и др.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973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249" y="344245"/>
            <a:ext cx="9993162" cy="2151529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Доверие к проекту на всех уровнях: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По запросу нескольких муниципальных районов на злободневную  тему был подготовлен </a:t>
            </a:r>
            <a:r>
              <a:rPr lang="ru-RU" sz="2200" b="1" dirty="0">
                <a:solidFill>
                  <a:schemeClr val="accent3">
                    <a:lumMod val="75000"/>
                  </a:schemeClr>
                </a:solidFill>
              </a:rPr>
              <a:t>авторский </a:t>
            </a:r>
            <a:r>
              <a:rPr lang="ru-RU" sz="2200" b="1" dirty="0" err="1" smtClean="0">
                <a:solidFill>
                  <a:schemeClr val="accent3">
                    <a:lumMod val="75000"/>
                  </a:schemeClr>
                </a:solidFill>
              </a:rPr>
              <a:t>видеоурок</a:t>
            </a:r>
            <a:r>
              <a:rPr lang="ru-RU" sz="2200" b="1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200" dirty="0" smtClean="0"/>
              <a:t>председателем </a:t>
            </a:r>
            <a:r>
              <a:rPr lang="ru-RU" sz="2200" dirty="0" err="1" smtClean="0"/>
              <a:t>государственно-правового</a:t>
            </a:r>
            <a:r>
              <a:rPr lang="ru-RU" sz="2200" dirty="0" smtClean="0"/>
              <a:t> комитета правительства Бурятии</a:t>
            </a:r>
            <a:endParaRPr lang="ru-RU" sz="2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375" y="2400095"/>
            <a:ext cx="8312380" cy="4301920"/>
          </a:xfrm>
        </p:spPr>
      </p:pic>
    </p:spTree>
    <p:extLst>
      <p:ext uri="{BB962C8B-B14F-4D97-AF65-F5344CB8AC3E}">
        <p14:creationId xmlns:p14="http://schemas.microsoft.com/office/powerpoint/2010/main" val="30560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6371" y="609600"/>
            <a:ext cx="5849549" cy="853440"/>
          </a:xfrm>
        </p:spPr>
        <p:txBody>
          <a:bodyPr/>
          <a:lstStyle/>
          <a:p>
            <a:r>
              <a:rPr lang="ru-RU" dirty="0" smtClean="0"/>
              <a:t>Положительные отзывы</a:t>
            </a:r>
            <a:endParaRPr lang="ru-RU" dirty="0"/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0" r="23460"/>
          <a:stretch>
            <a:fillRect/>
          </a:stretch>
        </p:blipFill>
        <p:spPr>
          <a:xfrm>
            <a:off x="7326933" y="609600"/>
            <a:ext cx="3666690" cy="5181599"/>
          </a:xfrm>
          <a:effectLst>
            <a:outerShdw blurRad="88900" dist="38100" dir="5400000" algn="t" rotWithShape="0">
              <a:prstClr val="black">
                <a:alpha val="40000"/>
              </a:prstClr>
            </a:outerShdw>
            <a:softEdge rad="63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/>
              <a:t>На сайте Ассоциации «Совета муниципальных образований Республики Бурятия» в разделе «Онлайн обучение» я прослушала информацию «Архивы учреждений: организация работы экспертных комиссий». Считаю данную информацию полезной для организации работы экспертных комиссий учреждений. Буду рекомендовать председателям и членам экспертных комиссий организаций-источников комплектования архивного отдела Управления делами администрации МО «город Северобайкальск» ознакомиться с этой информацией</a:t>
            </a:r>
            <a:r>
              <a:rPr lang="ru-RU" dirty="0" smtClean="0"/>
              <a:t>».</a:t>
            </a:r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pPr algn="r"/>
            <a:r>
              <a:rPr lang="ru-RU" b="1" dirty="0" smtClean="0"/>
              <a:t>Е.В</a:t>
            </a:r>
            <a:r>
              <a:rPr lang="ru-RU" b="1" dirty="0"/>
              <a:t>. </a:t>
            </a:r>
            <a:r>
              <a:rPr lang="ru-RU" b="1" dirty="0" err="1"/>
              <a:t>Гаськова</a:t>
            </a:r>
            <a:r>
              <a:rPr lang="ru-RU" dirty="0"/>
              <a:t>, начальник архивного отдела Управления делами администрации МО «город Северобайкальск</a:t>
            </a:r>
            <a:r>
              <a:rPr lang="ru-RU" dirty="0" smtClean="0"/>
              <a:t>», 2016 г.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021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Положительные отзывы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«…</a:t>
            </a:r>
            <a:r>
              <a:rPr lang="ru-RU" dirty="0" err="1"/>
              <a:t>Видеоуроки</a:t>
            </a:r>
            <a:r>
              <a:rPr lang="ru-RU" dirty="0"/>
              <a:t> на сайте оказывают неоценимую помощь в обучении и подготовке вновь принятых специалистов и вновь избранных депутатов и глав сельских поселений. Экономия средств и времени очевидна. </a:t>
            </a:r>
            <a:r>
              <a:rPr lang="ru-RU" dirty="0" smtClean="0"/>
              <a:t>Также </a:t>
            </a:r>
            <a:r>
              <a:rPr lang="ru-RU" dirty="0"/>
              <a:t>постоянные обновления на сайте позволяют повышать профессиональное качество муниципальных служащих и работников органов местного самоуправления района вне зависимости от стажа </a:t>
            </a:r>
            <a:r>
              <a:rPr lang="ru-RU" dirty="0" smtClean="0"/>
              <a:t>работы…»</a:t>
            </a:r>
          </a:p>
          <a:p>
            <a:endParaRPr lang="ru-RU" dirty="0"/>
          </a:p>
          <a:p>
            <a:pPr algn="r"/>
            <a:r>
              <a:rPr lang="ru-RU" dirty="0" smtClean="0"/>
              <a:t>Б.Х. Базаров, </a:t>
            </a:r>
            <a:r>
              <a:rPr lang="ru-RU" dirty="0" err="1" smtClean="0"/>
              <a:t>и.о</a:t>
            </a:r>
            <a:r>
              <a:rPr lang="ru-RU" dirty="0" smtClean="0"/>
              <a:t>. руководителя Администрации МО «</a:t>
            </a:r>
            <a:r>
              <a:rPr lang="ru-RU" dirty="0" err="1" smtClean="0"/>
              <a:t>Курумканский</a:t>
            </a:r>
            <a:r>
              <a:rPr lang="ru-RU" dirty="0" smtClean="0"/>
              <a:t> район», сентябрь 2018 г.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9" r="26409"/>
          <a:stretch>
            <a:fillRect/>
          </a:stretch>
        </p:blipFill>
        <p:spPr>
          <a:xfrm>
            <a:off x="7283902" y="609601"/>
            <a:ext cx="3666690" cy="5181599"/>
          </a:xfrm>
        </p:spPr>
      </p:pic>
    </p:spTree>
    <p:extLst>
      <p:ext uri="{BB962C8B-B14F-4D97-AF65-F5344CB8AC3E}">
        <p14:creationId xmlns:p14="http://schemas.microsoft.com/office/powerpoint/2010/main" val="87208747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249</TotalTime>
  <Words>343</Words>
  <Application>Microsoft Office PowerPoint</Application>
  <PresentationFormat>Широкоэкранный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Tw Cen MT</vt:lpstr>
      <vt:lpstr>Контур</vt:lpstr>
      <vt:lpstr>Онлайн-Университет муниципального управления</vt:lpstr>
      <vt:lpstr> Основная площадка – сайт ассоциации «совет муниципальных образований Республики Бурятия» www.асмо.рф  </vt:lpstr>
      <vt:lpstr>Как работает онлайн-университет: по запросу муниципалитетов записываются видеоуроки на актуальные темы и размещаются на сайте в свободном доступе</vt:lpstr>
      <vt:lpstr>Дополнительные форматы</vt:lpstr>
      <vt:lpstr>IT-«фишки» для вовлечения аудитории</vt:lpstr>
      <vt:lpstr>Результаты в цифрах и фактах</vt:lpstr>
      <vt:lpstr>Доверие к проекту на всех уровнях:  По запросу нескольких муниципальных районов на злободневную  тему был подготовлен авторский видеоурок председателем государственно-правового комитета правительства Бурятии</vt:lpstr>
      <vt:lpstr>Положительные отзывы</vt:lpstr>
      <vt:lpstr>Положительные отзывы</vt:lpstr>
      <vt:lpstr>Благодарим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Онлайн-Университет муниципального управления</dc:title>
  <dc:creator>Ассоциация "Совет Муниципальных образований РБ"</dc:creator>
  <cp:lastModifiedBy>Ассоциация "Совет Муниципальных образований РБ"</cp:lastModifiedBy>
  <cp:revision>26</cp:revision>
  <dcterms:created xsi:type="dcterms:W3CDTF">2018-10-23T00:57:18Z</dcterms:created>
  <dcterms:modified xsi:type="dcterms:W3CDTF">2018-10-24T00:50:13Z</dcterms:modified>
</cp:coreProperties>
</file>