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1" r:id="rId5"/>
    <p:sldId id="265" r:id="rId6"/>
    <p:sldId id="258" r:id="rId7"/>
    <p:sldId id="266" r:id="rId8"/>
    <p:sldId id="260" r:id="rId9"/>
  </p:sldIdLst>
  <p:sldSz cx="9144000" cy="5143500" type="screen16x9"/>
  <p:notesSz cx="6797675" cy="9928225"/>
  <p:defaultTextStyle>
    <a:defPPr>
      <a:defRPr lang="ru-RU"/>
    </a:defPPr>
    <a:lvl1pPr marL="0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538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074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612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149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7686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223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6760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6298" algn="l" defTabSz="77907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33C"/>
    <a:srgbClr val="DF2121"/>
    <a:srgbClr val="FF3300"/>
    <a:srgbClr val="FF0000"/>
    <a:srgbClr val="CC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75" autoAdjust="0"/>
  </p:normalViewPr>
  <p:slideViewPr>
    <p:cSldViewPr>
      <p:cViewPr>
        <p:scale>
          <a:sx n="125" d="100"/>
          <a:sy n="125" d="100"/>
        </p:scale>
        <p:origin x="-1272" y="-4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20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97BA6-2827-41F6-8F17-2AE400D99549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829A0-1E3F-412F-B938-C4B003012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95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6000A-C007-47A6-8052-20BC353FD599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30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8DA8F-D50D-4365-A467-28E09F6EA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4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582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163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745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326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7908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489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071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6652" algn="l" defTabSz="77916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77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38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8DA8F-D50D-4365-A467-28E09F6EABA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83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2274" y="0"/>
            <a:ext cx="9146273" cy="483518"/>
          </a:xfrm>
          <a:prstGeom prst="rect">
            <a:avLst/>
          </a:prstGeom>
          <a:solidFill>
            <a:srgbClr val="D2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83271" y="1761661"/>
            <a:ext cx="7772400" cy="1102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ТЕМА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6876256" y="67121"/>
            <a:ext cx="2058536" cy="33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09" rIns="91420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1600" b="0" i="0" dirty="0">
                <a:solidFill>
                  <a:schemeClr val="bg1"/>
                </a:solidFill>
                <a:latin typeface="Tahoma" pitchFamily="34" charset="0"/>
              </a:rPr>
              <a:t>Всегда в движении!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-2275" y="4668456"/>
            <a:ext cx="9146273" cy="483518"/>
          </a:xfrm>
          <a:prstGeom prst="rect">
            <a:avLst/>
          </a:prstGeom>
          <a:solidFill>
            <a:srgbClr val="D2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123478"/>
            <a:ext cx="1203176" cy="2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12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Рисунок 27"/>
          <p:cNvSpPr>
            <a:spLocks noGrp="1"/>
          </p:cNvSpPr>
          <p:nvPr>
            <p:ph type="pic" sz="quarter" idx="13"/>
          </p:nvPr>
        </p:nvSpPr>
        <p:spPr>
          <a:xfrm>
            <a:off x="501163" y="1113235"/>
            <a:ext cx="1925515" cy="97512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ru-RU" dirty="0"/>
          </a:p>
        </p:txBody>
      </p:sp>
      <p:sp>
        <p:nvSpPr>
          <p:cNvPr id="36" name="Рисунок 27"/>
          <p:cNvSpPr>
            <a:spLocks noGrp="1"/>
          </p:cNvSpPr>
          <p:nvPr>
            <p:ph type="pic" sz="quarter" idx="14"/>
          </p:nvPr>
        </p:nvSpPr>
        <p:spPr>
          <a:xfrm>
            <a:off x="2558563" y="1113235"/>
            <a:ext cx="1925515" cy="97512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ru-RU" dirty="0"/>
          </a:p>
        </p:txBody>
      </p:sp>
      <p:sp>
        <p:nvSpPr>
          <p:cNvPr id="39" name="Рисунок 27"/>
          <p:cNvSpPr>
            <a:spLocks noGrp="1"/>
          </p:cNvSpPr>
          <p:nvPr>
            <p:ph type="pic" sz="quarter" idx="15"/>
          </p:nvPr>
        </p:nvSpPr>
        <p:spPr>
          <a:xfrm>
            <a:off x="4624756" y="1113235"/>
            <a:ext cx="1925515" cy="97512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ru-RU" dirty="0"/>
          </a:p>
        </p:txBody>
      </p:sp>
      <p:sp>
        <p:nvSpPr>
          <p:cNvPr id="40" name="Рисунок 27"/>
          <p:cNvSpPr>
            <a:spLocks noGrp="1"/>
          </p:cNvSpPr>
          <p:nvPr>
            <p:ph type="pic" sz="quarter" idx="16"/>
          </p:nvPr>
        </p:nvSpPr>
        <p:spPr>
          <a:xfrm>
            <a:off x="6690948" y="1113235"/>
            <a:ext cx="1925515" cy="97512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ru-RU" dirty="0"/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8266233" y="4894008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11560" y="303498"/>
            <a:ext cx="8100734" cy="307836"/>
          </a:xfrm>
          <a:prstGeom prst="rect">
            <a:avLst/>
          </a:prstGeom>
        </p:spPr>
        <p:txBody>
          <a:bodyPr vert="horz" lIns="77907" tIns="38953" rIns="77907" bIns="38953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983EF232-1326-4CD7-89C6-94C3DAAF67CE}"/>
              </a:ext>
            </a:extLst>
          </p:cNvPr>
          <p:cNvSpPr/>
          <p:nvPr userDrawn="1"/>
        </p:nvSpPr>
        <p:spPr>
          <a:xfrm>
            <a:off x="51061" y="4515966"/>
            <a:ext cx="1655876" cy="504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2901"/>
            <a:ext cx="1331639" cy="4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87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18843" y="897564"/>
            <a:ext cx="6047224" cy="229699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 marL="1558149" indent="0">
              <a:buNone/>
              <a:defRPr sz="14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4"/>
            <a:r>
              <a:rPr lang="ru-RU" dirty="0"/>
              <a:t>Рисунок, карта, фото, диаграмма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8266233" y="4894008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517397" y="3327388"/>
            <a:ext cx="8194899" cy="1134572"/>
          </a:xfrm>
        </p:spPr>
        <p:txBody>
          <a:bodyPr>
            <a:normAutofit/>
          </a:bodyPr>
          <a:lstStyle>
            <a:lvl1pPr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Блок текста (рекомендуемый размер шрифта 16)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83D26358-7BB5-4712-A9DF-2F2285C76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03498"/>
            <a:ext cx="8100734" cy="307836"/>
          </a:xfrm>
          <a:prstGeom prst="rect">
            <a:avLst/>
          </a:prstGeom>
        </p:spPr>
        <p:txBody>
          <a:bodyPr vert="horz" lIns="77907" tIns="38953" rIns="77907" bIns="38953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CA4E7CA-8C61-4D23-B758-09119DF6A072}"/>
              </a:ext>
            </a:extLst>
          </p:cNvPr>
          <p:cNvSpPr/>
          <p:nvPr userDrawn="1"/>
        </p:nvSpPr>
        <p:spPr>
          <a:xfrm>
            <a:off x="51061" y="4515966"/>
            <a:ext cx="1655876" cy="504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2901"/>
            <a:ext cx="1331639" cy="4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1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518843" y="897564"/>
            <a:ext cx="8107761" cy="360299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 marL="1558149" indent="0">
              <a:buNone/>
              <a:defRPr sz="1400" baseline="0"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4"/>
            <a:r>
              <a:rPr lang="ru-RU" dirty="0"/>
              <a:t>Рисунок, карта, фото, диаграмма, видео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8266233" y="4894008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 userDrawn="1"/>
        </p:nvCxnSpPr>
        <p:spPr>
          <a:xfrm flipH="1">
            <a:off x="683568" y="627534"/>
            <a:ext cx="7876569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9B3DAC54-4705-45D2-BC31-0F9C62B9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03498"/>
            <a:ext cx="8100734" cy="307836"/>
          </a:xfrm>
          <a:prstGeom prst="rect">
            <a:avLst/>
          </a:prstGeom>
        </p:spPr>
        <p:txBody>
          <a:bodyPr vert="horz" lIns="77907" tIns="38953" rIns="77907" bIns="38953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64813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582"/>
            <a:ext cx="9144000" cy="41044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68" y="699542"/>
            <a:ext cx="616170" cy="774584"/>
          </a:xfrm>
          <a:prstGeom prst="rect">
            <a:avLst/>
          </a:prstGeom>
        </p:spPr>
      </p:pic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1259632" y="699542"/>
            <a:ext cx="7632848" cy="64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0" tIns="45709" rIns="91420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i="0" dirty="0">
                <a:latin typeface="Tahoma" pitchFamily="34" charset="0"/>
              </a:rPr>
              <a:t>Всегда в движении!</a:t>
            </a:r>
          </a:p>
        </p:txBody>
      </p:sp>
    </p:spTree>
    <p:extLst>
      <p:ext uri="{BB962C8B-B14F-4D97-AF65-F5344CB8AC3E}">
        <p14:creationId xmlns:p14="http://schemas.microsoft.com/office/powerpoint/2010/main" val="419379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03498"/>
            <a:ext cx="8100734" cy="307836"/>
          </a:xfrm>
          <a:prstGeom prst="rect">
            <a:avLst/>
          </a:prstGeom>
        </p:spPr>
        <p:txBody>
          <a:bodyPr vert="horz" lIns="77907" tIns="38953" rIns="77907" bIns="38953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907" tIns="38953" rIns="77907" bIns="3895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8266233" y="4894008"/>
            <a:ext cx="892122" cy="0"/>
          </a:xfrm>
          <a:prstGeom prst="line">
            <a:avLst/>
          </a:prstGeom>
          <a:ln w="19050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 userDrawn="1"/>
        </p:nvCxnSpPr>
        <p:spPr>
          <a:xfrm flipH="1">
            <a:off x="611560" y="627534"/>
            <a:ext cx="8100734" cy="0"/>
          </a:xfrm>
          <a:prstGeom prst="line">
            <a:avLst/>
          </a:prstGeom>
          <a:ln w="28575">
            <a:solidFill>
              <a:srgbClr val="D22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9"/>
          <p:cNvSpPr txBox="1">
            <a:spLocks noChangeArrowheads="1"/>
          </p:cNvSpPr>
          <p:nvPr userDrawn="1"/>
        </p:nvSpPr>
        <p:spPr bwMode="auto">
          <a:xfrm>
            <a:off x="7031350" y="4894010"/>
            <a:ext cx="1969477" cy="21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916" tIns="38958" rIns="77916" bIns="38958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296" rtl="0" eaLnBrk="1" latinLnBrk="0" hangingPunct="1">
              <a:defRPr sz="1400" b="1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1pPr>
            <a:lvl2pPr marL="45714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5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2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88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36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84" algn="l" defTabSz="91429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3DC7B3A-0A6D-478B-9BC0-F3751AB67A10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88590" y="303498"/>
            <a:ext cx="150962" cy="356872"/>
          </a:xfrm>
          <a:prstGeom prst="rect">
            <a:avLst/>
          </a:prstGeom>
          <a:solidFill>
            <a:srgbClr val="D2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2901"/>
            <a:ext cx="1331639" cy="43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14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8" r:id="rId4"/>
    <p:sldLayoutId id="2147483657" r:id="rId5"/>
  </p:sldLayoutIdLst>
  <p:hf hdr="0" dt="0"/>
  <p:txStyles>
    <p:titleStyle>
      <a:lvl1pPr algn="l" defTabSz="779074" rtl="0" eaLnBrk="1" latinLnBrk="0" hangingPunct="1">
        <a:spcBef>
          <a:spcPct val="0"/>
        </a:spcBef>
        <a:buNone/>
        <a:defRPr sz="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153" indent="-292153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2998" indent="-243460" algn="l" defTabSz="7790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843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379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917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455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1992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1529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066" indent="-194769" algn="l" defTabSz="7790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538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074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612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149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686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223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760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6298" algn="l" defTabSz="77907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83271" y="1275607"/>
            <a:ext cx="7772400" cy="1944216"/>
          </a:xfrm>
        </p:spPr>
        <p:txBody>
          <a:bodyPr/>
          <a:lstStyle/>
          <a:p>
            <a:r>
              <a:rPr lang="ru-RU" b="1" dirty="0" smtClean="0"/>
              <a:t>ООО «ЛУКОЙЛ-КМН»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Призер </a:t>
            </a:r>
            <a:r>
              <a:rPr lang="ru-RU" sz="2000" dirty="0"/>
              <a:t>в номинации «За вклад социальных инвестиций </a:t>
            </a:r>
            <a:r>
              <a:rPr lang="ru-RU" sz="2000" dirty="0" smtClean="0"/>
              <a:t>                       и благотворительности </a:t>
            </a:r>
            <a:r>
              <a:rPr lang="ru-RU" sz="2000" dirty="0"/>
              <a:t>в </a:t>
            </a:r>
            <a:r>
              <a:rPr lang="ru-RU" sz="2000" dirty="0" smtClean="0"/>
              <a:t>развитие территорий»</a:t>
            </a:r>
            <a:br>
              <a:rPr lang="ru-RU" sz="2000" dirty="0" smtClean="0"/>
            </a:br>
            <a:r>
              <a:rPr lang="ru-RU" sz="2000" dirty="0" smtClean="0"/>
              <a:t>Всероссийского </a:t>
            </a:r>
            <a:r>
              <a:rPr lang="ru-RU" sz="2000" dirty="0"/>
              <a:t>конкурса </a:t>
            </a:r>
            <a:r>
              <a:rPr lang="ru-RU" sz="2000" dirty="0" smtClean="0"/>
              <a:t>«Российская организация высокой социальной эффективности» (</a:t>
            </a:r>
            <a:r>
              <a:rPr lang="en-US" sz="2000" dirty="0" smtClean="0"/>
              <a:t>II</a:t>
            </a:r>
            <a:r>
              <a:rPr lang="ru-RU" sz="2000" dirty="0" smtClean="0"/>
              <a:t> место)</a:t>
            </a:r>
            <a:endParaRPr lang="ru-RU" sz="2000" dirty="0"/>
          </a:p>
        </p:txBody>
      </p:sp>
      <p:sp>
        <p:nvSpPr>
          <p:cNvPr id="3" name="Текст 11"/>
          <p:cNvSpPr txBox="1">
            <a:spLocks/>
          </p:cNvSpPr>
          <p:nvPr/>
        </p:nvSpPr>
        <p:spPr>
          <a:xfrm>
            <a:off x="6084168" y="3795886"/>
            <a:ext cx="2885859" cy="597341"/>
          </a:xfrm>
          <a:prstGeom prst="rect">
            <a:avLst/>
          </a:prstGeom>
        </p:spPr>
        <p:txBody>
          <a:bodyPr lIns="77916" tIns="38958" rIns="77916" bIns="38958">
            <a:noAutofit/>
          </a:bodyPr>
          <a:lstStyle>
            <a:lvl1pPr marL="0" indent="0" algn="r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866" indent="-285717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7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0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sz="quarter" idx="4294967295"/>
          </p:nvPr>
        </p:nvSpPr>
        <p:spPr>
          <a:xfrm>
            <a:off x="466804" y="3435846"/>
            <a:ext cx="8303192" cy="1332147"/>
          </a:xfrm>
        </p:spPr>
        <p:txBody>
          <a:bodyPr>
            <a:normAutofit fontScale="47500" lnSpcReduction="20000"/>
          </a:bodyPr>
          <a:lstStyle/>
          <a:p>
            <a:r>
              <a:rPr 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В сфере внешней социальной политики предприятие большое внимание уделяет благотворительности и спонсорству. </a:t>
            </a:r>
            <a:r>
              <a:rPr 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Важнейшей </a:t>
            </a:r>
            <a:r>
              <a:rPr 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особенностью внешней социальной политики </a:t>
            </a:r>
            <a:r>
              <a:rPr 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является </a:t>
            </a:r>
            <a:r>
              <a:rPr 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то, что вместо несистемной благотворительности и партнерства </a:t>
            </a:r>
            <a:r>
              <a:rPr 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Компания «ЛУКОЙЛ» одной </a:t>
            </a:r>
            <a:r>
              <a:rPr 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из </a:t>
            </a:r>
            <a:r>
              <a:rPr 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первых   </a:t>
            </a:r>
            <a:r>
              <a:rPr 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в стране перешла к осуществлению комплексных социальных инвестиций, эффективность которых постоянно повышается</a:t>
            </a:r>
            <a:r>
              <a:rPr 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ru-RU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В Калининградской области Конкурс социальных и культурных проектов </a:t>
            </a:r>
            <a:r>
              <a:rPr 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ПАО «ЛУКОЙЛ» проводится </a:t>
            </a:r>
            <a:r>
              <a:rPr 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с 2008 года, оператором Конкурса выступает ООО «ЛУКОЙЛ-КМН». </a:t>
            </a:r>
            <a:r>
              <a:rPr 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Цель Конкурса </a:t>
            </a:r>
            <a:r>
              <a:rPr 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— поддержка проектов и инициатив местных сообществ в решении актуальных проблем территорий, повышение эффективности благотворительной помощи, оказываемой </a:t>
            </a:r>
            <a:r>
              <a:rPr 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Обществом. </a:t>
            </a:r>
            <a:r>
              <a:rPr 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Главная задача Конкурса в этой связи — создать условия для увеличения числа активных граждан, способных самостоятельно решать как свои проблемы, так и проблемы своего сообщества. Именно поэтому </a:t>
            </a:r>
            <a:r>
              <a:rPr 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Компания считает </a:t>
            </a:r>
            <a:r>
              <a:rPr lang="ru-RU" sz="1800" dirty="0">
                <a:latin typeface="Tahoma" panose="020B0604030504040204" pitchFamily="34" charset="0"/>
                <a:cs typeface="Tahoma" panose="020B0604030504040204" pitchFamily="34" charset="0"/>
              </a:rPr>
              <a:t>необходимым стимулировать социальные инициативы «снизу», а не навязывать их «сверху». </a:t>
            </a:r>
            <a:endParaRPr lang="ru-RU" sz="18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11560" y="303498"/>
            <a:ext cx="8080930" cy="30783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ЦЕЛИ И ЗАДАЧИ БЛАГОТВОРИТЕЛЬНЫХ ПРОЕКТОВ</a:t>
            </a:r>
          </a:p>
        </p:txBody>
      </p:sp>
      <p:pic>
        <p:nvPicPr>
          <p:cNvPr id="26" name="Объект 2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71550"/>
            <a:ext cx="1845834" cy="2462130"/>
          </a:xfrm>
        </p:spPr>
      </p:pic>
      <p:pic>
        <p:nvPicPr>
          <p:cNvPr id="1028" name="Picture 4" descr="\\172.25.4.253\777\МЕРОПРИЯТИЯ\02.КОНКУРС СОЦПРОЕКТОВ\2024\ОТЧЕТЫ\ОТЧЕТ СЛАЙДЫ_2024\Фото для слайдов\+ Содействие\IMG-20241207-WA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792560"/>
            <a:ext cx="1824816" cy="240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172.25.4.253\777\МЕРОПРИЯТИЯ\02.КОНКУРС СОЦПРОЕКТОВ\2024\ОТЧЕТЫ\ОТЧЕТ СЛАЙДЫ_2024\Фото для слайдов\+Коса\Каба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75357" y="1072449"/>
            <a:ext cx="2407196" cy="180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3244" y="1048699"/>
            <a:ext cx="2472734" cy="185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0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19698"/>
            <a:ext cx="8100733" cy="30783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Социальное </a:t>
            </a:r>
            <a:r>
              <a:rPr 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инвестирование и </a:t>
            </a:r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благотворительность</a:t>
            </a: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7" b="30987"/>
          <a:stretch>
            <a:fillRect/>
          </a:stretch>
        </p:blipFill>
        <p:spPr/>
      </p:pic>
      <p:pic>
        <p:nvPicPr>
          <p:cNvPr id="17" name="Рисунок 1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9" b="16199"/>
          <a:stretch>
            <a:fillRect/>
          </a:stretch>
        </p:blipFill>
        <p:spPr/>
      </p:pic>
      <p:pic>
        <p:nvPicPr>
          <p:cNvPr id="19" name="Рисунок 18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9" b="16199"/>
          <a:stretch>
            <a:fillRect/>
          </a:stretch>
        </p:blipFill>
        <p:spPr/>
      </p:pic>
      <p:sp>
        <p:nvSpPr>
          <p:cNvPr id="12" name="TextBox 11"/>
          <p:cNvSpPr txBox="1"/>
          <p:nvPr/>
        </p:nvSpPr>
        <p:spPr>
          <a:xfrm>
            <a:off x="419605" y="2707206"/>
            <a:ext cx="1992156" cy="1155885"/>
          </a:xfrm>
          <a:prstGeom prst="rect">
            <a:avLst/>
          </a:prstGeom>
          <a:noFill/>
        </p:spPr>
        <p:txBody>
          <a:bodyPr wrap="square" lIns="77907" tIns="38953" rIns="77907" bIns="38953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 социальных и культурных проектов предусматривает проектный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подход, в основе которого лежат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принципы состязательности, прозрачности, публичности.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606" y="2275159"/>
            <a:ext cx="2043342" cy="294110"/>
          </a:xfrm>
          <a:prstGeom prst="rect">
            <a:avLst/>
          </a:prstGeom>
          <a:noFill/>
        </p:spPr>
        <p:txBody>
          <a:bodyPr wrap="square" lIns="77907" tIns="38953" rIns="77907" bIns="38953" rtlCol="0">
            <a:spAutoFit/>
          </a:bodyPr>
          <a:lstStyle/>
          <a:p>
            <a:r>
              <a:rPr lang="ru-RU" sz="1400" dirty="0" err="1" smtClean="0">
                <a:solidFill>
                  <a:srgbClr val="D223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Грантовые</a:t>
            </a:r>
            <a:r>
              <a:rPr lang="ru-RU" sz="1400" dirty="0" smtClean="0">
                <a:solidFill>
                  <a:srgbClr val="D223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конкурсы</a:t>
            </a:r>
            <a:endParaRPr lang="ru-RU" sz="1400" dirty="0">
              <a:solidFill>
                <a:srgbClr val="D223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19907" y="2349550"/>
            <a:ext cx="997034" cy="217166"/>
          </a:xfrm>
          <a:prstGeom prst="rect">
            <a:avLst/>
          </a:prstGeom>
          <a:noFill/>
        </p:spPr>
        <p:txBody>
          <a:bodyPr wrap="square" lIns="77907" tIns="38953" rIns="77907" bIns="38953" rtlCol="0">
            <a:spAutoFit/>
          </a:bodyPr>
          <a:lstStyle/>
          <a:p>
            <a:endParaRPr lang="ru-RU" sz="9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7006" y="2303734"/>
            <a:ext cx="2062461" cy="294110"/>
          </a:xfrm>
          <a:prstGeom prst="rect">
            <a:avLst/>
          </a:prstGeom>
          <a:noFill/>
        </p:spPr>
        <p:txBody>
          <a:bodyPr wrap="square" lIns="77907" tIns="38953" rIns="77907" bIns="38953" rtlCol="0">
            <a:spAutoFit/>
          </a:bodyPr>
          <a:lstStyle/>
          <a:p>
            <a:r>
              <a:rPr lang="ru-RU" sz="1400" dirty="0" smtClean="0">
                <a:solidFill>
                  <a:srgbClr val="D223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Адресная помощь</a:t>
            </a:r>
            <a:endParaRPr lang="ru-RU" sz="1400" dirty="0">
              <a:solidFill>
                <a:srgbClr val="D223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18720" y="2275159"/>
            <a:ext cx="1997496" cy="294110"/>
          </a:xfrm>
          <a:prstGeom prst="rect">
            <a:avLst/>
          </a:prstGeom>
          <a:noFill/>
        </p:spPr>
        <p:txBody>
          <a:bodyPr wrap="square" lIns="77907" tIns="38953" rIns="77907" bIns="38953" rtlCol="0">
            <a:spAutoFit/>
          </a:bodyPr>
          <a:lstStyle/>
          <a:p>
            <a:r>
              <a:rPr lang="ru-RU" sz="1400" dirty="0" err="1" smtClean="0">
                <a:solidFill>
                  <a:srgbClr val="D223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Волонтерство</a:t>
            </a:r>
            <a:endParaRPr lang="ru-RU" sz="1400" dirty="0">
              <a:solidFill>
                <a:srgbClr val="D223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3651" y="2286302"/>
            <a:ext cx="2069329" cy="294110"/>
          </a:xfrm>
          <a:prstGeom prst="rect">
            <a:avLst/>
          </a:prstGeom>
          <a:noFill/>
        </p:spPr>
        <p:txBody>
          <a:bodyPr wrap="square" lIns="77907" tIns="38953" rIns="77907" bIns="38953" rtlCol="0">
            <a:spAutoFit/>
          </a:bodyPr>
          <a:lstStyle/>
          <a:p>
            <a:r>
              <a:rPr lang="ru-RU" sz="1400" dirty="0" smtClean="0">
                <a:solidFill>
                  <a:srgbClr val="D2233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Благотворительность</a:t>
            </a:r>
            <a:endParaRPr lang="ru-RU" sz="1400" dirty="0">
              <a:solidFill>
                <a:srgbClr val="D2233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77007" y="2707207"/>
            <a:ext cx="1950978" cy="1925326"/>
          </a:xfrm>
          <a:prstGeom prst="rect">
            <a:avLst/>
          </a:prstGeom>
          <a:noFill/>
        </p:spPr>
        <p:txBody>
          <a:bodyPr wrap="square" lIns="77907" tIns="38953" rIns="77907" bIns="38953" rtlCol="0">
            <a:spAutoFit/>
          </a:bodyPr>
          <a:lstStyle/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Приоритетные направления поддержки: 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культурное наследие; 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дравоохранение;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образование;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физкультура и спорт;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религиозные организации;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екоммерческий сектор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чья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 направлена на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достижение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общественных благ.</a:t>
            </a:r>
          </a:p>
          <a:p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43199" y="2707207"/>
            <a:ext cx="2066192" cy="2079214"/>
          </a:xfrm>
          <a:prstGeom prst="rect">
            <a:avLst/>
          </a:prstGeom>
          <a:noFill/>
        </p:spPr>
        <p:txBody>
          <a:bodyPr wrap="square" lIns="77907" tIns="38953" rIns="77907" bIns="38953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Корпоративный проект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«Капля добра» (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помощь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детям из малообеспеченных многодетных семей в муниципалитетах присутствия Общества).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Благоустройство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памятных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 и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воинских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захоронений.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Интеллектуальное и </a:t>
            </a:r>
            <a:r>
              <a:rPr lang="ru-RU" sz="1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медиаволонтерство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работников предприятия           в общественных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проектах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09390" y="2707207"/>
            <a:ext cx="2139935" cy="1925326"/>
          </a:xfrm>
          <a:prstGeom prst="rect">
            <a:avLst/>
          </a:prstGeom>
          <a:noFill/>
        </p:spPr>
        <p:txBody>
          <a:bodyPr wrap="square" lIns="77907" tIns="38953" rIns="77907" bIns="38953" rtlCol="0">
            <a:spAutoFit/>
          </a:bodyPr>
          <a:lstStyle/>
          <a:p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Особое внимание —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детям, оставшимся без попечения родителей или имеющим серьезные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заболевания. </a:t>
            </a: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Предприятие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поддерживает тесную связь с детскими благотворительными фондами «Берег надежды», «Верю в чудо». </a:t>
            </a:r>
            <a:endParaRPr lang="ru-RU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Постоянную поддержку </a:t>
            </a:r>
            <a:r>
              <a:rPr lang="ru-RU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получают также школы, детские дома, дошкольные </a:t>
            </a:r>
            <a:r>
              <a:rPr lang="ru-RU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учреждения. </a:t>
            </a:r>
            <a:endParaRPr lang="ru-RU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0" b="162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659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sz="quarter" idx="4294967295"/>
          </p:nvPr>
        </p:nvSpPr>
        <p:spPr>
          <a:xfrm>
            <a:off x="517280" y="3327835"/>
            <a:ext cx="8303191" cy="1476163"/>
          </a:xfrm>
        </p:spPr>
        <p:txBody>
          <a:bodyPr>
            <a:normAutofit/>
          </a:bodyPr>
          <a:lstStyle/>
          <a:p>
            <a:endParaRPr lang="ru-RU" sz="1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11560" y="303498"/>
            <a:ext cx="8080930" cy="30783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ОБЩЕСТВЕННОЕ ПРИЗНАНИЕ, </a:t>
            </a:r>
            <a:r>
              <a:rPr lang="ru-RU" dirty="0" smtClean="0">
                <a:latin typeface="Tahoma" panose="020B0604030504040204" pitchFamily="34" charset="0"/>
                <a:cs typeface="Tahoma" panose="020B0604030504040204" pitchFamily="34" charset="0"/>
              </a:rPr>
              <a:t>ОБРАТНАЯ СВЯЗЬ</a:t>
            </a:r>
            <a:endParaRPr lang="ru-RU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507854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Деятельность предприятия в </a:t>
            </a:r>
            <a:r>
              <a:rPr lang="ru-RU" dirty="0"/>
              <a:t>сфере реализации благотворительных программ традиционно высоко оценивается общественностью. Подтверждением </a:t>
            </a:r>
            <a:r>
              <a:rPr lang="ru-RU" dirty="0" smtClean="0"/>
              <a:t>служат </a:t>
            </a:r>
            <a:r>
              <a:rPr lang="ru-RU" dirty="0"/>
              <a:t>благодарственные письма, грамоты и дипломы, направленные в адрес руководства Общества.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71550"/>
            <a:ext cx="1872208" cy="264826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87198"/>
            <a:ext cx="2016224" cy="2851743"/>
          </a:xfrm>
        </p:spPr>
      </p:pic>
    </p:spTree>
    <p:extLst>
      <p:ext uri="{BB962C8B-B14F-4D97-AF65-F5344CB8AC3E}">
        <p14:creationId xmlns:p14="http://schemas.microsoft.com/office/powerpoint/2010/main" val="98102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07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сновной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85B76279261FC41A2604133188FC3F0" ma:contentTypeVersion="0" ma:contentTypeDescription="Создание документа." ma:contentTypeScope="" ma:versionID="874370f299797430aa596e082ce86cc3">
  <xsd:schema xmlns:xsd="http://www.w3.org/2001/XMLSchema" xmlns:p="http://schemas.microsoft.com/office/2006/metadata/properties" targetNamespace="http://schemas.microsoft.com/office/2006/metadata/properties" ma:root="true" ma:fieldsID="c2d6548631942a3a7cae43a042d40c6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D77849-0E8E-42D2-963E-75509055BDC5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8258C59-7C09-49C8-A6F9-F754E3AB07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CDFB522-9B92-4483-86A2-D34AD6E98D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323</Words>
  <Application>Microsoft Office PowerPoint</Application>
  <PresentationFormat>Экран (16:9)</PresentationFormat>
  <Paragraphs>29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ООО «ЛУКОЙЛ-КМН»  Призер в номинации «За вклад социальных инвестиций                        и благотворительности в развитие территорий» Всероссийского конкурса «Российская организация высокой социальной эффективности» (II место)</vt:lpstr>
      <vt:lpstr>ЦЕЛИ И ЗАДАЧИ БЛАГОТВОРИТЕЛЬНЫХ ПРОЕКТОВ</vt:lpstr>
      <vt:lpstr>Социальное инвестирование и благотворительность</vt:lpstr>
      <vt:lpstr>ОБЩЕСТВЕННОЕ ПРИЗНАНИЕ, ОБРАТНАЯ СВЯЗЬ</vt:lpstr>
      <vt:lpstr>Презентация PowerPoint</vt:lpstr>
    </vt:vector>
  </TitlesOfParts>
  <Company>LUKOIL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Company</dc:creator>
  <cp:lastModifiedBy>Настай Н.В.</cp:lastModifiedBy>
  <cp:revision>147</cp:revision>
  <cp:lastPrinted>2025-02-05T14:19:06Z</cp:lastPrinted>
  <dcterms:created xsi:type="dcterms:W3CDTF">2015-12-02T14:34:23Z</dcterms:created>
  <dcterms:modified xsi:type="dcterms:W3CDTF">2025-02-06T08:46:22Z</dcterms:modified>
</cp:coreProperties>
</file>