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45" r:id="rId2"/>
    <p:sldId id="450" r:id="rId3"/>
    <p:sldId id="451" r:id="rId4"/>
    <p:sldId id="452" r:id="rId5"/>
    <p:sldId id="453" r:id="rId6"/>
    <p:sldId id="454" r:id="rId7"/>
    <p:sldId id="456" r:id="rId8"/>
    <p:sldId id="458" r:id="rId9"/>
    <p:sldId id="459" r:id="rId10"/>
    <p:sldId id="460" r:id="rId11"/>
    <p:sldId id="462" r:id="rId12"/>
    <p:sldId id="463" r:id="rId13"/>
    <p:sldId id="464" r:id="rId14"/>
    <p:sldId id="465" r:id="rId15"/>
    <p:sldId id="467" r:id="rId16"/>
    <p:sldId id="466" r:id="rId17"/>
    <p:sldId id="455" r:id="rId18"/>
    <p:sldId id="443" r:id="rId19"/>
  </p:sldIdLst>
  <p:sldSz cx="9144000" cy="5143500" type="screen16x9"/>
  <p:notesSz cx="66929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остина Ирина Евгеньевна" initials="СИЕ" lastIdx="0" clrIdx="0">
    <p:extLst>
      <p:ext uri="{19B8F6BF-5375-455C-9EA6-DF929625EA0E}">
        <p15:presenceInfo xmlns:p15="http://schemas.microsoft.com/office/powerpoint/2012/main" userId="S-1-5-21-504954358-2660413175-1673920974-115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53A"/>
    <a:srgbClr val="FFFFFF"/>
    <a:srgbClr val="DFEA9E"/>
    <a:srgbClr val="F3F6E8"/>
    <a:srgbClr val="A5E2B1"/>
    <a:srgbClr val="CCECFF"/>
    <a:srgbClr val="D8341E"/>
    <a:srgbClr val="79B3DD"/>
    <a:srgbClr val="007E39"/>
    <a:srgbClr val="ED5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6433" autoAdjust="0"/>
  </p:normalViewPr>
  <p:slideViewPr>
    <p:cSldViewPr>
      <p:cViewPr varScale="1">
        <p:scale>
          <a:sx n="148" d="100"/>
          <a:sy n="148" d="100"/>
        </p:scale>
        <p:origin x="92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468" cy="49371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0858" y="2"/>
            <a:ext cx="2900468" cy="49371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F8F9593-DA89-43FB-BC69-12B65BE816E4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2603"/>
            <a:ext cx="2900468" cy="49371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90858" y="9372603"/>
            <a:ext cx="2900468" cy="49371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E875BD2-8E18-454B-A673-FA075FE4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62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9"/>
            <a:ext cx="2900257" cy="49339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098" y="9"/>
            <a:ext cx="2900257" cy="49339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BCF4E44-0E7B-49D1-8537-FCE41C60FB3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1" y="4687259"/>
            <a:ext cx="5354320" cy="444055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2803"/>
            <a:ext cx="2900257" cy="49339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098" y="9372803"/>
            <a:ext cx="2900257" cy="49339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829B94F-C683-4798-B1A1-A41005C99C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6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9B94F-C683-4798-B1A1-A41005C99C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9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38188"/>
            <a:ext cx="6559550" cy="3690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Официальный сайт ФНС России с 2010 года реформировался трижды. В декабре 2013 года ФНС России выпустила новую версию сайта.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протяжении нескольких последних лет он остается одним из наиболее востребованных ресурсов органов власти в России – до 8 млн. пользователей в месяц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Особое внимание уделяется обратной связи от пользователей сайта.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Мы регулярно проводим опросы пользователей, соц.исследования, анкетирование. По итогам последнего опроса число пользователей, которые довольны нашим сайтом возросло до 87 %, до выпуска новой версии сайта эта цифра составляла 66 %.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Информационное наполнение сайта определяется требованиями федерального закона 8-ФЗ и других нормативных документов, а также функциями ФНС России.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Поэтому здесь хотелось бы подробнее остановиться на наших нововведениях, на развитии способов подачи информации для налогоплательщиков, чтобы сделать сайт понятнее, доступнее, интереснее, проще в использовании, в т.ч. для быстрого получения ответа на конкретные вопросы.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основу разработки новой версии послужило исследование потребностей пользователей, в котором приняли участие более 10 000 налогоплательщиков всех категорий: мы осуществили сегментрирование нашей аудитории, выделив 9 категорий пользователей и проанализировав их основные потребности, параллельно внедрив принцип геотаргетинга.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Представление информации осуществляется в виде кейсов – ситуаций, наиболее часто встречающихся у налогоплательщиков.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Хочется выразить особую признательность советнику Министра связи и массовых коммуникаций – известнейшему российскому эксперту в области юзабилити Дмитрию Сатину, который нас консультировал при реализации этого проекта.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5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5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5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5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5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591993-2031-4906-8CB4-33D5F19549DB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15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4DD3525-9C0D-4069-8362-5892C627C515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2BFA-5CB4-4EE1-89B4-F77FA6A5E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35A3005-7751-4345-97BA-3717F67B9749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342E-9F77-478F-9444-AA3EC883B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C2DF895-1CE6-4678-83E7-24AB848C4220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65AF-81D3-4B2D-A9F0-DDD10DAE9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58"/>
            <a:ext cx="8482012" cy="3614071"/>
          </a:xfrm>
        </p:spPr>
        <p:txBody>
          <a:bodyPr lIns="0" tIns="0" rIns="0" bIns="0"/>
          <a:lstStyle>
            <a:lvl1pPr marL="175686" indent="-175686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59276" indent="-18360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4968" indent="-17568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18566" indent="-18360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4252" indent="-17568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0" y="4742261"/>
            <a:ext cx="2133600" cy="273844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4699C9-F306-4DB7-952E-5D8CCEE87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3AB015E-0883-48CA-ABF0-C136AED22E49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562F-812B-4389-B0D5-D4A736254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BF0DB72-791D-4D26-B360-9CA6211CA754}" type="datetime1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5326-B4D1-4F15-A1DB-B5A5C03C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1" indent="0">
              <a:buNone/>
              <a:defRPr sz="2000" b="1"/>
            </a:lvl2pPr>
            <a:lvl3pPr marL="911661" indent="0">
              <a:buNone/>
              <a:defRPr sz="1800" b="1"/>
            </a:lvl3pPr>
            <a:lvl4pPr marL="1367493" indent="0">
              <a:buNone/>
              <a:defRPr sz="1600" b="1"/>
            </a:lvl4pPr>
            <a:lvl5pPr marL="1823323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4" indent="0">
              <a:buNone/>
              <a:defRPr sz="1600" b="1"/>
            </a:lvl7pPr>
            <a:lvl8pPr marL="3190814" indent="0">
              <a:buNone/>
              <a:defRPr sz="1600" b="1"/>
            </a:lvl8pPr>
            <a:lvl9pPr marL="364664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1" indent="0">
              <a:buNone/>
              <a:defRPr sz="2000" b="1"/>
            </a:lvl2pPr>
            <a:lvl3pPr marL="911661" indent="0">
              <a:buNone/>
              <a:defRPr sz="1800" b="1"/>
            </a:lvl3pPr>
            <a:lvl4pPr marL="1367493" indent="0">
              <a:buNone/>
              <a:defRPr sz="1600" b="1"/>
            </a:lvl4pPr>
            <a:lvl5pPr marL="1823323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4" indent="0">
              <a:buNone/>
              <a:defRPr sz="1600" b="1"/>
            </a:lvl7pPr>
            <a:lvl8pPr marL="3190814" indent="0">
              <a:buNone/>
              <a:defRPr sz="1600" b="1"/>
            </a:lvl8pPr>
            <a:lvl9pPr marL="364664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05E530C-B690-425C-9659-1A473AD82B94}" type="datetime1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D5F28-5B88-4F91-9884-C5DEAB038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ED0761A-65D6-425E-9BEF-660B8ADB9B14}" type="datetime1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2B29-5541-44C2-A427-BA1E4B1BB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544AD8E-4B32-4AC5-9084-95E6746106D7}" type="datetime1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3BF9-4D09-4592-BBCE-32DB24B8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831" indent="0">
              <a:buNone/>
              <a:defRPr sz="1200"/>
            </a:lvl2pPr>
            <a:lvl3pPr marL="911661" indent="0">
              <a:buNone/>
              <a:defRPr sz="1000"/>
            </a:lvl3pPr>
            <a:lvl4pPr marL="1367493" indent="0">
              <a:buNone/>
              <a:defRPr sz="900"/>
            </a:lvl4pPr>
            <a:lvl5pPr marL="1823323" indent="0">
              <a:buNone/>
              <a:defRPr sz="900"/>
            </a:lvl5pPr>
            <a:lvl6pPr marL="2279151" indent="0">
              <a:buNone/>
              <a:defRPr sz="900"/>
            </a:lvl6pPr>
            <a:lvl7pPr marL="2734984" indent="0">
              <a:buNone/>
              <a:defRPr sz="900"/>
            </a:lvl7pPr>
            <a:lvl8pPr marL="3190814" indent="0">
              <a:buNone/>
              <a:defRPr sz="900"/>
            </a:lvl8pPr>
            <a:lvl9pPr marL="364664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2265E1C-E6A7-44DD-AE42-D75B3E0F2C64}" type="datetime1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1BDB-429A-4DF0-B16C-656D33410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831" indent="0">
              <a:buNone/>
              <a:defRPr sz="2800"/>
            </a:lvl2pPr>
            <a:lvl3pPr marL="911661" indent="0">
              <a:buNone/>
              <a:defRPr sz="2400"/>
            </a:lvl3pPr>
            <a:lvl4pPr marL="1367493" indent="0">
              <a:buNone/>
              <a:defRPr sz="2000"/>
            </a:lvl4pPr>
            <a:lvl5pPr marL="1823323" indent="0">
              <a:buNone/>
              <a:defRPr sz="2000"/>
            </a:lvl5pPr>
            <a:lvl6pPr marL="2279151" indent="0">
              <a:buNone/>
              <a:defRPr sz="2000"/>
            </a:lvl6pPr>
            <a:lvl7pPr marL="2734984" indent="0">
              <a:buNone/>
              <a:defRPr sz="2000"/>
            </a:lvl7pPr>
            <a:lvl8pPr marL="3190814" indent="0">
              <a:buNone/>
              <a:defRPr sz="2000"/>
            </a:lvl8pPr>
            <a:lvl9pPr marL="364664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831" indent="0">
              <a:buNone/>
              <a:defRPr sz="1200"/>
            </a:lvl2pPr>
            <a:lvl3pPr marL="911661" indent="0">
              <a:buNone/>
              <a:defRPr sz="1000"/>
            </a:lvl3pPr>
            <a:lvl4pPr marL="1367493" indent="0">
              <a:buNone/>
              <a:defRPr sz="900"/>
            </a:lvl4pPr>
            <a:lvl5pPr marL="1823323" indent="0">
              <a:buNone/>
              <a:defRPr sz="900"/>
            </a:lvl5pPr>
            <a:lvl6pPr marL="2279151" indent="0">
              <a:buNone/>
              <a:defRPr sz="900"/>
            </a:lvl6pPr>
            <a:lvl7pPr marL="2734984" indent="0">
              <a:buNone/>
              <a:defRPr sz="900"/>
            </a:lvl7pPr>
            <a:lvl8pPr marL="3190814" indent="0">
              <a:buNone/>
              <a:defRPr sz="900"/>
            </a:lvl8pPr>
            <a:lvl9pPr marL="364664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51C4A93-8CB5-4B0E-88A8-CEE7FD22459D}" type="datetime1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5359-6810-444B-9C14-5C8D64252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8" y="83345"/>
            <a:ext cx="8113712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84" rIns="0" bIns="455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48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8" tIns="45584" rIns="91168" bIns="45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68" tIns="45584" rIns="91168" bIns="4558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30A62E-7A95-441E-AAA1-AC2A277A28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5829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78" y="83345"/>
            <a:ext cx="1052513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91" y="831058"/>
            <a:ext cx="7418387" cy="41672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8" tIns="45584" rIns="91168" bIns="45584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831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7294"/>
            <a:ext cx="91440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8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5831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1661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6749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332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68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898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730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560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3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6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93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23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5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84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14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42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nalog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mev3.gosuslugi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914400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Совещание для представителей подразделений федеральных государственных органов по профилактике коррупционных и иных правонарушений, органов субъектов Российской Федерации по профилактике коррупционных и иных правонарушений, а также уполномоченных подразделений государственных внебюджетных фондов, иных организаций, созданных на основании федеральных законов,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теме «Анализ сведений о доходах, расходах, об имуществе и обязательствах имущественного характера, а также проверка их достоверности»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75806"/>
            <a:ext cx="8640960" cy="17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</a:t>
            </a:r>
            <a:endParaRPr lang="ru-RU" sz="1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начальника отдела методологии ведения, мониторинга государственных реестров и предоставления информации Управления регистрации и учета налогоплательщиков ФНС России Старостиной Ирины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Евгеньевны.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марта 2018 г.</a:t>
            </a: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ФОИВы</a:t>
            </a:r>
            <a:r>
              <a:rPr lang="ru-RU" sz="2000" dirty="0" smtClean="0"/>
              <a:t> подключенные к сервисам СМЭВ ФНС России (продолжение).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Росреестр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ФСИН России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ФСО России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Росаккредитация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Россельхознадзор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Роспотребнадзор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Росздравнадзор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28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Рособрнадзор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29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Росприроднадзор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Роскомнадзор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ФОИВы</a:t>
            </a:r>
            <a:r>
              <a:rPr lang="ru-RU" sz="2000" dirty="0" smtClean="0"/>
              <a:t> подключенные к сервисам СМЭВ ФНС России (продолжение).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Ространснадзор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32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Росалкогольрегулирование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33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ФСТЭК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34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Роструд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35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Росфинмониторинг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36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Ростехнадзор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37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ФТС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38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Росмолодежь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39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Росавиация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Росжелдор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ФОИВы</a:t>
            </a:r>
            <a:r>
              <a:rPr lang="ru-RU" sz="2000" dirty="0" smtClean="0"/>
              <a:t> подключенные к сервисам СМЭВ ФНС России (продолжение).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587556" cy="37214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41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Росморречфлот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42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Росводресурсы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43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Роснедра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44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Роспечать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45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Росрыболовство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46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Росстандарт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47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Ростуризм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Росимущество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49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Россвязь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Росавтодор</a:t>
            </a:r>
            <a:endParaRPr lang="ru-RU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ФОИВы</a:t>
            </a:r>
            <a:r>
              <a:rPr lang="ru-RU" sz="2000" dirty="0" smtClean="0"/>
              <a:t> подключенные к сервисам СМЭВ ФНС России (продолжение).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587556" cy="37214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51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Федеральный институт промышленной собственности (ФИПС)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52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ФСС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53.         ПФР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54           ФОМС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134"/>
            <a:ext cx="7669090" cy="684462"/>
          </a:xfrm>
        </p:spPr>
        <p:txBody>
          <a:bodyPr/>
          <a:lstStyle/>
          <a:p>
            <a:r>
              <a:rPr lang="ru-RU" sz="2000" dirty="0" smtClean="0"/>
              <a:t>Количество обращений к сервисам СМЭВ РОИВ в 2017 году.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06539"/>
            <a:ext cx="5464824" cy="965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91830"/>
            <a:ext cx="5619969" cy="9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/>
          <p:cNvSpPr txBox="1"/>
          <p:nvPr/>
        </p:nvSpPr>
        <p:spPr bwMode="auto">
          <a:xfrm>
            <a:off x="4707732" y="1488281"/>
            <a:ext cx="1388269" cy="1201341"/>
          </a:xfrm>
          <a:prstGeom prst="rect">
            <a:avLst/>
          </a:prstGeom>
          <a:noFill/>
          <a:ln>
            <a:noFill/>
          </a:ln>
        </p:spPr>
        <p:txBody>
          <a:bodyPr wrap="none" lIns="78230" tIns="39115" rIns="78230" bIns="39115" anchor="ctr">
            <a:normAutofit fontScale="92500" lnSpcReduction="20000"/>
          </a:bodyPr>
          <a:lstStyle/>
          <a:p>
            <a:pPr defTabSz="782292">
              <a:lnSpc>
                <a:spcPct val="120000"/>
              </a:lnSpc>
              <a:defRPr/>
            </a:pPr>
            <a:r>
              <a:rPr lang="ru-RU" sz="900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ru-RU" sz="4050" b="1" dirty="0">
                <a:solidFill>
                  <a:schemeClr val="tx2"/>
                </a:solidFill>
                <a:latin typeface="Calibri" panose="020F0502020204030204" pitchFamily="34" charset="0"/>
              </a:rPr>
              <a:t>50</a:t>
            </a:r>
            <a:r>
              <a:rPr lang="en-US" sz="900" b="1" dirty="0">
                <a:solidFill>
                  <a:srgbClr val="FF6600"/>
                </a:solidFill>
                <a:latin typeface="Calibri" panose="020F0502020204030204" pitchFamily="34" charset="0"/>
              </a:rPr>
              <a:t/>
            </a:r>
            <a:br>
              <a:rPr lang="en-US" sz="900" b="1" dirty="0">
                <a:solidFill>
                  <a:srgbClr val="FF6600"/>
                </a:solidFill>
                <a:latin typeface="Calibri" panose="020F0502020204030204" pitchFamily="34" charset="0"/>
              </a:rPr>
            </a:br>
            <a:r>
              <a:rPr lang="ru-RU" sz="1275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информационных</a:t>
            </a:r>
          </a:p>
          <a:p>
            <a:pPr defTabSz="782292">
              <a:lnSpc>
                <a:spcPct val="120000"/>
              </a:lnSpc>
              <a:defRPr/>
            </a:pPr>
            <a:r>
              <a:rPr lang="ru-RU" sz="1275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и интерактивных</a:t>
            </a:r>
          </a:p>
          <a:p>
            <a:pPr defTabSz="782292">
              <a:lnSpc>
                <a:spcPct val="120000"/>
              </a:lnSpc>
              <a:defRPr/>
            </a:pPr>
            <a:r>
              <a:rPr lang="ru-RU" sz="1275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сервисов</a:t>
            </a:r>
          </a:p>
          <a:p>
            <a:pPr defTabSz="782292">
              <a:defRPr/>
            </a:pPr>
            <a:endParaRPr lang="ru-RU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77" name="Заголовок 9"/>
          <p:cNvSpPr>
            <a:spLocks noGrp="1"/>
          </p:cNvSpPr>
          <p:nvPr>
            <p:ph type="title"/>
          </p:nvPr>
        </p:nvSpPr>
        <p:spPr>
          <a:xfrm>
            <a:off x="1331119" y="195262"/>
            <a:ext cx="5832872" cy="576263"/>
          </a:xfrm>
        </p:spPr>
        <p:txBody>
          <a:bodyPr/>
          <a:lstStyle/>
          <a:p>
            <a:pPr defTabSz="611981">
              <a:defRPr/>
            </a:pPr>
            <a:r>
              <a:rPr lang="ru-RU" sz="1800" cap="all" dirty="0">
                <a:solidFill>
                  <a:schemeClr val="bg1"/>
                </a:solidFill>
              </a:rPr>
              <a:t>Официальный сайт ФНС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78166" y="1309687"/>
            <a:ext cx="1512094" cy="10387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750" b="1" dirty="0">
                <a:solidFill>
                  <a:schemeClr val="tx2"/>
                </a:solidFill>
                <a:latin typeface="Calibri" panose="020F0502020204030204" pitchFamily="34" charset="0"/>
              </a:rPr>
              <a:t>142</a:t>
            </a:r>
            <a:r>
              <a:rPr lang="ru-RU" sz="1350" b="1" dirty="0">
                <a:solidFill>
                  <a:schemeClr val="tx2"/>
                </a:solidFill>
                <a:latin typeface="Calibri" panose="020F0502020204030204" pitchFamily="34" charset="0"/>
              </a:rPr>
              <a:t>млн</a:t>
            </a:r>
            <a:r>
              <a:rPr lang="ru-RU" sz="1350" b="1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пользователей сайта за 2017 год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26406" y="400051"/>
            <a:ext cx="6205538" cy="573881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Обслуживание налогоплательщиков в электронном виде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4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2"/>
          <a:stretch>
            <a:fillRect/>
          </a:stretch>
        </p:blipFill>
        <p:spPr bwMode="auto">
          <a:xfrm>
            <a:off x="1685925" y="1497806"/>
            <a:ext cx="2725341" cy="15490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20404" y="276226"/>
            <a:ext cx="292894" cy="821531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68571" tIns="34286" rIns="68571" bIns="34286" anchor="ctr"/>
          <a:lstStyle/>
          <a:p>
            <a:pPr algn="ctr" defTabSz="685682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6638" y="3962400"/>
            <a:ext cx="432197" cy="944166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571" tIns="34286" rIns="68571" bIns="34286" anchor="ctr"/>
          <a:lstStyle/>
          <a:p>
            <a:pPr algn="ctr" defTabSz="685682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86638" y="4682729"/>
            <a:ext cx="432197" cy="322659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68571" tIns="34286" rIns="68571" bIns="34286" anchor="ctr"/>
          <a:lstStyle/>
          <a:p>
            <a:pPr algn="ctr" defTabSz="685682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3435" y="1191139"/>
            <a:ext cx="3263205" cy="423524"/>
          </a:xfrm>
          <a:prstGeom prst="rect">
            <a:avLst/>
          </a:prstGeom>
          <a:noFill/>
        </p:spPr>
        <p:txBody>
          <a:bodyPr lIns="53667" tIns="26834" rIns="53667" bIns="26834">
            <a:spAutoFit/>
          </a:bodyPr>
          <a:lstStyle/>
          <a:p>
            <a:pPr defTabSz="611960">
              <a:defRPr/>
            </a:pPr>
            <a:r>
              <a:rPr lang="ru-RU" sz="120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Налоговый портал ФНС России - </a:t>
            </a:r>
            <a:r>
              <a:rPr lang="en-US" sz="1200" u="sng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hlinkClick r:id="rId4"/>
              </a:rPr>
              <a:t>www.nalog.ru</a:t>
            </a:r>
            <a:endParaRPr lang="en-US" sz="1200" u="sng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defTabSz="611960">
              <a:defRPr/>
            </a:pPr>
            <a:endParaRPr lang="ru-RU" sz="12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3435" y="3244364"/>
            <a:ext cx="3263205" cy="423524"/>
          </a:xfrm>
          <a:prstGeom prst="rect">
            <a:avLst/>
          </a:prstGeom>
          <a:noFill/>
        </p:spPr>
        <p:txBody>
          <a:bodyPr lIns="53667" tIns="26834" rIns="53667" bIns="26834">
            <a:spAutoFit/>
          </a:bodyPr>
          <a:lstStyle/>
          <a:p>
            <a:pPr defTabSz="611960">
              <a:defRPr/>
            </a:pPr>
            <a:r>
              <a:rPr lang="ru-RU" sz="120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Личные кабинеты налогоплательщика</a:t>
            </a:r>
            <a:endParaRPr lang="en-US" sz="1200" u="sng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defTabSz="611960">
              <a:defRPr/>
            </a:pPr>
            <a:endParaRPr lang="ru-RU" sz="12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8" name="Прямоугольник 19"/>
          <p:cNvSpPr>
            <a:spLocks noChangeArrowheads="1"/>
          </p:cNvSpPr>
          <p:nvPr/>
        </p:nvSpPr>
        <p:spPr bwMode="auto">
          <a:xfrm>
            <a:off x="4707732" y="2515791"/>
            <a:ext cx="127873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750" b="1">
                <a:solidFill>
                  <a:schemeClr val="tx2"/>
                </a:solidFill>
                <a:latin typeface="Calibri" panose="020F0502020204030204" pitchFamily="34" charset="0"/>
              </a:rPr>
              <a:t>340 </a:t>
            </a:r>
            <a:r>
              <a:rPr lang="ru-RU" altLang="ru-RU" sz="1350" b="1">
                <a:solidFill>
                  <a:schemeClr val="tx2"/>
                </a:solidFill>
                <a:latin typeface="Calibri" panose="020F0502020204030204" pitchFamily="34" charset="0"/>
              </a:rPr>
              <a:t>млн</a:t>
            </a:r>
            <a:endParaRPr lang="ru-RU" altLang="ru-RU" sz="12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6463" y="2737248"/>
            <a:ext cx="209669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обращений к сервису «Проверь себя и контрагента» за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2017 год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50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8559" r="62904" b="85208"/>
          <a:stretch>
            <a:fillRect/>
          </a:stretch>
        </p:blipFill>
        <p:spPr bwMode="auto">
          <a:xfrm>
            <a:off x="1777604" y="3537347"/>
            <a:ext cx="1657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850232" y="4060031"/>
            <a:ext cx="1512094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750" b="1" dirty="0">
                <a:solidFill>
                  <a:schemeClr val="tx2"/>
                </a:solidFill>
                <a:latin typeface="Calibri" panose="020F0502020204030204" pitchFamily="34" charset="0"/>
              </a:rPr>
              <a:t>116</a:t>
            </a:r>
            <a:r>
              <a:rPr lang="ru-RU" sz="9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350" b="1" dirty="0">
                <a:solidFill>
                  <a:schemeClr val="tx2"/>
                </a:solidFill>
                <a:latin typeface="Calibri" panose="020F0502020204030204" pitchFamily="34" charset="0"/>
              </a:rPr>
              <a:t>млн. </a:t>
            </a: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пользователей</a:t>
            </a:r>
          </a:p>
        </p:txBody>
      </p:sp>
      <p:pic>
        <p:nvPicPr>
          <p:cNvPr id="14352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3" t="8023" r="11330" b="85223"/>
          <a:stretch>
            <a:fillRect/>
          </a:stretch>
        </p:blipFill>
        <p:spPr bwMode="auto">
          <a:xfrm>
            <a:off x="3800476" y="3505200"/>
            <a:ext cx="1584722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3" t="8412" r="36835" b="84834"/>
          <a:stretch>
            <a:fillRect/>
          </a:stretch>
        </p:blipFill>
        <p:spPr bwMode="auto">
          <a:xfrm>
            <a:off x="5513785" y="3544491"/>
            <a:ext cx="160734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82629" y="4060031"/>
            <a:ext cx="1512094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750" b="1" dirty="0">
                <a:solidFill>
                  <a:schemeClr val="tx2"/>
                </a:solidFill>
                <a:latin typeface="Calibri" panose="020F0502020204030204" pitchFamily="34" charset="0"/>
              </a:rPr>
              <a:t>566 </a:t>
            </a:r>
            <a:r>
              <a:rPr lang="ru-RU" sz="1350" b="1" dirty="0">
                <a:solidFill>
                  <a:schemeClr val="tx2"/>
                </a:solidFill>
                <a:latin typeface="Calibri" panose="020F0502020204030204" pitchFamily="34" charset="0"/>
              </a:rPr>
              <a:t>тыс. </a:t>
            </a: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пользователей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17382" y="4060031"/>
            <a:ext cx="1512094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750" b="1" dirty="0">
                <a:solidFill>
                  <a:schemeClr val="tx2"/>
                </a:solidFill>
                <a:latin typeface="Calibri" panose="020F0502020204030204" pitchFamily="34" charset="0"/>
              </a:rPr>
              <a:t>950 </a:t>
            </a:r>
            <a:r>
              <a:rPr lang="ru-RU" sz="1350" b="1" dirty="0">
                <a:solidFill>
                  <a:schemeClr val="tx2"/>
                </a:solidFill>
                <a:latin typeface="Calibri" panose="020F0502020204030204" pitchFamily="34" charset="0"/>
              </a:rPr>
              <a:t>тыс. </a:t>
            </a:r>
            <a: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9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пользователей</a:t>
            </a:r>
          </a:p>
        </p:txBody>
      </p:sp>
      <p:sp>
        <p:nvSpPr>
          <p:cNvPr id="14356" name="Номер слайда 3"/>
          <p:cNvSpPr txBox="1">
            <a:spLocks/>
          </p:cNvSpPr>
          <p:nvPr/>
        </p:nvSpPr>
        <p:spPr bwMode="auto">
          <a:xfrm>
            <a:off x="7386638" y="4625579"/>
            <a:ext cx="46434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 anchor="ctr"/>
          <a:lstStyle>
            <a:lvl1pPr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rgbClr val="504F53"/>
                </a:solidFill>
                <a:latin typeface="Arial" panose="020B0604020202020204" pitchFamily="34" charset="0"/>
              </a:defRPr>
            </a:lvl3pPr>
            <a:lvl4pPr marL="1600200" indent="-228600" algn="just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400">
                <a:solidFill>
                  <a:srgbClr val="504F53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575"/>
              </a:lnSpc>
              <a:spcBef>
                <a:spcPts val="350"/>
              </a:spcBef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8D8C9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575"/>
              </a:lnSpc>
              <a:spcBef>
                <a:spcPct val="0"/>
              </a:spcBef>
            </a:pPr>
            <a:fld id="{2BEF4C1E-0226-413A-A8A0-4ECBCF9658FC}" type="slidenum">
              <a:rPr lang="ru-RU" altLang="ru-RU" sz="1800">
                <a:solidFill>
                  <a:srgbClr val="FFFFFF"/>
                </a:solidFill>
              </a:rPr>
              <a:pPr algn="ctr">
                <a:lnSpc>
                  <a:spcPts val="1575"/>
                </a:lnSpc>
                <a:spcBef>
                  <a:spcPct val="0"/>
                </a:spcBef>
              </a:pPr>
              <a:t>15</a:t>
            </a:fld>
            <a:endParaRPr lang="ru-RU" alt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1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Иные способы получения сведений из ЕГРЮЛ/ЕГРИП.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9582"/>
            <a:ext cx="6481108" cy="35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092114"/>
            <a:ext cx="597666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Посланием Президента Российской Федерации Федеральному Собранию от 01.03.2018 доведена необходимость перевода в цифровую форму документооборота между госструктурами, поскольку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всей системы государственного управления, повышение её прозрачности – это мощный фактор противодействия коррупции.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1502963" y="123479"/>
            <a:ext cx="6619705" cy="5760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517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2067694"/>
            <a:ext cx="526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СПАСИБО ЗА ВНИМАНИЕ!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5126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 </a:t>
            </a:r>
            <a:r>
              <a:rPr lang="ru-RU" sz="2000" b="1" dirty="0" smtClean="0"/>
              <a:t>Нормативные правовые акты, регулирующие процедуру взаимодействия.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9512" y="987574"/>
            <a:ext cx="8507288" cy="3607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sz="1600" dirty="0" smtClean="0"/>
              <a:t>«</a:t>
            </a:r>
            <a:r>
              <a:rPr lang="ru-RU" sz="1600" dirty="0"/>
              <a:t>Налоговые органы в соответствии с нормативными правовыми актами Российской Федерации о противодействии коррупции представляют имеющиеся у них сведения о доходах, расходах, об имуществе и обязательствах имущественного характера, о наличии счетов (вкладов) в иностранных банках, расположенных за пределами территории Российской Федерации, и об их реквизитах по запросам руководителей и других должностных лиц федеральных государственных органов, перечень которых определяется Президентом Российской Федерации, и высших должностных лиц субъектов Российской Федерации (руководителей высших исполнительных органов государственной власти субъектов Российской Федерации)».</a:t>
            </a:r>
          </a:p>
          <a:p>
            <a:pPr marL="0" indent="0" algn="just">
              <a:buNone/>
            </a:pPr>
            <a:r>
              <a:rPr lang="ru-RU" sz="1600" dirty="0" smtClean="0"/>
              <a:t>(второй абзац статья </a:t>
            </a:r>
            <a:r>
              <a:rPr lang="ru-RU" sz="1600" dirty="0"/>
              <a:t>7.1 Закона Российской Федерации от 21.03.1991 № 943-1 «О налоговых органах Российской Федерации</a:t>
            </a:r>
            <a:r>
              <a:rPr lang="ru-RU" sz="1600" dirty="0" smtClean="0"/>
              <a:t>»)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ea typeface="+mn-ea"/>
              </a:rPr>
              <a:t>Нормативные правовые акты </a:t>
            </a:r>
            <a:r>
              <a:rPr lang="ru-RU" sz="1800" dirty="0">
                <a:ea typeface="+mn-ea"/>
              </a:rPr>
              <a:t>Российской Федерации о противодействии </a:t>
            </a:r>
            <a:r>
              <a:rPr lang="ru-RU" sz="1800" dirty="0" smtClean="0">
                <a:ea typeface="+mn-ea"/>
              </a:rPr>
              <a:t>коррупции.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r>
              <a:rPr lang="ru-RU" sz="1600" dirty="0" smtClean="0"/>
              <a:t>Федеральный </a:t>
            </a:r>
            <a:r>
              <a:rPr lang="ru-RU" sz="1600" dirty="0"/>
              <a:t>закон от 25.12.2008 N 273-ФЗ "О противодействии коррупции</a:t>
            </a:r>
            <a:r>
              <a:rPr lang="ru-RU" sz="1600" dirty="0" smtClean="0"/>
              <a:t>";</a:t>
            </a:r>
          </a:p>
          <a:p>
            <a:endParaRPr lang="ru-RU" sz="1600" dirty="0" smtClean="0"/>
          </a:p>
          <a:p>
            <a:pPr algn="just"/>
            <a:r>
              <a:rPr lang="ru-RU" sz="1600" dirty="0" smtClean="0"/>
              <a:t> Указ </a:t>
            </a:r>
            <a:r>
              <a:rPr lang="ru-RU" sz="1600" dirty="0"/>
              <a:t>Президента Российской Федерации от 21.09.2009 N 1065 "О проверке достоверности и полноты сведений, представляемых гражданами, претендующими на замещение должностей федеральной государственной службы, и федеральными государственными служащими, и соблюдения федеральными государственными служащими требований к служебному поведению</a:t>
            </a:r>
            <a:r>
              <a:rPr lang="ru-RU" sz="1600" dirty="0" smtClean="0"/>
              <a:t>".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Нормативные правовые акты Российской Федерации о </a:t>
            </a:r>
            <a:r>
              <a:rPr lang="ru-RU" sz="1800" dirty="0" smtClean="0"/>
              <a:t>равнозначности электронного документа документу на бумажном носителе.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 </a:t>
            </a:r>
            <a:r>
              <a:rPr lang="ru-RU" sz="1600" dirty="0"/>
              <a:t>Информация в электронной форме, подписанная квалифицированной электронной подписью, признается электронным документом, равнозначным документу на бумажном носителе, подписанному собственноручной подписью, и может применяться в любых правоотношениях в соответствии с законодательством Российской Федерации, кроме случая, если федеральными законами или принимаемыми в соответствии с ними нормативными правовыми актами установлено требование о необходимости составления документа исключительно на бумажном носителе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(пункт 1 статья 6 Федеральный закон от 06.04.2011 №63-ФЗ «Об электронной подписи»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Порядок подключения к СМЭВ.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</a:rPr>
              <a:t>Министерство связи и массовых коммуникаций Российской </a:t>
            </a:r>
            <a:r>
              <a:rPr lang="ru-RU" sz="1800" dirty="0" smtClean="0">
                <a:latin typeface="Times New Roman" panose="02020603050405020304" pitchFamily="18" charset="0"/>
              </a:rPr>
              <a:t>Федерации осуществляет </a:t>
            </a:r>
            <a:r>
              <a:rPr lang="ru-RU" sz="1800" dirty="0">
                <a:latin typeface="Times New Roman" panose="02020603050405020304" pitchFamily="18" charset="0"/>
              </a:rPr>
              <a:t>координацию деятельности по подключению к единой системе межведомственного электронного взаимодействия</a:t>
            </a:r>
            <a:r>
              <a:rPr lang="ru-RU" sz="18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</a:rPr>
              <a:t>(пункт 2 Постановления Правительства Российской Федерации от 08.09.2010 №697 «О Единой системе межведомственного взаимодействия».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 по организации взаимодействия в СМЭВ, а также руководство пользователя Видов сведений, размещены на Технологическом портале СМЭВ </a:t>
            </a:r>
            <a:r>
              <a:rPr lang="ru-RU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http://smev3.gosuslugi.ru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Некоторые виды сведений ФНС России в среде СМЭВ.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875588" cy="3793471"/>
          </a:xfrm>
        </p:spPr>
        <p:txBody>
          <a:bodyPr/>
          <a:lstStyle/>
          <a:p>
            <a:r>
              <a:rPr lang="ru-RU" sz="1400" dirty="0"/>
              <a:t>Об ИНН физических лиц на основании полных паспортных данных по единичному запросу органов исполнительной власти</a:t>
            </a:r>
          </a:p>
          <a:p>
            <a:r>
              <a:rPr lang="ru-RU" sz="1400" dirty="0"/>
              <a:t>О соответствии паспортных данных и ИНН физического лица</a:t>
            </a:r>
          </a:p>
          <a:p>
            <a:r>
              <a:rPr lang="ru-RU" sz="1400" dirty="0"/>
              <a:t>Сведения об ИНН физического лица на основании данных о ФИО и дате рождения</a:t>
            </a:r>
          </a:p>
          <a:p>
            <a:r>
              <a:rPr lang="ru-RU" sz="1400" dirty="0"/>
              <a:t>Сведения о доходах физических лиц по справкам 2-НДФЛ</a:t>
            </a:r>
          </a:p>
          <a:p>
            <a:r>
              <a:rPr lang="ru-RU" sz="1400" dirty="0"/>
              <a:t>Сведения налоговой декларации по налогу на доходы физических лиц (по форме 3-НДФЛ)</a:t>
            </a:r>
          </a:p>
          <a:p>
            <a:r>
              <a:rPr lang="ru-RU" sz="1400" dirty="0"/>
              <a:t>Выписки из ЕГРИП по запросам органов государственной власти, имеющих право на получение закрытых сведений</a:t>
            </a:r>
          </a:p>
          <a:p>
            <a:r>
              <a:rPr lang="ru-RU" sz="1400" dirty="0"/>
              <a:t>Сведения о банковских счетах (вкладах) физического лица, не являющегося индивидуальным предпринимателем</a:t>
            </a:r>
          </a:p>
          <a:p>
            <a:r>
              <a:rPr lang="ru-RU" sz="1400" dirty="0"/>
              <a:t>Выписки из ЕГРЮЛ по запросам органов государственной власти, имеющих право на получение закрытых сведений</a:t>
            </a:r>
          </a:p>
          <a:p>
            <a:r>
              <a:rPr lang="ru-RU" sz="1400" dirty="0"/>
              <a:t>Предоставление сведений об участии физического лица в юридических лицах в качестве руководителя, учредителя (участника)</a:t>
            </a:r>
          </a:p>
          <a:p>
            <a:r>
              <a:rPr lang="ru-RU" sz="1400" dirty="0"/>
              <a:t>Предоставление сведений из налоговых деклараций, представленных индивидуальными предпринимателями, применяющими специальные налоговые режимы</a:t>
            </a:r>
          </a:p>
          <a:p>
            <a:r>
              <a:rPr lang="ru-RU" sz="1400" dirty="0"/>
              <a:t>Сведения о доходах физических лиц, выплаченных налоговыми агентами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обращений за 2017 год.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5" y="1191419"/>
            <a:ext cx="3453263" cy="3276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ФОИВы</a:t>
            </a:r>
            <a:r>
              <a:rPr lang="ru-RU" sz="2000" dirty="0" smtClean="0"/>
              <a:t> подключенные к сервисам СМЭВ ФНС России.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        Генеральная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прокуратура Российской Федерации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	Главное управление государственной экспертизы (</a:t>
            </a:r>
            <a:r>
              <a:rPr lang="ru-RU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Главгосэкспертиза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России)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	Государственная корпорация по атомной энергии </a:t>
            </a:r>
            <a:r>
              <a:rPr lang="ru-RU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Росатом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	Государственная фельдъегерская служба Российской Федерации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	Министерство внутренних дел Российской Федерации (МВД)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	Министерство здравоохранения Российской Федерации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	Министерство иностранных дел Российской Федерации (МИД)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	Министерство культуры Российской Федерации (Минкультуры)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	Министерство обороны РФ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	Министерство образования и науки (</a:t>
            </a:r>
            <a:r>
              <a:rPr lang="ru-RU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Минобрнауки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России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ФОИВы</a:t>
            </a:r>
            <a:r>
              <a:rPr lang="ru-RU" sz="2000" dirty="0" smtClean="0"/>
              <a:t> подключенные к сервисам СМЭВ ФНС России (продолжение).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Минпромторг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России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МЧС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	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Минкомсвязь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России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Минсельхоз России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Минстрой России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	Счетная палата Российской Федерации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	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ФАС России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         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Федеральное казначейство (ФК)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Федеральная служба судебных приставов (ФССП России)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	Федеральная служба безопасности России (ФСБ России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9C9-F306-4DB7-952E-5D8CCEE8728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17820</TotalTime>
  <Words>907</Words>
  <Application>Microsoft Office PowerPoint</Application>
  <PresentationFormat>Экран (16:9)</PresentationFormat>
  <Paragraphs>146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Unicode MS</vt:lpstr>
      <vt:lpstr>Arial</vt:lpstr>
      <vt:lpstr>Calibri</vt:lpstr>
      <vt:lpstr>Times New Roman</vt:lpstr>
      <vt:lpstr>17_Специальное оформление</vt:lpstr>
      <vt:lpstr>Презентация PowerPoint</vt:lpstr>
      <vt:lpstr> Нормативные правовые акты, регулирующие процедуру взаимодействия. </vt:lpstr>
      <vt:lpstr>Нормативные правовые акты Российской Федерации о противодействии коррупции.</vt:lpstr>
      <vt:lpstr>Нормативные правовые акты Российской Федерации о равнозначности электронного документа документу на бумажном носителе.</vt:lpstr>
      <vt:lpstr>Порядок подключения к СМЭВ.</vt:lpstr>
      <vt:lpstr>Некоторые виды сведений ФНС России в среде СМЭВ.</vt:lpstr>
      <vt:lpstr>Статистика обращений за 2017 год.</vt:lpstr>
      <vt:lpstr>ФОИВы подключенные к сервисам СМЭВ ФНС России.</vt:lpstr>
      <vt:lpstr>ФОИВы подключенные к сервисам СМЭВ ФНС России (продолжение).</vt:lpstr>
      <vt:lpstr>ФОИВы подключенные к сервисам СМЭВ ФНС России (продолжение).</vt:lpstr>
      <vt:lpstr>ФОИВы подключенные к сервисам СМЭВ ФНС России (продолжение).</vt:lpstr>
      <vt:lpstr>ФОИВы подключенные к сервисам СМЭВ ФНС России (продолжение).</vt:lpstr>
      <vt:lpstr>ФОИВы подключенные к сервисам СМЭВ ФНС России (продолжение).</vt:lpstr>
      <vt:lpstr>Количество обращений к сервисам СМЭВ РОИВ в 2017 году.</vt:lpstr>
      <vt:lpstr>Официальный сайт ФНС России</vt:lpstr>
      <vt:lpstr>Иные способы получения сведений из ЕГРЮЛ/ЕГРИП.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Воронова Светлана Анатольевна</dc:creator>
  <cp:lastModifiedBy>Старостина Ирина Евгеньевна</cp:lastModifiedBy>
  <cp:revision>1570</cp:revision>
  <cp:lastPrinted>2018-03-30T06:32:51Z</cp:lastPrinted>
  <dcterms:created xsi:type="dcterms:W3CDTF">2013-10-15T07:15:37Z</dcterms:created>
  <dcterms:modified xsi:type="dcterms:W3CDTF">2018-03-30T06:34:18Z</dcterms:modified>
</cp:coreProperties>
</file>