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92" r:id="rId3"/>
    <p:sldId id="279" r:id="rId4"/>
    <p:sldId id="280" r:id="rId5"/>
    <p:sldId id="281" r:id="rId6"/>
    <p:sldId id="282" r:id="rId7"/>
    <p:sldId id="290" r:id="rId8"/>
    <p:sldId id="291" r:id="rId9"/>
    <p:sldId id="283" r:id="rId10"/>
    <p:sldId id="289" r:id="rId11"/>
    <p:sldId id="293" r:id="rId12"/>
    <p:sldId id="284" r:id="rId13"/>
    <p:sldId id="286" r:id="rId14"/>
  </p:sldIdLst>
  <p:sldSz cx="9144000" cy="6858000" type="screen4x3"/>
  <p:notesSz cx="6858000" cy="9144000"/>
  <p:defaultTextStyle>
    <a:lvl1pPr>
      <a:defRPr>
        <a:latin typeface="Verdana"/>
        <a:ea typeface="Verdana"/>
        <a:cs typeface="Verdana"/>
        <a:sym typeface="Verdana"/>
      </a:defRPr>
    </a:lvl1pPr>
    <a:lvl2pPr indent="457200">
      <a:defRPr>
        <a:latin typeface="Verdana"/>
        <a:ea typeface="Verdana"/>
        <a:cs typeface="Verdana"/>
        <a:sym typeface="Verdana"/>
      </a:defRPr>
    </a:lvl2pPr>
    <a:lvl3pPr indent="914400">
      <a:defRPr>
        <a:latin typeface="Verdana"/>
        <a:ea typeface="Verdana"/>
        <a:cs typeface="Verdana"/>
        <a:sym typeface="Verdana"/>
      </a:defRPr>
    </a:lvl3pPr>
    <a:lvl4pPr indent="1371600">
      <a:defRPr>
        <a:latin typeface="Verdana"/>
        <a:ea typeface="Verdana"/>
        <a:cs typeface="Verdana"/>
        <a:sym typeface="Verdana"/>
      </a:defRPr>
    </a:lvl4pPr>
    <a:lvl5pPr indent="1828800">
      <a:defRPr>
        <a:latin typeface="Verdana"/>
        <a:ea typeface="Verdana"/>
        <a:cs typeface="Verdana"/>
        <a:sym typeface="Verdana"/>
      </a:defRPr>
    </a:lvl5pPr>
    <a:lvl6pPr indent="2286000">
      <a:defRPr>
        <a:latin typeface="Verdana"/>
        <a:ea typeface="Verdana"/>
        <a:cs typeface="Verdana"/>
        <a:sym typeface="Verdana"/>
      </a:defRPr>
    </a:lvl6pPr>
    <a:lvl7pPr indent="2743200">
      <a:defRPr>
        <a:latin typeface="Verdana"/>
        <a:ea typeface="Verdana"/>
        <a:cs typeface="Verdana"/>
        <a:sym typeface="Verdana"/>
      </a:defRPr>
    </a:lvl7pPr>
    <a:lvl8pPr indent="3200400">
      <a:defRPr>
        <a:latin typeface="Verdana"/>
        <a:ea typeface="Verdana"/>
        <a:cs typeface="Verdana"/>
        <a:sym typeface="Verdana"/>
      </a:defRPr>
    </a:lvl8pPr>
    <a:lvl9pPr indent="3657600">
      <a:defRPr>
        <a:latin typeface="Verdana"/>
        <a:ea typeface="Verdana"/>
        <a:cs typeface="Verdana"/>
        <a:sym typeface="Verdan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32523"/>
    <a:srgbClr val="FFFF99"/>
    <a:srgbClr val="000000"/>
    <a:srgbClr val="FFFF66"/>
    <a:srgbClr val="376092"/>
    <a:srgbClr val="254061"/>
    <a:srgbClr val="5353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>
          <a:latin typeface="Verdana"/>
          <a:ea typeface="Verdana"/>
          <a:cs typeface="Verdana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n">
        <a:font>
          <a:latin typeface="Verdana"/>
          <a:ea typeface="Verdana"/>
          <a:cs typeface="Verdan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Verdana"/>
          <a:ea typeface="Verdana"/>
          <a:cs typeface="Verdan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4F81BD"/>
          </a:solidFill>
        </a:fill>
      </a:tcStyle>
    </a:lastRow>
    <a:firstRow>
      <a:tcTxStyle b="on" i="on">
        <a:font>
          <a:latin typeface="Verdana"/>
          <a:ea typeface="Verdana"/>
          <a:cs typeface="Verdan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4F81BD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Verdana"/>
          <a:ea typeface="Verdana"/>
          <a:cs typeface="Verdana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n">
        <a:font>
          <a:latin typeface="Verdana"/>
          <a:ea typeface="Verdana"/>
          <a:cs typeface="Verdan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9BBB59"/>
          </a:solidFill>
        </a:fill>
      </a:tcStyle>
    </a:firstCol>
    <a:lastRow>
      <a:tcTxStyle b="on" i="on">
        <a:font>
          <a:latin typeface="Verdana"/>
          <a:ea typeface="Verdana"/>
          <a:cs typeface="Verdan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9BBB59"/>
          </a:solidFill>
        </a:fill>
      </a:tcStyle>
    </a:lastRow>
    <a:firstRow>
      <a:tcTxStyle b="on" i="on">
        <a:font>
          <a:latin typeface="Verdana"/>
          <a:ea typeface="Verdana"/>
          <a:cs typeface="Verdan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9BBB59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Verdana"/>
          <a:ea typeface="Verdana"/>
          <a:cs typeface="Verdana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n">
        <a:font>
          <a:latin typeface="Verdana"/>
          <a:ea typeface="Verdana"/>
          <a:cs typeface="Verdan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79646"/>
          </a:solidFill>
        </a:fill>
      </a:tcStyle>
    </a:firstCol>
    <a:lastRow>
      <a:tcTxStyle b="on" i="on">
        <a:font>
          <a:latin typeface="Verdana"/>
          <a:ea typeface="Verdana"/>
          <a:cs typeface="Verdan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79646"/>
          </a:solidFill>
        </a:fill>
      </a:tcStyle>
    </a:lastRow>
    <a:firstRow>
      <a:tcTxStyle b="on" i="on">
        <a:font>
          <a:latin typeface="Verdana"/>
          <a:ea typeface="Verdana"/>
          <a:cs typeface="Verdan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79646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Verdana"/>
          <a:ea typeface="Verdana"/>
          <a:cs typeface="Verdan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Verdana"/>
          <a:ea typeface="Verdana"/>
          <a:cs typeface="Verdan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Verdana"/>
          <a:ea typeface="Verdana"/>
          <a:cs typeface="Verdan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Verdana"/>
          <a:ea typeface="Verdana"/>
          <a:cs typeface="Verdan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Verdana"/>
          <a:ea typeface="Verdana"/>
          <a:cs typeface="Verdana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Verdana"/>
          <a:ea typeface="Verdana"/>
          <a:cs typeface="Verdan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Col>
    <a:lastRow>
      <a:tcTxStyle b="on" i="on">
        <a:font>
          <a:latin typeface="Verdana"/>
          <a:ea typeface="Verdana"/>
          <a:cs typeface="Verdan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lastRow>
    <a:firstRow>
      <a:tcTxStyle b="on" i="on">
        <a:font>
          <a:latin typeface="Verdana"/>
          <a:ea typeface="Verdana"/>
          <a:cs typeface="Verdan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Row>
  </a:tblStyle>
  <a:tblStyle styleId="{2708684C-4D16-4618-839F-0558EEFCDFE6}" styleName="">
    <a:tblBg/>
    <a:wholeTbl>
      <a:tcTxStyle b="on" i="on">
        <a:font>
          <a:latin typeface="Verdana"/>
          <a:ea typeface="Verdana"/>
          <a:cs typeface="Verdan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Verdana"/>
          <a:ea typeface="Verdana"/>
          <a:cs typeface="Verdan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>
          <a:latin typeface="Verdana"/>
          <a:ea typeface="Verdana"/>
          <a:cs typeface="Verdan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lastRow>
    <a:firstRow>
      <a:tcTxStyle b="on" i="on">
        <a:font>
          <a:latin typeface="Verdana"/>
          <a:ea typeface="Verdana"/>
          <a:cs typeface="Verdan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22" d="100"/>
          <a:sy n="122" d="100"/>
        </p:scale>
        <p:origin x="120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A12140-BB82-41DA-84C8-A922EABA5255}" type="doc">
      <dgm:prSet loTypeId="urn:microsoft.com/office/officeart/2005/8/layout/bProcess3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A53C1AE-E2A2-4113-ACD6-3C35F17851B9}">
      <dgm:prSet phldrT="[Текст]" custT="1"/>
      <dgm:spPr/>
      <dgm:t>
        <a:bodyPr/>
        <a:lstStyle/>
        <a:p>
          <a:r>
            <a:rPr lang="ru-RU" sz="1800" b="1" u="sng" dirty="0" smtClean="0">
              <a:solidFill>
                <a:srgbClr val="FFFF99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этап:</a:t>
          </a:r>
        </a:p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создание в Организациях структурных подразделений (назначение лиц), ответственных за профилактику коррупционных и иных правонарушений</a:t>
          </a:r>
          <a:endParaRPr lang="ru-RU" sz="1400" b="1" u="sng" dirty="0">
            <a:solidFill>
              <a:srgbClr val="FFFF99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C22D663-8BFA-46F6-BF64-89D3AA7A9644}" type="parTrans" cxnId="{98AE1E7F-8BEF-477E-A21D-ECD0A51DDB2B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82124EA-39BF-4202-9325-40C67A559C4C}" type="sibTrans" cxnId="{98AE1E7F-8BEF-477E-A21D-ECD0A51DDB2B}">
      <dgm:prSet custT="1"/>
      <dgm:spPr>
        <a:ln w="28575">
          <a:solidFill>
            <a:schemeClr val="bg1"/>
          </a:solidFill>
        </a:ln>
      </dgm:spPr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C1D4A0D-8366-4198-9856-C8599FB877F5}">
      <dgm:prSet phldrT="[Текст]" custT="1"/>
      <dgm:spPr/>
      <dgm:t>
        <a:bodyPr/>
        <a:lstStyle/>
        <a:p>
          <a:r>
            <a:rPr lang="ru-RU" sz="1800" b="1" u="sng" dirty="0" smtClean="0">
              <a:solidFill>
                <a:srgbClr val="FFFF99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 этап:</a:t>
          </a:r>
        </a:p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разработка и внедрение ответственными лицами локальных правовых актов в сфере противодействия коррупции в Организациях, формирование единой системы антикоррупционных стандартов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0CDC95A-3C12-425D-B456-B4AD88683189}" type="parTrans" cxnId="{5E55AB47-5630-4022-8543-8EA1D247AE6C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85DC541-26D4-470B-834D-8DAD84364AE8}" type="sibTrans" cxnId="{5E55AB47-5630-4022-8543-8EA1D247AE6C}">
      <dgm:prSet custT="1"/>
      <dgm:spPr>
        <a:ln w="28575">
          <a:solidFill>
            <a:schemeClr val="bg1"/>
          </a:solidFill>
        </a:ln>
      </dgm:spPr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E431429-A6EC-4D2C-808D-D8A54D51811C}">
      <dgm:prSet phldrT="[Текст]" custT="1"/>
      <dgm:spPr/>
      <dgm:t>
        <a:bodyPr/>
        <a:lstStyle/>
        <a:p>
          <a:r>
            <a:rPr lang="ru-RU" sz="1800" b="1" u="sng" dirty="0" smtClean="0">
              <a:solidFill>
                <a:srgbClr val="FFFF99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 этап:</a:t>
          </a:r>
          <a:endParaRPr lang="ru-RU" sz="18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информирование работников Организаций о принятых в Организациях стандартах корпоративной этики и системе противодействия коррупции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C9255CF-51A5-4934-BAE1-6B8AD88FB131}" type="parTrans" cxnId="{E966142C-D467-4622-AF53-41FCE79B6873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96EF541-B254-4221-8655-8BBAF6ADA140}" type="sibTrans" cxnId="{E966142C-D467-4622-AF53-41FCE79B6873}">
      <dgm:prSet custT="1"/>
      <dgm:spPr>
        <a:ln w="28575">
          <a:solidFill>
            <a:schemeClr val="bg1"/>
          </a:solidFill>
        </a:ln>
      </dgm:spPr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E4AD692-A5CF-4401-927B-DD9D7099AAEA}">
      <dgm:prSet phldrT="[Текст]" custT="1"/>
      <dgm:spPr/>
      <dgm:t>
        <a:bodyPr/>
        <a:lstStyle/>
        <a:p>
          <a:pPr algn="ctr"/>
          <a:r>
            <a:rPr lang="ru-RU" sz="1800" b="1" u="sng" dirty="0" smtClean="0">
              <a:solidFill>
                <a:srgbClr val="FFFF99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 этап: </a:t>
          </a:r>
        </a:p>
        <a:p>
          <a:pPr algn="l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проведение анализа коррупционных рисков </a:t>
          </a:r>
          <a:b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Организациях в рамках отдельных их бизнес-процессов; </a:t>
          </a:r>
        </a:p>
        <a:p>
          <a:pPr algn="l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составление на его основе перечней возможных коррупционных рисков и должностей, связанных с высоким коррупционным риском;</a:t>
          </a:r>
        </a:p>
        <a:p>
          <a:pPr algn="l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разработка и утверждение локальных актов </a:t>
          </a:r>
          <a:b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 комплексах мер по минимизации каждого из выявленных рисков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DD2B538-FC99-4160-80B3-6E191F2F6A84}" type="parTrans" cxnId="{2C806D3B-10A4-4377-B367-F5282081C71D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37FD8BB-1364-45D3-8A9A-34D145315967}" type="sibTrans" cxnId="{2C806D3B-10A4-4377-B367-F5282081C71D}">
      <dgm:prSet custT="1"/>
      <dgm:spPr>
        <a:noFill/>
        <a:ln w="28575">
          <a:noFill/>
        </a:ln>
      </dgm:spPr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1E3ED4F-7378-486F-A1AA-7FC30114DA8D}">
      <dgm:prSet phldrT="[Текст]" custT="1"/>
      <dgm:spPr/>
      <dgm:t>
        <a:bodyPr/>
        <a:lstStyle/>
        <a:p>
          <a:r>
            <a:rPr lang="ru-RU" sz="1800" b="1" u="sng" dirty="0" smtClean="0">
              <a:solidFill>
                <a:srgbClr val="FFFF99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 этап: </a:t>
          </a:r>
        </a:p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внедрение в Организациях практики проведения внутренних проверок совершаемых сделок на предмет наличия в них коррупционной составляющей на основании специально разработанной для этих целей Методологии проведения оценки коррупционных рисков в деятельности Организаций 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388FD66-F116-4D9F-A3A2-213AB46A83C9}" type="parTrans" cxnId="{42D589C7-9AEB-446F-A020-C64E1D47635E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40ACCB9-B3E1-4986-8089-F8E0F19F7C21}" type="sibTrans" cxnId="{42D589C7-9AEB-446F-A020-C64E1D47635E}">
      <dgm:prSet/>
      <dgm:spPr>
        <a:ln w="28575">
          <a:solidFill>
            <a:schemeClr val="bg1"/>
          </a:solidFill>
        </a:ln>
      </dgm:spPr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7969740-0D31-40DE-8158-C28E3EBBAF60}">
      <dgm:prSet custT="1"/>
      <dgm:spPr/>
      <dgm:t>
        <a:bodyPr/>
        <a:lstStyle/>
        <a:p>
          <a:r>
            <a:rPr lang="ru-RU" sz="1800" b="1" u="sng" dirty="0" smtClean="0">
              <a:solidFill>
                <a:srgbClr val="FFFF99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 этап:</a:t>
          </a:r>
        </a:p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комплексов мер по минимизации каждого из выявленных коррупционных рисков в Организациях, принятых в процессе четвертого этапа Комплекса мероприятий, и анализ их эффективности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0491728-94A5-4C30-82D4-88138E637040}" type="parTrans" cxnId="{D80F00CF-0B66-41A4-B9D2-D774CC67E3F8}">
      <dgm:prSet/>
      <dgm:spPr/>
      <dgm:t>
        <a:bodyPr/>
        <a:lstStyle/>
        <a:p>
          <a:endParaRPr lang="ru-RU"/>
        </a:p>
      </dgm:t>
    </dgm:pt>
    <dgm:pt modelId="{A3C2BC4E-78D4-468C-9AE1-47D908B80033}" type="sibTrans" cxnId="{D80F00CF-0B66-41A4-B9D2-D774CC67E3F8}">
      <dgm:prSet/>
      <dgm:spPr/>
      <dgm:t>
        <a:bodyPr/>
        <a:lstStyle/>
        <a:p>
          <a:endParaRPr lang="ru-RU"/>
        </a:p>
      </dgm:t>
    </dgm:pt>
    <dgm:pt modelId="{7C13F61B-0294-41C0-999E-83EA29FB5003}" type="pres">
      <dgm:prSet presAssocID="{23A12140-BB82-41DA-84C8-A922EABA525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623C818-437F-43E7-8903-8F9111A0402D}" type="pres">
      <dgm:prSet presAssocID="{DA53C1AE-E2A2-4113-ACD6-3C35F17851B9}" presName="node" presStyleLbl="node1" presStyleIdx="0" presStyleCnt="6" custScaleX="294028" custScaleY="182706" custLinFactNeighborX="-22873" custLinFactNeighborY="-9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B0455F-8A20-49BC-840B-D9EDF316EE40}" type="pres">
      <dgm:prSet presAssocID="{E82124EA-39BF-4202-9325-40C67A559C4C}" presName="sibTrans" presStyleLbl="sibTrans1D1" presStyleIdx="0" presStyleCnt="5"/>
      <dgm:spPr/>
      <dgm:t>
        <a:bodyPr/>
        <a:lstStyle/>
        <a:p>
          <a:endParaRPr lang="ru-RU"/>
        </a:p>
      </dgm:t>
    </dgm:pt>
    <dgm:pt modelId="{BD9C64F3-DADD-42FA-82D4-06DA9BD9B186}" type="pres">
      <dgm:prSet presAssocID="{E82124EA-39BF-4202-9325-40C67A559C4C}" presName="connectorText" presStyleLbl="sibTrans1D1" presStyleIdx="0" presStyleCnt="5"/>
      <dgm:spPr/>
      <dgm:t>
        <a:bodyPr/>
        <a:lstStyle/>
        <a:p>
          <a:endParaRPr lang="ru-RU"/>
        </a:p>
      </dgm:t>
    </dgm:pt>
    <dgm:pt modelId="{F6C7DD9C-9C1D-49C2-B2F8-63A14CC38098}" type="pres">
      <dgm:prSet presAssocID="{1C1D4A0D-8366-4198-9856-C8599FB877F5}" presName="node" presStyleLbl="node1" presStyleIdx="1" presStyleCnt="6" custScaleX="327075" custScaleY="182706" custLinFactNeighborX="-8550" custLinFactNeighborY="-18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06B89D-C8D1-45D5-9DC6-2D64EFEF7181}" type="pres">
      <dgm:prSet presAssocID="{D85DC541-26D4-470B-834D-8DAD84364AE8}" presName="sibTrans" presStyleLbl="sibTrans1D1" presStyleIdx="1" presStyleCnt="5"/>
      <dgm:spPr/>
      <dgm:t>
        <a:bodyPr/>
        <a:lstStyle/>
        <a:p>
          <a:endParaRPr lang="ru-RU"/>
        </a:p>
      </dgm:t>
    </dgm:pt>
    <dgm:pt modelId="{B507241E-6E31-46A0-A211-7893CC368BAC}" type="pres">
      <dgm:prSet presAssocID="{D85DC541-26D4-470B-834D-8DAD84364AE8}" presName="connectorText" presStyleLbl="sibTrans1D1" presStyleIdx="1" presStyleCnt="5"/>
      <dgm:spPr/>
      <dgm:t>
        <a:bodyPr/>
        <a:lstStyle/>
        <a:p>
          <a:endParaRPr lang="ru-RU"/>
        </a:p>
      </dgm:t>
    </dgm:pt>
    <dgm:pt modelId="{3091114B-F1BA-47EF-A090-D669D5ED0D65}" type="pres">
      <dgm:prSet presAssocID="{AE431429-A6EC-4D2C-808D-D8A54D51811C}" presName="node" presStyleLbl="node1" presStyleIdx="2" presStyleCnt="6" custScaleX="309871" custScaleY="182706" custLinFactNeighborX="-4818" custLinFactNeighborY="-447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8848F8-D61D-4DB4-B7A1-8466CB55AC23}" type="pres">
      <dgm:prSet presAssocID="{D96EF541-B254-4221-8655-8BBAF6ADA140}" presName="sibTrans" presStyleLbl="sibTrans1D1" presStyleIdx="2" presStyleCnt="5"/>
      <dgm:spPr/>
      <dgm:t>
        <a:bodyPr/>
        <a:lstStyle/>
        <a:p>
          <a:endParaRPr lang="ru-RU"/>
        </a:p>
      </dgm:t>
    </dgm:pt>
    <dgm:pt modelId="{0CABF502-EDFA-480E-BD36-CE7DBE8862E7}" type="pres">
      <dgm:prSet presAssocID="{D96EF541-B254-4221-8655-8BBAF6ADA140}" presName="connectorText" presStyleLbl="sibTrans1D1" presStyleIdx="2" presStyleCnt="5"/>
      <dgm:spPr/>
      <dgm:t>
        <a:bodyPr/>
        <a:lstStyle/>
        <a:p>
          <a:endParaRPr lang="ru-RU"/>
        </a:p>
      </dgm:t>
    </dgm:pt>
    <dgm:pt modelId="{6281FA39-3570-4D36-83B2-3135119AAB9C}" type="pres">
      <dgm:prSet presAssocID="{4E4AD692-A5CF-4401-927B-DD9D7099AAEA}" presName="node" presStyleLbl="node1" presStyleIdx="3" presStyleCnt="6" custScaleX="324339" custScaleY="306049" custLinFactNeighborX="10857" custLinFactNeighborY="-41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96D4C0-2D30-4225-BA74-1F7B249CD005}" type="pres">
      <dgm:prSet presAssocID="{537FD8BB-1364-45D3-8A9A-34D145315967}" presName="sibTrans" presStyleLbl="sibTrans1D1" presStyleIdx="3" presStyleCnt="5"/>
      <dgm:spPr/>
      <dgm:t>
        <a:bodyPr/>
        <a:lstStyle/>
        <a:p>
          <a:endParaRPr lang="ru-RU"/>
        </a:p>
      </dgm:t>
    </dgm:pt>
    <dgm:pt modelId="{45C974CE-A2FA-403F-9763-5BEAA0D8358F}" type="pres">
      <dgm:prSet presAssocID="{537FD8BB-1364-45D3-8A9A-34D145315967}" presName="connectorText" presStyleLbl="sibTrans1D1" presStyleIdx="3" presStyleCnt="5"/>
      <dgm:spPr/>
      <dgm:t>
        <a:bodyPr/>
        <a:lstStyle/>
        <a:p>
          <a:endParaRPr lang="ru-RU"/>
        </a:p>
      </dgm:t>
    </dgm:pt>
    <dgm:pt modelId="{5C513ECA-C0E7-4720-8783-56A20EA36F42}" type="pres">
      <dgm:prSet presAssocID="{11E3ED4F-7378-486F-A1AA-7FC30114DA8D}" presName="node" presStyleLbl="node1" presStyleIdx="4" presStyleCnt="6" custScaleX="348419" custScaleY="223803" custLinFactNeighborX="-15154" custLinFactNeighborY="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050C7A-FE42-4A26-A1AB-D1003947C542}" type="pres">
      <dgm:prSet presAssocID="{C40ACCB9-B3E1-4986-8089-F8E0F19F7C21}" presName="sibTrans" presStyleLbl="sibTrans1D1" presStyleIdx="4" presStyleCnt="5"/>
      <dgm:spPr/>
      <dgm:t>
        <a:bodyPr/>
        <a:lstStyle/>
        <a:p>
          <a:endParaRPr lang="ru-RU"/>
        </a:p>
      </dgm:t>
    </dgm:pt>
    <dgm:pt modelId="{DC67E422-7E8A-4606-94C2-0098F55C6384}" type="pres">
      <dgm:prSet presAssocID="{C40ACCB9-B3E1-4986-8089-F8E0F19F7C21}" presName="connectorText" presStyleLbl="sibTrans1D1" presStyleIdx="4" presStyleCnt="5"/>
      <dgm:spPr/>
      <dgm:t>
        <a:bodyPr/>
        <a:lstStyle/>
        <a:p>
          <a:endParaRPr lang="ru-RU"/>
        </a:p>
      </dgm:t>
    </dgm:pt>
    <dgm:pt modelId="{8A036608-51F0-499F-BAA4-28EE63EC2B33}" type="pres">
      <dgm:prSet presAssocID="{77969740-0D31-40DE-8158-C28E3EBBAF60}" presName="node" presStyleLbl="node1" presStyleIdx="5" presStyleCnt="6" custScaleX="302511" custScaleY="223342" custLinFactNeighborX="634" custLinFactNeighborY="-1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80F00CF-0B66-41A4-B9D2-D774CC67E3F8}" srcId="{23A12140-BB82-41DA-84C8-A922EABA5255}" destId="{77969740-0D31-40DE-8158-C28E3EBBAF60}" srcOrd="5" destOrd="0" parTransId="{F0491728-94A5-4C30-82D4-88138E637040}" sibTransId="{A3C2BC4E-78D4-468C-9AE1-47D908B80033}"/>
    <dgm:cxn modelId="{2C806D3B-10A4-4377-B367-F5282081C71D}" srcId="{23A12140-BB82-41DA-84C8-A922EABA5255}" destId="{4E4AD692-A5CF-4401-927B-DD9D7099AAEA}" srcOrd="3" destOrd="0" parTransId="{8DD2B538-FC99-4160-80B3-6E191F2F6A84}" sibTransId="{537FD8BB-1364-45D3-8A9A-34D145315967}"/>
    <dgm:cxn modelId="{0DB9F8A4-6774-4F89-B9DD-5640C5DDF822}" type="presOf" srcId="{C40ACCB9-B3E1-4986-8089-F8E0F19F7C21}" destId="{4D050C7A-FE42-4A26-A1AB-D1003947C542}" srcOrd="0" destOrd="0" presId="urn:microsoft.com/office/officeart/2005/8/layout/bProcess3"/>
    <dgm:cxn modelId="{53490F69-4609-4CBE-A135-2473A4D0A51E}" type="presOf" srcId="{DA53C1AE-E2A2-4113-ACD6-3C35F17851B9}" destId="{E623C818-437F-43E7-8903-8F9111A0402D}" srcOrd="0" destOrd="0" presId="urn:microsoft.com/office/officeart/2005/8/layout/bProcess3"/>
    <dgm:cxn modelId="{E4A1D4BE-730F-4486-9B80-0FDB77A42A8A}" type="presOf" srcId="{1C1D4A0D-8366-4198-9856-C8599FB877F5}" destId="{F6C7DD9C-9C1D-49C2-B2F8-63A14CC38098}" srcOrd="0" destOrd="0" presId="urn:microsoft.com/office/officeart/2005/8/layout/bProcess3"/>
    <dgm:cxn modelId="{5E55AB47-5630-4022-8543-8EA1D247AE6C}" srcId="{23A12140-BB82-41DA-84C8-A922EABA5255}" destId="{1C1D4A0D-8366-4198-9856-C8599FB877F5}" srcOrd="1" destOrd="0" parTransId="{A0CDC95A-3C12-425D-B456-B4AD88683189}" sibTransId="{D85DC541-26D4-470B-834D-8DAD84364AE8}"/>
    <dgm:cxn modelId="{E5745451-B351-4D83-9C4F-4A8203315F03}" type="presOf" srcId="{537FD8BB-1364-45D3-8A9A-34D145315967}" destId="{45C974CE-A2FA-403F-9763-5BEAA0D8358F}" srcOrd="1" destOrd="0" presId="urn:microsoft.com/office/officeart/2005/8/layout/bProcess3"/>
    <dgm:cxn modelId="{B3558678-BB09-4AAF-9F8D-21DE92142363}" type="presOf" srcId="{D85DC541-26D4-470B-834D-8DAD84364AE8}" destId="{B507241E-6E31-46A0-A211-7893CC368BAC}" srcOrd="1" destOrd="0" presId="urn:microsoft.com/office/officeart/2005/8/layout/bProcess3"/>
    <dgm:cxn modelId="{E966142C-D467-4622-AF53-41FCE79B6873}" srcId="{23A12140-BB82-41DA-84C8-A922EABA5255}" destId="{AE431429-A6EC-4D2C-808D-D8A54D51811C}" srcOrd="2" destOrd="0" parTransId="{0C9255CF-51A5-4934-BAE1-6B8AD88FB131}" sibTransId="{D96EF541-B254-4221-8655-8BBAF6ADA140}"/>
    <dgm:cxn modelId="{08A8FBCF-6D0B-429D-8E0A-D28309ABD705}" type="presOf" srcId="{E82124EA-39BF-4202-9325-40C67A559C4C}" destId="{BD9C64F3-DADD-42FA-82D4-06DA9BD9B186}" srcOrd="1" destOrd="0" presId="urn:microsoft.com/office/officeart/2005/8/layout/bProcess3"/>
    <dgm:cxn modelId="{23B1C46E-CFC3-4D3F-99C3-7A460A7A501E}" type="presOf" srcId="{23A12140-BB82-41DA-84C8-A922EABA5255}" destId="{7C13F61B-0294-41C0-999E-83EA29FB5003}" srcOrd="0" destOrd="0" presId="urn:microsoft.com/office/officeart/2005/8/layout/bProcess3"/>
    <dgm:cxn modelId="{C422E96F-778B-4927-BD17-60B6E77CE35B}" type="presOf" srcId="{AE431429-A6EC-4D2C-808D-D8A54D51811C}" destId="{3091114B-F1BA-47EF-A090-D669D5ED0D65}" srcOrd="0" destOrd="0" presId="urn:microsoft.com/office/officeart/2005/8/layout/bProcess3"/>
    <dgm:cxn modelId="{BB2C667C-3214-440C-90BD-3350C033DAEB}" type="presOf" srcId="{11E3ED4F-7378-486F-A1AA-7FC30114DA8D}" destId="{5C513ECA-C0E7-4720-8783-56A20EA36F42}" srcOrd="0" destOrd="0" presId="urn:microsoft.com/office/officeart/2005/8/layout/bProcess3"/>
    <dgm:cxn modelId="{98AE1E7F-8BEF-477E-A21D-ECD0A51DDB2B}" srcId="{23A12140-BB82-41DA-84C8-A922EABA5255}" destId="{DA53C1AE-E2A2-4113-ACD6-3C35F17851B9}" srcOrd="0" destOrd="0" parTransId="{EC22D663-8BFA-46F6-BF64-89D3AA7A9644}" sibTransId="{E82124EA-39BF-4202-9325-40C67A559C4C}"/>
    <dgm:cxn modelId="{B231FFDE-C70E-4DC6-997E-76F2D9D85630}" type="presOf" srcId="{E82124EA-39BF-4202-9325-40C67A559C4C}" destId="{72B0455F-8A20-49BC-840B-D9EDF316EE40}" srcOrd="0" destOrd="0" presId="urn:microsoft.com/office/officeart/2005/8/layout/bProcess3"/>
    <dgm:cxn modelId="{6DDA5D85-FB4C-4589-BF85-777703C3EAB6}" type="presOf" srcId="{77969740-0D31-40DE-8158-C28E3EBBAF60}" destId="{8A036608-51F0-499F-BAA4-28EE63EC2B33}" srcOrd="0" destOrd="0" presId="urn:microsoft.com/office/officeart/2005/8/layout/bProcess3"/>
    <dgm:cxn modelId="{42D589C7-9AEB-446F-A020-C64E1D47635E}" srcId="{23A12140-BB82-41DA-84C8-A922EABA5255}" destId="{11E3ED4F-7378-486F-A1AA-7FC30114DA8D}" srcOrd="4" destOrd="0" parTransId="{F388FD66-F116-4D9F-A3A2-213AB46A83C9}" sibTransId="{C40ACCB9-B3E1-4986-8089-F8E0F19F7C21}"/>
    <dgm:cxn modelId="{40FDB774-F934-4ED9-B28C-4F2B298F1671}" type="presOf" srcId="{D96EF541-B254-4221-8655-8BBAF6ADA140}" destId="{E68848F8-D61D-4DB4-B7A1-8466CB55AC23}" srcOrd="0" destOrd="0" presId="urn:microsoft.com/office/officeart/2005/8/layout/bProcess3"/>
    <dgm:cxn modelId="{3AD9BB06-CCFA-471A-A15E-08EF1ED4C004}" type="presOf" srcId="{D85DC541-26D4-470B-834D-8DAD84364AE8}" destId="{5606B89D-C8D1-45D5-9DC6-2D64EFEF7181}" srcOrd="0" destOrd="0" presId="urn:microsoft.com/office/officeart/2005/8/layout/bProcess3"/>
    <dgm:cxn modelId="{1B6AD1F8-150D-4A4F-9D3E-C1B6DC207AF6}" type="presOf" srcId="{4E4AD692-A5CF-4401-927B-DD9D7099AAEA}" destId="{6281FA39-3570-4D36-83B2-3135119AAB9C}" srcOrd="0" destOrd="0" presId="urn:microsoft.com/office/officeart/2005/8/layout/bProcess3"/>
    <dgm:cxn modelId="{21F531C2-2DFF-42D5-8C3C-82A4B2AC46DA}" type="presOf" srcId="{C40ACCB9-B3E1-4986-8089-F8E0F19F7C21}" destId="{DC67E422-7E8A-4606-94C2-0098F55C6384}" srcOrd="1" destOrd="0" presId="urn:microsoft.com/office/officeart/2005/8/layout/bProcess3"/>
    <dgm:cxn modelId="{58355BC5-B57A-42C4-B044-9155EDDAC14B}" type="presOf" srcId="{537FD8BB-1364-45D3-8A9A-34D145315967}" destId="{0796D4C0-2D30-4225-BA74-1F7B249CD005}" srcOrd="0" destOrd="0" presId="urn:microsoft.com/office/officeart/2005/8/layout/bProcess3"/>
    <dgm:cxn modelId="{34214E32-61A1-4EB0-A4E0-7ED35470B8E8}" type="presOf" srcId="{D96EF541-B254-4221-8655-8BBAF6ADA140}" destId="{0CABF502-EDFA-480E-BD36-CE7DBE8862E7}" srcOrd="1" destOrd="0" presId="urn:microsoft.com/office/officeart/2005/8/layout/bProcess3"/>
    <dgm:cxn modelId="{BEA0936E-0A7F-4239-A5A5-F12BB63133DF}" type="presParOf" srcId="{7C13F61B-0294-41C0-999E-83EA29FB5003}" destId="{E623C818-437F-43E7-8903-8F9111A0402D}" srcOrd="0" destOrd="0" presId="urn:microsoft.com/office/officeart/2005/8/layout/bProcess3"/>
    <dgm:cxn modelId="{3AFF6CCE-E755-4632-8A9E-B575552568D4}" type="presParOf" srcId="{7C13F61B-0294-41C0-999E-83EA29FB5003}" destId="{72B0455F-8A20-49BC-840B-D9EDF316EE40}" srcOrd="1" destOrd="0" presId="urn:microsoft.com/office/officeart/2005/8/layout/bProcess3"/>
    <dgm:cxn modelId="{E37C5D3C-11D0-4D4E-8C82-42AE088115C7}" type="presParOf" srcId="{72B0455F-8A20-49BC-840B-D9EDF316EE40}" destId="{BD9C64F3-DADD-42FA-82D4-06DA9BD9B186}" srcOrd="0" destOrd="0" presId="urn:microsoft.com/office/officeart/2005/8/layout/bProcess3"/>
    <dgm:cxn modelId="{4441B0BC-0E74-4A70-8EB9-276A77DCCFF7}" type="presParOf" srcId="{7C13F61B-0294-41C0-999E-83EA29FB5003}" destId="{F6C7DD9C-9C1D-49C2-B2F8-63A14CC38098}" srcOrd="2" destOrd="0" presId="urn:microsoft.com/office/officeart/2005/8/layout/bProcess3"/>
    <dgm:cxn modelId="{A37D0640-BE6B-4F94-B311-2CC5312235F4}" type="presParOf" srcId="{7C13F61B-0294-41C0-999E-83EA29FB5003}" destId="{5606B89D-C8D1-45D5-9DC6-2D64EFEF7181}" srcOrd="3" destOrd="0" presId="urn:microsoft.com/office/officeart/2005/8/layout/bProcess3"/>
    <dgm:cxn modelId="{3C1BF02D-5009-4340-B4E9-7C711302D67E}" type="presParOf" srcId="{5606B89D-C8D1-45D5-9DC6-2D64EFEF7181}" destId="{B507241E-6E31-46A0-A211-7893CC368BAC}" srcOrd="0" destOrd="0" presId="urn:microsoft.com/office/officeart/2005/8/layout/bProcess3"/>
    <dgm:cxn modelId="{158D0AEC-8914-435C-8665-A8E85DEF8F73}" type="presParOf" srcId="{7C13F61B-0294-41C0-999E-83EA29FB5003}" destId="{3091114B-F1BA-47EF-A090-D669D5ED0D65}" srcOrd="4" destOrd="0" presId="urn:microsoft.com/office/officeart/2005/8/layout/bProcess3"/>
    <dgm:cxn modelId="{5B96A1C4-BE93-4BA4-A14A-06DBA37A9DC1}" type="presParOf" srcId="{7C13F61B-0294-41C0-999E-83EA29FB5003}" destId="{E68848F8-D61D-4DB4-B7A1-8466CB55AC23}" srcOrd="5" destOrd="0" presId="urn:microsoft.com/office/officeart/2005/8/layout/bProcess3"/>
    <dgm:cxn modelId="{CEDDDBB3-283A-48D4-805B-773168AE9481}" type="presParOf" srcId="{E68848F8-D61D-4DB4-B7A1-8466CB55AC23}" destId="{0CABF502-EDFA-480E-BD36-CE7DBE8862E7}" srcOrd="0" destOrd="0" presId="urn:microsoft.com/office/officeart/2005/8/layout/bProcess3"/>
    <dgm:cxn modelId="{2F6BF6AC-17EB-4FD2-8CFF-A99F9A299BDF}" type="presParOf" srcId="{7C13F61B-0294-41C0-999E-83EA29FB5003}" destId="{6281FA39-3570-4D36-83B2-3135119AAB9C}" srcOrd="6" destOrd="0" presId="urn:microsoft.com/office/officeart/2005/8/layout/bProcess3"/>
    <dgm:cxn modelId="{F6646440-65F2-428D-9295-BC0808DD078E}" type="presParOf" srcId="{7C13F61B-0294-41C0-999E-83EA29FB5003}" destId="{0796D4C0-2D30-4225-BA74-1F7B249CD005}" srcOrd="7" destOrd="0" presId="urn:microsoft.com/office/officeart/2005/8/layout/bProcess3"/>
    <dgm:cxn modelId="{5822FC93-9993-413B-8E76-C90FEF2A48BB}" type="presParOf" srcId="{0796D4C0-2D30-4225-BA74-1F7B249CD005}" destId="{45C974CE-A2FA-403F-9763-5BEAA0D8358F}" srcOrd="0" destOrd="0" presId="urn:microsoft.com/office/officeart/2005/8/layout/bProcess3"/>
    <dgm:cxn modelId="{9620B139-2047-4B8E-82BB-43FFF9503F6E}" type="presParOf" srcId="{7C13F61B-0294-41C0-999E-83EA29FB5003}" destId="{5C513ECA-C0E7-4720-8783-56A20EA36F42}" srcOrd="8" destOrd="0" presId="urn:microsoft.com/office/officeart/2005/8/layout/bProcess3"/>
    <dgm:cxn modelId="{B6529575-AF97-4BAB-B5F7-AB1CF3363F0F}" type="presParOf" srcId="{7C13F61B-0294-41C0-999E-83EA29FB5003}" destId="{4D050C7A-FE42-4A26-A1AB-D1003947C542}" srcOrd="9" destOrd="0" presId="urn:microsoft.com/office/officeart/2005/8/layout/bProcess3"/>
    <dgm:cxn modelId="{7AA56555-FB51-4EC9-916B-BDD76B2355DB}" type="presParOf" srcId="{4D050C7A-FE42-4A26-A1AB-D1003947C542}" destId="{DC67E422-7E8A-4606-94C2-0098F55C6384}" srcOrd="0" destOrd="0" presId="urn:microsoft.com/office/officeart/2005/8/layout/bProcess3"/>
    <dgm:cxn modelId="{82F20F09-A5B5-4749-AD37-FAC1A2D9F19F}" type="presParOf" srcId="{7C13F61B-0294-41C0-999E-83EA29FB5003}" destId="{8A036608-51F0-499F-BAA4-28EE63EC2B33}" srcOrd="10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B0455F-8A20-49BC-840B-D9EDF316EE40}">
      <dsp:nvSpPr>
        <dsp:cNvPr id="0" name=""/>
        <dsp:cNvSpPr/>
      </dsp:nvSpPr>
      <dsp:spPr>
        <a:xfrm>
          <a:off x="3623020" y="630007"/>
          <a:ext cx="358279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58279" y="45720"/>
              </a:lnTo>
            </a:path>
          </a:pathLst>
        </a:custGeom>
        <a:noFill/>
        <a:ln w="28575" cap="flat" cmpd="sng" algn="ctr">
          <a:solidFill>
            <a:schemeClr val="bg1"/>
          </a:solidFill>
          <a:prstDash val="solid"/>
          <a:tailEnd type="arrow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792438" y="674308"/>
        <a:ext cx="19443" cy="2838"/>
      </dsp:txXfrm>
    </dsp:sp>
    <dsp:sp modelId="{E623C818-437F-43E7-8903-8F9111A0402D}">
      <dsp:nvSpPr>
        <dsp:cNvPr id="0" name=""/>
        <dsp:cNvSpPr/>
      </dsp:nvSpPr>
      <dsp:spPr>
        <a:xfrm>
          <a:off x="0" y="0"/>
          <a:ext cx="3624820" cy="135145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u="sng" kern="1200" dirty="0" smtClean="0">
              <a:solidFill>
                <a:srgbClr val="FFFF99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этап: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создание в Организациях структурных подразделений (назначение лиц), ответственных за профилактику коррупционных и иных правонарушений</a:t>
          </a:r>
          <a:endParaRPr lang="ru-RU" sz="1400" b="1" u="sng" kern="1200" dirty="0">
            <a:solidFill>
              <a:srgbClr val="FFFF99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3624820" cy="1351455"/>
      </dsp:txXfrm>
    </dsp:sp>
    <dsp:sp modelId="{5606B89D-C8D1-45D5-9DC6-2D64EFEF7181}">
      <dsp:nvSpPr>
        <dsp:cNvPr id="0" name=""/>
        <dsp:cNvSpPr/>
      </dsp:nvSpPr>
      <dsp:spPr>
        <a:xfrm>
          <a:off x="2061408" y="1349655"/>
          <a:ext cx="3968405" cy="384572"/>
        </a:xfrm>
        <a:custGeom>
          <a:avLst/>
          <a:gdLst/>
          <a:ahLst/>
          <a:cxnLst/>
          <a:rect l="0" t="0" r="0" b="0"/>
          <a:pathLst>
            <a:path>
              <a:moveTo>
                <a:pt x="3968405" y="0"/>
              </a:moveTo>
              <a:lnTo>
                <a:pt x="3968405" y="209386"/>
              </a:lnTo>
              <a:lnTo>
                <a:pt x="0" y="209386"/>
              </a:lnTo>
              <a:lnTo>
                <a:pt x="0" y="384572"/>
              </a:lnTo>
            </a:path>
          </a:pathLst>
        </a:custGeom>
        <a:noFill/>
        <a:ln w="28575" cap="flat" cmpd="sng" algn="ctr">
          <a:solidFill>
            <a:schemeClr val="bg1"/>
          </a:solidFill>
          <a:prstDash val="solid"/>
          <a:tailEnd type="arrow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945859" y="1540522"/>
        <a:ext cx="199503" cy="2838"/>
      </dsp:txXfrm>
    </dsp:sp>
    <dsp:sp modelId="{F6C7DD9C-9C1D-49C2-B2F8-63A14CC38098}">
      <dsp:nvSpPr>
        <dsp:cNvPr id="0" name=""/>
        <dsp:cNvSpPr/>
      </dsp:nvSpPr>
      <dsp:spPr>
        <a:xfrm>
          <a:off x="4013700" y="0"/>
          <a:ext cx="4032228" cy="135145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u="sng" kern="1200" dirty="0" smtClean="0">
              <a:solidFill>
                <a:srgbClr val="FFFF99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 этап: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разработка и внедрение ответственными лицами локальных правовых актов в сфере противодействия коррупции в Организациях, формирование единой системы антикоррупционных стандартов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013700" y="0"/>
        <a:ext cx="4032228" cy="1351455"/>
      </dsp:txXfrm>
    </dsp:sp>
    <dsp:sp modelId="{E68848F8-D61D-4DB4-B7A1-8466CB55AC23}">
      <dsp:nvSpPr>
        <dsp:cNvPr id="0" name=""/>
        <dsp:cNvSpPr/>
      </dsp:nvSpPr>
      <dsp:spPr>
        <a:xfrm>
          <a:off x="3969676" y="2442355"/>
          <a:ext cx="446191" cy="2999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40195" y="0"/>
              </a:lnTo>
              <a:lnTo>
                <a:pt x="240195" y="299995"/>
              </a:lnTo>
              <a:lnTo>
                <a:pt x="446191" y="299995"/>
              </a:lnTo>
            </a:path>
          </a:pathLst>
        </a:custGeom>
        <a:noFill/>
        <a:ln w="28575" cap="flat" cmpd="sng" algn="ctr">
          <a:solidFill>
            <a:schemeClr val="bg1"/>
          </a:solidFill>
          <a:prstDash val="solid"/>
          <a:tailEnd type="arrow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178688" y="2590934"/>
        <a:ext cx="28165" cy="2838"/>
      </dsp:txXfrm>
    </dsp:sp>
    <dsp:sp modelId="{3091114B-F1BA-47EF-A090-D669D5ED0D65}">
      <dsp:nvSpPr>
        <dsp:cNvPr id="0" name=""/>
        <dsp:cNvSpPr/>
      </dsp:nvSpPr>
      <dsp:spPr>
        <a:xfrm>
          <a:off x="151341" y="1766628"/>
          <a:ext cx="3820135" cy="135145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u="sng" kern="1200" dirty="0" smtClean="0">
              <a:solidFill>
                <a:srgbClr val="FFFF99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 этап:</a:t>
          </a:r>
          <a:endParaRPr lang="ru-RU" sz="18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информирование работников Организаций о принятых в Организациях стандартах корпоративной этики и системе противодействия коррупции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51341" y="1766628"/>
        <a:ext cx="3820135" cy="1351455"/>
      </dsp:txXfrm>
    </dsp:sp>
    <dsp:sp modelId="{0796D4C0-2D30-4225-BA74-1F7B249CD005}">
      <dsp:nvSpPr>
        <dsp:cNvPr id="0" name=""/>
        <dsp:cNvSpPr/>
      </dsp:nvSpPr>
      <dsp:spPr>
        <a:xfrm>
          <a:off x="2171597" y="3872456"/>
          <a:ext cx="4275919" cy="284191"/>
        </a:xfrm>
        <a:custGeom>
          <a:avLst/>
          <a:gdLst/>
          <a:ahLst/>
          <a:cxnLst/>
          <a:rect l="0" t="0" r="0" b="0"/>
          <a:pathLst>
            <a:path>
              <a:moveTo>
                <a:pt x="4275919" y="0"/>
              </a:moveTo>
              <a:lnTo>
                <a:pt x="4275919" y="159195"/>
              </a:lnTo>
              <a:lnTo>
                <a:pt x="0" y="159195"/>
              </a:lnTo>
              <a:lnTo>
                <a:pt x="0" y="284191"/>
              </a:lnTo>
            </a:path>
          </a:pathLst>
        </a:custGeom>
        <a:noFill/>
        <a:ln w="28575" cap="flat" cmpd="sng" algn="ctr">
          <a:noFill/>
          <a:prstDash val="solid"/>
          <a:tailEnd type="arrow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202369" y="4013133"/>
        <a:ext cx="214374" cy="2838"/>
      </dsp:txXfrm>
    </dsp:sp>
    <dsp:sp modelId="{6281FA39-3570-4D36-83B2-3135119AAB9C}">
      <dsp:nvSpPr>
        <dsp:cNvPr id="0" name=""/>
        <dsp:cNvSpPr/>
      </dsp:nvSpPr>
      <dsp:spPr>
        <a:xfrm>
          <a:off x="4448267" y="1610446"/>
          <a:ext cx="3998498" cy="226381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u="sng" kern="1200" dirty="0" smtClean="0">
              <a:solidFill>
                <a:srgbClr val="FFFF99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 этап: 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проведение анализа коррупционных рисков </a:t>
          </a:r>
          <a:b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Организациях в рамках отдельных их бизнес-процессов; 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составление на его основе перечней возможных коррупционных рисков и должностей, связанных с высоким коррупционным риском;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разработка и утверждение локальных актов </a:t>
          </a:r>
          <a:b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 комплексах мер по минимизации каждого из выявленных рисков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48267" y="1610446"/>
        <a:ext cx="3998498" cy="2263810"/>
      </dsp:txXfrm>
    </dsp:sp>
    <dsp:sp modelId="{4D050C7A-FE42-4A26-A1AB-D1003947C542}">
      <dsp:nvSpPr>
        <dsp:cNvPr id="0" name=""/>
        <dsp:cNvSpPr/>
      </dsp:nvSpPr>
      <dsp:spPr>
        <a:xfrm>
          <a:off x="4317477" y="4969342"/>
          <a:ext cx="447584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7428"/>
              </a:moveTo>
              <a:lnTo>
                <a:pt x="240892" y="47428"/>
              </a:lnTo>
              <a:lnTo>
                <a:pt x="240892" y="45720"/>
              </a:lnTo>
              <a:lnTo>
                <a:pt x="447584" y="45720"/>
              </a:lnTo>
            </a:path>
          </a:pathLst>
        </a:custGeom>
        <a:noFill/>
        <a:ln w="28575" cap="flat" cmpd="sng" algn="ctr">
          <a:solidFill>
            <a:schemeClr val="bg1"/>
          </a:solidFill>
          <a:prstDash val="solid"/>
          <a:tailEnd type="arrow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529315" y="5013643"/>
        <a:ext cx="23909" cy="2838"/>
      </dsp:txXfrm>
    </dsp:sp>
    <dsp:sp modelId="{5C513ECA-C0E7-4720-8783-56A20EA36F42}">
      <dsp:nvSpPr>
        <dsp:cNvPr id="0" name=""/>
        <dsp:cNvSpPr/>
      </dsp:nvSpPr>
      <dsp:spPr>
        <a:xfrm>
          <a:off x="23917" y="4189048"/>
          <a:ext cx="4295360" cy="16554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u="sng" kern="1200" dirty="0" smtClean="0">
              <a:solidFill>
                <a:srgbClr val="FFFF99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 этап: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внедрение в Организациях практики проведения внутренних проверок совершаемых сделок на предмет наличия в них коррупционной составляющей на основании специально разработанной для этих целей Методологии проведения оценки коррупционных рисков в деятельности Организаций 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3917" y="4189048"/>
        <a:ext cx="4295360" cy="1655445"/>
      </dsp:txXfrm>
    </dsp:sp>
    <dsp:sp modelId="{8A036608-51F0-499F-BAA4-28EE63EC2B33}">
      <dsp:nvSpPr>
        <dsp:cNvPr id="0" name=""/>
        <dsp:cNvSpPr/>
      </dsp:nvSpPr>
      <dsp:spPr>
        <a:xfrm>
          <a:off x="4797462" y="4189044"/>
          <a:ext cx="3729399" cy="165203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u="sng" kern="1200" dirty="0" smtClean="0">
              <a:solidFill>
                <a:srgbClr val="FFFF99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 этап: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комплексов мер по минимизации каждого из выявленных коррупционных рисков в Организациях, принятых в процессе четвертого этапа Комплекса мероприятий, и анализ их эффективности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797462" y="4189044"/>
        <a:ext cx="3729399" cy="16520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110" name="Shape 11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2895784394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37804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07646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42933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52268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Титульный слайд_цвет 2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bronze_01grad.jpg"/>
          <p:cNvPicPr/>
          <p:nvPr/>
        </p:nvPicPr>
        <p:blipFill>
          <a:blip r:embed="rId2">
            <a:extLst/>
          </a:blip>
          <a:srcRect l="1497" r="1497"/>
          <a:stretch>
            <a:fillRect/>
          </a:stretch>
        </p:blipFill>
        <p:spPr>
          <a:xfrm>
            <a:off x="-1" y="0"/>
            <a:ext cx="9144002" cy="685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0" name="image1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55600" y="376238"/>
            <a:ext cx="1541463" cy="252412"/>
          </a:xfrm>
          <a:prstGeom prst="rect">
            <a:avLst/>
          </a:prstGeom>
          <a:ln w="12700">
            <a:miter lim="400000"/>
          </a:ln>
        </p:spPr>
      </p:pic>
      <p:pic>
        <p:nvPicPr>
          <p:cNvPr id="41" name="image4.pn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61950" y="376238"/>
            <a:ext cx="1528763" cy="252412"/>
          </a:xfrm>
          <a:prstGeom prst="rect">
            <a:avLst/>
          </a:prstGeom>
          <a:ln w="12700">
            <a:miter lim="400000"/>
          </a:ln>
        </p:spPr>
      </p:pic>
      <p:sp>
        <p:nvSpPr>
          <p:cNvPr id="42" name="Shape 42"/>
          <p:cNvSpPr>
            <a:spLocks noGrp="1"/>
          </p:cNvSpPr>
          <p:nvPr>
            <p:ph type="body" idx="1"/>
          </p:nvPr>
        </p:nvSpPr>
        <p:spPr>
          <a:xfrm>
            <a:off x="355600" y="3103564"/>
            <a:ext cx="4127500" cy="2979736"/>
          </a:xfrm>
          <a:prstGeom prst="rect">
            <a:avLst/>
          </a:prstGeom>
        </p:spPr>
        <p:txBody>
          <a:bodyPr>
            <a:noAutofit/>
          </a:bodyPr>
          <a:lstStyle>
            <a:lvl1pPr defTabSz="900112">
              <a:lnSpc>
                <a:spcPts val="2400"/>
              </a:lnSpc>
              <a:spcBef>
                <a:spcPts val="0"/>
              </a:spcBef>
              <a:defRPr sz="2000">
                <a:solidFill>
                  <a:srgbClr val="FFFFFF"/>
                </a:solidFill>
              </a:defRPr>
            </a:lvl1pPr>
            <a:lvl2pPr defTabSz="900112">
              <a:lnSpc>
                <a:spcPts val="2400"/>
              </a:lnSpc>
              <a:spcBef>
                <a:spcPts val="0"/>
              </a:spcBef>
              <a:defRPr sz="2000">
                <a:solidFill>
                  <a:srgbClr val="FFFFFF"/>
                </a:solidFill>
              </a:defRPr>
            </a:lvl2pPr>
            <a:lvl3pPr defTabSz="900112">
              <a:lnSpc>
                <a:spcPts val="2400"/>
              </a:lnSpc>
              <a:spcBef>
                <a:spcPts val="0"/>
              </a:spcBef>
              <a:defRPr sz="2000">
                <a:solidFill>
                  <a:srgbClr val="FFFFFF"/>
                </a:solidFill>
              </a:defRPr>
            </a:lvl3pPr>
            <a:lvl4pPr defTabSz="900112">
              <a:lnSpc>
                <a:spcPts val="2400"/>
              </a:lnSpc>
              <a:spcBef>
                <a:spcPts val="0"/>
              </a:spcBef>
              <a:defRPr sz="2000">
                <a:solidFill>
                  <a:srgbClr val="FFFFFF"/>
                </a:solidFill>
              </a:defRPr>
            </a:lvl4pPr>
            <a:lvl5pPr defTabSz="900112">
              <a:lnSpc>
                <a:spcPts val="2400"/>
              </a:lnSpc>
              <a:spcBef>
                <a:spcPts val="0"/>
              </a:spcBef>
              <a:defRPr sz="2000">
                <a:solidFill>
                  <a:srgbClr val="FFFFFF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0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55600" y="376238"/>
            <a:ext cx="1541463" cy="252412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Shape 3"/>
          <p:cNvSpPr/>
          <p:nvPr/>
        </p:nvSpPr>
        <p:spPr>
          <a:xfrm>
            <a:off x="6105525" y="604837"/>
            <a:ext cx="2676525" cy="1"/>
          </a:xfrm>
          <a:prstGeom prst="line">
            <a:avLst/>
          </a:prstGeom>
          <a:ln w="6350">
            <a:solidFill/>
          </a:ln>
        </p:spPr>
        <p:txBody>
          <a:bodyPr lIns="0" tIns="0" rIns="0" bIns="0"/>
          <a:lstStyle/>
          <a:p>
            <a:pPr lvl="0" defTabSz="457200">
              <a:lnSpc>
                <a:spcPct val="120000"/>
              </a:lnSpc>
              <a:defRPr sz="1200">
                <a:solidFill>
                  <a:srgbClr val="FFFFFF"/>
                </a:solidFill>
                <a:latin typeface="+mj-lt"/>
                <a:ea typeface="+mj-ea"/>
                <a:cs typeface="+mj-cs"/>
                <a:sym typeface="Akzidenz-Grotesk Pro Regular"/>
              </a:defRPr>
            </a:pPr>
            <a:endParaRPr/>
          </a:p>
        </p:txBody>
      </p:sp>
      <p:sp>
        <p:nvSpPr>
          <p:cNvPr id="4" name="Shape 4"/>
          <p:cNvSpPr>
            <a:spLocks noGrp="1"/>
          </p:cNvSpPr>
          <p:nvPr>
            <p:ph type="title"/>
          </p:nvPr>
        </p:nvSpPr>
        <p:spPr>
          <a:xfrm>
            <a:off x="359999" y="1044000"/>
            <a:ext cx="8428402" cy="3698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pPr lvl="0">
              <a:defRPr sz="1800" spc="0"/>
            </a:pPr>
            <a:r>
              <a:rPr sz="2200" spc="-50"/>
              <a:t>Title Text</a:t>
            </a:r>
          </a:p>
        </p:txBody>
      </p:sp>
      <p:sp>
        <p:nvSpPr>
          <p:cNvPr id="5" name="Shape 5"/>
          <p:cNvSpPr>
            <a:spLocks noGrp="1"/>
          </p:cNvSpPr>
          <p:nvPr>
            <p:ph type="body" idx="1"/>
          </p:nvPr>
        </p:nvSpPr>
        <p:spPr>
          <a:xfrm>
            <a:off x="359999" y="1403321"/>
            <a:ext cx="8428402" cy="2430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pPr lvl="0">
              <a:defRPr sz="1800"/>
            </a:pPr>
            <a:r>
              <a:rPr sz="2200"/>
              <a:t>Body Level One</a:t>
            </a:r>
          </a:p>
          <a:p>
            <a:pPr lvl="1">
              <a:defRPr sz="1800"/>
            </a:pPr>
            <a:r>
              <a:rPr sz="2200"/>
              <a:t>Body Level Two</a:t>
            </a:r>
          </a:p>
          <a:p>
            <a:pPr lvl="2">
              <a:defRPr sz="1800"/>
            </a:pPr>
            <a:r>
              <a:rPr sz="2200"/>
              <a:t>Body Level Three</a:t>
            </a:r>
          </a:p>
          <a:p>
            <a:pPr lvl="3">
              <a:defRPr sz="1800"/>
            </a:pPr>
            <a:r>
              <a:rPr sz="2200"/>
              <a:t>Body Level Four</a:t>
            </a:r>
          </a:p>
          <a:p>
            <a:pPr lvl="4">
              <a:defRPr sz="1800"/>
            </a:pPr>
            <a:r>
              <a:rPr sz="2200"/>
              <a:t>Body Level Five</a:t>
            </a:r>
          </a:p>
        </p:txBody>
      </p:sp>
      <p:sp>
        <p:nvSpPr>
          <p:cNvPr id="6" name="Shape 6"/>
          <p:cNvSpPr>
            <a:spLocks noGrp="1"/>
          </p:cNvSpPr>
          <p:nvPr>
            <p:ph type="sldNum" sz="quarter" idx="2"/>
          </p:nvPr>
        </p:nvSpPr>
        <p:spPr>
          <a:xfrm>
            <a:off x="8660575" y="339725"/>
            <a:ext cx="154814" cy="165100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r">
              <a:defRPr sz="1000">
                <a:latin typeface="+mj-lt"/>
                <a:ea typeface="+mj-ea"/>
                <a:cs typeface="+mj-cs"/>
                <a:sym typeface="Akzidenz-Grotesk Pro Regular"/>
              </a:defRPr>
            </a:lvl1pPr>
          </a:lstStyle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ransition spd="med"/>
  <p:txStyles>
    <p:titleStyle>
      <a:lvl1pPr>
        <a:defRPr sz="2200" spc="-50">
          <a:latin typeface="Akzidenz-Grotesk Pro Med"/>
          <a:ea typeface="Akzidenz-Grotesk Pro Med"/>
          <a:cs typeface="Akzidenz-Grotesk Pro Med"/>
          <a:sym typeface="Akzidenz-Grotesk Pro Med"/>
        </a:defRPr>
      </a:lvl1pPr>
      <a:lvl2pPr>
        <a:defRPr sz="2200" spc="-50">
          <a:latin typeface="Akzidenz-Grotesk Pro Med"/>
          <a:ea typeface="Akzidenz-Grotesk Pro Med"/>
          <a:cs typeface="Akzidenz-Grotesk Pro Med"/>
          <a:sym typeface="Akzidenz-Grotesk Pro Med"/>
        </a:defRPr>
      </a:lvl2pPr>
      <a:lvl3pPr>
        <a:defRPr sz="2200" spc="-50">
          <a:latin typeface="Akzidenz-Grotesk Pro Med"/>
          <a:ea typeface="Akzidenz-Grotesk Pro Med"/>
          <a:cs typeface="Akzidenz-Grotesk Pro Med"/>
          <a:sym typeface="Akzidenz-Grotesk Pro Med"/>
        </a:defRPr>
      </a:lvl3pPr>
      <a:lvl4pPr>
        <a:defRPr sz="2200" spc="-50">
          <a:latin typeface="Akzidenz-Grotesk Pro Med"/>
          <a:ea typeface="Akzidenz-Grotesk Pro Med"/>
          <a:cs typeface="Akzidenz-Grotesk Pro Med"/>
          <a:sym typeface="Akzidenz-Grotesk Pro Med"/>
        </a:defRPr>
      </a:lvl4pPr>
      <a:lvl5pPr>
        <a:defRPr sz="2200" spc="-50">
          <a:latin typeface="Akzidenz-Grotesk Pro Med"/>
          <a:ea typeface="Akzidenz-Grotesk Pro Med"/>
          <a:cs typeface="Akzidenz-Grotesk Pro Med"/>
          <a:sym typeface="Akzidenz-Grotesk Pro Med"/>
        </a:defRPr>
      </a:lvl5pPr>
      <a:lvl6pPr indent="457200">
        <a:defRPr sz="2200" spc="-50">
          <a:latin typeface="Akzidenz-Grotesk Pro Med"/>
          <a:ea typeface="Akzidenz-Grotesk Pro Med"/>
          <a:cs typeface="Akzidenz-Grotesk Pro Med"/>
          <a:sym typeface="Akzidenz-Grotesk Pro Med"/>
        </a:defRPr>
      </a:lvl6pPr>
      <a:lvl7pPr indent="914400">
        <a:defRPr sz="2200" spc="-50">
          <a:latin typeface="Akzidenz-Grotesk Pro Med"/>
          <a:ea typeface="Akzidenz-Grotesk Pro Med"/>
          <a:cs typeface="Akzidenz-Grotesk Pro Med"/>
          <a:sym typeface="Akzidenz-Grotesk Pro Med"/>
        </a:defRPr>
      </a:lvl7pPr>
      <a:lvl8pPr indent="1371600">
        <a:defRPr sz="2200" spc="-50">
          <a:latin typeface="Akzidenz-Grotesk Pro Med"/>
          <a:ea typeface="Akzidenz-Grotesk Pro Med"/>
          <a:cs typeface="Akzidenz-Grotesk Pro Med"/>
          <a:sym typeface="Akzidenz-Grotesk Pro Med"/>
        </a:defRPr>
      </a:lvl8pPr>
      <a:lvl9pPr indent="1828800">
        <a:defRPr sz="2200" spc="-50">
          <a:latin typeface="Akzidenz-Grotesk Pro Med"/>
          <a:ea typeface="Akzidenz-Grotesk Pro Med"/>
          <a:cs typeface="Akzidenz-Grotesk Pro Med"/>
          <a:sym typeface="Akzidenz-Grotesk Pro Med"/>
        </a:defRPr>
      </a:lvl9pPr>
    </p:titleStyle>
    <p:bodyStyle>
      <a:lvl1pPr>
        <a:spcBef>
          <a:spcPts val="500"/>
        </a:spcBef>
        <a:defRPr sz="2200">
          <a:latin typeface="+mj-lt"/>
          <a:ea typeface="+mj-ea"/>
          <a:cs typeface="+mj-cs"/>
          <a:sym typeface="Akzidenz-Grotesk Pro Regular"/>
        </a:defRPr>
      </a:lvl1pPr>
      <a:lvl2pPr indent="457200">
        <a:spcBef>
          <a:spcPts val="500"/>
        </a:spcBef>
        <a:defRPr sz="2200">
          <a:latin typeface="+mj-lt"/>
          <a:ea typeface="+mj-ea"/>
          <a:cs typeface="+mj-cs"/>
          <a:sym typeface="Akzidenz-Grotesk Pro Regular"/>
        </a:defRPr>
      </a:lvl2pPr>
      <a:lvl3pPr indent="914400">
        <a:spcBef>
          <a:spcPts val="500"/>
        </a:spcBef>
        <a:defRPr sz="2200">
          <a:latin typeface="+mj-lt"/>
          <a:ea typeface="+mj-ea"/>
          <a:cs typeface="+mj-cs"/>
          <a:sym typeface="Akzidenz-Grotesk Pro Regular"/>
        </a:defRPr>
      </a:lvl3pPr>
      <a:lvl4pPr indent="1371600">
        <a:spcBef>
          <a:spcPts val="500"/>
        </a:spcBef>
        <a:defRPr sz="2200">
          <a:latin typeface="+mj-lt"/>
          <a:ea typeface="+mj-ea"/>
          <a:cs typeface="+mj-cs"/>
          <a:sym typeface="Akzidenz-Grotesk Pro Regular"/>
        </a:defRPr>
      </a:lvl4pPr>
      <a:lvl5pPr indent="1828800">
        <a:spcBef>
          <a:spcPts val="500"/>
        </a:spcBef>
        <a:defRPr sz="2200">
          <a:latin typeface="+mj-lt"/>
          <a:ea typeface="+mj-ea"/>
          <a:cs typeface="+mj-cs"/>
          <a:sym typeface="Akzidenz-Grotesk Pro Regular"/>
        </a:defRPr>
      </a:lvl5pPr>
      <a:lvl6pPr indent="2286000">
        <a:spcBef>
          <a:spcPts val="500"/>
        </a:spcBef>
        <a:defRPr sz="2200">
          <a:latin typeface="+mj-lt"/>
          <a:ea typeface="+mj-ea"/>
          <a:cs typeface="+mj-cs"/>
          <a:sym typeface="Akzidenz-Grotesk Pro Regular"/>
        </a:defRPr>
      </a:lvl6pPr>
      <a:lvl7pPr indent="2743200">
        <a:spcBef>
          <a:spcPts val="500"/>
        </a:spcBef>
        <a:defRPr sz="2200">
          <a:latin typeface="+mj-lt"/>
          <a:ea typeface="+mj-ea"/>
          <a:cs typeface="+mj-cs"/>
          <a:sym typeface="Akzidenz-Grotesk Pro Regular"/>
        </a:defRPr>
      </a:lvl7pPr>
      <a:lvl8pPr indent="3200400">
        <a:spcBef>
          <a:spcPts val="500"/>
        </a:spcBef>
        <a:defRPr sz="2200">
          <a:latin typeface="+mj-lt"/>
          <a:ea typeface="+mj-ea"/>
          <a:cs typeface="+mj-cs"/>
          <a:sym typeface="Akzidenz-Grotesk Pro Regular"/>
        </a:defRPr>
      </a:lvl8pPr>
      <a:lvl9pPr indent="3657600">
        <a:spcBef>
          <a:spcPts val="500"/>
        </a:spcBef>
        <a:defRPr sz="2200">
          <a:latin typeface="+mj-lt"/>
          <a:ea typeface="+mj-ea"/>
          <a:cs typeface="+mj-cs"/>
          <a:sym typeface="Akzidenz-Grotesk Pro Regular"/>
        </a:defRPr>
      </a:lvl9pPr>
    </p:bodyStyle>
    <p:otherStyle>
      <a:lvl1pPr algn="r">
        <a:defRPr sz="1000">
          <a:solidFill>
            <a:schemeClr val="tx1"/>
          </a:solidFill>
          <a:latin typeface="+mn-lt"/>
          <a:ea typeface="+mn-ea"/>
          <a:cs typeface="+mn-cs"/>
          <a:sym typeface="Akzidenz-Grotesk Pro Regular"/>
        </a:defRPr>
      </a:lvl1pPr>
      <a:lvl2pPr indent="457200" algn="r">
        <a:defRPr sz="1000">
          <a:solidFill>
            <a:schemeClr val="tx1"/>
          </a:solidFill>
          <a:latin typeface="+mn-lt"/>
          <a:ea typeface="+mn-ea"/>
          <a:cs typeface="+mn-cs"/>
          <a:sym typeface="Akzidenz-Grotesk Pro Regular"/>
        </a:defRPr>
      </a:lvl2pPr>
      <a:lvl3pPr indent="914400" algn="r">
        <a:defRPr sz="1000">
          <a:solidFill>
            <a:schemeClr val="tx1"/>
          </a:solidFill>
          <a:latin typeface="+mn-lt"/>
          <a:ea typeface="+mn-ea"/>
          <a:cs typeface="+mn-cs"/>
          <a:sym typeface="Akzidenz-Grotesk Pro Regular"/>
        </a:defRPr>
      </a:lvl3pPr>
      <a:lvl4pPr indent="1371600" algn="r">
        <a:defRPr sz="1000">
          <a:solidFill>
            <a:schemeClr val="tx1"/>
          </a:solidFill>
          <a:latin typeface="+mn-lt"/>
          <a:ea typeface="+mn-ea"/>
          <a:cs typeface="+mn-cs"/>
          <a:sym typeface="Akzidenz-Grotesk Pro Regular"/>
        </a:defRPr>
      </a:lvl4pPr>
      <a:lvl5pPr indent="1828800" algn="r">
        <a:defRPr sz="1000">
          <a:solidFill>
            <a:schemeClr val="tx1"/>
          </a:solidFill>
          <a:latin typeface="+mn-lt"/>
          <a:ea typeface="+mn-ea"/>
          <a:cs typeface="+mn-cs"/>
          <a:sym typeface="Akzidenz-Grotesk Pro Regular"/>
        </a:defRPr>
      </a:lvl5pPr>
      <a:lvl6pPr indent="2286000" algn="r">
        <a:defRPr sz="1000">
          <a:solidFill>
            <a:schemeClr val="tx1"/>
          </a:solidFill>
          <a:latin typeface="+mn-lt"/>
          <a:ea typeface="+mn-ea"/>
          <a:cs typeface="+mn-cs"/>
          <a:sym typeface="Akzidenz-Grotesk Pro Regular"/>
        </a:defRPr>
      </a:lvl6pPr>
      <a:lvl7pPr indent="2743200" algn="r">
        <a:defRPr sz="1000">
          <a:solidFill>
            <a:schemeClr val="tx1"/>
          </a:solidFill>
          <a:latin typeface="+mn-lt"/>
          <a:ea typeface="+mn-ea"/>
          <a:cs typeface="+mn-cs"/>
          <a:sym typeface="Akzidenz-Grotesk Pro Regular"/>
        </a:defRPr>
      </a:lvl7pPr>
      <a:lvl8pPr indent="3200400" algn="r">
        <a:defRPr sz="1000">
          <a:solidFill>
            <a:schemeClr val="tx1"/>
          </a:solidFill>
          <a:latin typeface="+mn-lt"/>
          <a:ea typeface="+mn-ea"/>
          <a:cs typeface="+mn-cs"/>
          <a:sym typeface="Akzidenz-Grotesk Pro Regular"/>
        </a:defRPr>
      </a:lvl8pPr>
      <a:lvl9pPr indent="3657600" algn="r">
        <a:defRPr sz="1000">
          <a:solidFill>
            <a:schemeClr val="tx1"/>
          </a:solidFill>
          <a:latin typeface="+mn-lt"/>
          <a:ea typeface="+mn-ea"/>
          <a:cs typeface="+mn-cs"/>
          <a:sym typeface="Akzidenz-Grotesk Pro Regular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gisp.gov.ru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minpromtorg.gov.ru/common/upload/files/docs/Prikaz_Minpromtorga_Rossii_ot_08.04.2016_N_1094-1.pdf" TargetMode="External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hyperlink" Target="http://pravo.gov.ru/proxy/ips/?docbody=&amp;nd=102126657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minpromtorg.gov.ru/common/upload/files/docs/Prikaz_Minpromtorga_Rossii_ot_19.05.2014_N944.pdf" TargetMode="External"/><Relationship Id="rId5" Type="http://schemas.openxmlformats.org/officeDocument/2006/relationships/image" Target="../media/image5.png"/><Relationship Id="rId4" Type="http://schemas.openxmlformats.org/officeDocument/2006/relationships/hyperlink" Target="http://pravo.gov.ru/proxy/ips/?docbody=&amp;nd=102393795" TargetMode="External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hyperlink" Target="http://pravo.gov.ru/proxy/ips/?docbody=&amp;nd=102365303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gisp.gov.ru/documents/6925532/" TargetMode="External"/><Relationship Id="rId5" Type="http://schemas.openxmlformats.org/officeDocument/2006/relationships/image" Target="../media/image9.png"/><Relationship Id="rId4" Type="http://schemas.openxmlformats.org/officeDocument/2006/relationships/hyperlink" Target="http://pravo.gov.ru/proxy/ips/?docbody=&amp;nd=102376807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hyperlink" Target="https://gisp.gov.ru/" TargetMode="External"/><Relationship Id="rId7" Type="http://schemas.openxmlformats.org/officeDocument/2006/relationships/hyperlink" Target="http://minsvyaz.ru/uploaded/files/prezentatsiyavopros-4gisp--rg-sovetaaprel-2017.pdf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s://gisp.gov.ru/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/>
          <p:nvPr/>
        </p:nvSpPr>
        <p:spPr>
          <a:xfrm>
            <a:off x="-54708" y="1835209"/>
            <a:ext cx="9269046" cy="1881006"/>
          </a:xfrm>
          <a:prstGeom prst="rect">
            <a:avLst/>
          </a:prstGeom>
          <a:solidFill>
            <a:srgbClr val="000000">
              <a:alpha val="65882"/>
            </a:srgbClr>
          </a:solidFill>
          <a:ln w="12700">
            <a:solidFill>
              <a:schemeClr val="bg1"/>
            </a:solidFill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 defTabSz="900112">
              <a:lnSpc>
                <a:spcPts val="4000"/>
              </a:lnSpc>
              <a:defRPr sz="3800" u="sng">
                <a:solidFill>
                  <a:srgbClr val="FFFFFF"/>
                </a:solidFill>
                <a:latin typeface="Akzidenz-Grotesk Pro Med"/>
                <a:ea typeface="Akzidenz-Grotesk Pro Med"/>
                <a:cs typeface="Akzidenz-Grotesk Pro Med"/>
                <a:sym typeface="Akzidenz-Grotesk Pro Med"/>
              </a:defRPr>
            </a:lvl1pPr>
          </a:lstStyle>
          <a:p>
            <a:pPr marL="179388" algn="ctr">
              <a:lnSpc>
                <a:spcPct val="100000"/>
              </a:lnSpc>
            </a:pPr>
            <a:r>
              <a:rPr lang="ru-RU" sz="2400" b="1" u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Совершенствование организационных механизмов </a:t>
            </a:r>
            <a:r>
              <a:rPr lang="ru-RU" sz="2400" b="1" u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противодействия коррупции на </a:t>
            </a:r>
            <a:r>
              <a:rPr lang="ru-RU" sz="2400" b="1" u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примере внедренного </a:t>
            </a:r>
            <a:r>
              <a:rPr lang="ru-RU" sz="2400" b="1" u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u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u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Комплекса мероприятий </a:t>
            </a:r>
            <a:r>
              <a:rPr lang="ru-RU" sz="2400" b="1" u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реализации </a:t>
            </a:r>
            <a:r>
              <a:rPr lang="ru-RU" sz="2400" b="1" u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антикоррупционной политики в </a:t>
            </a:r>
            <a:r>
              <a:rPr lang="ru-RU" sz="2400" b="1" u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организациях, </a:t>
            </a:r>
            <a:r>
              <a:rPr lang="ru-RU" sz="2400" b="1" u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подведомственных </a:t>
            </a:r>
            <a:br>
              <a:rPr lang="ru-RU" sz="2400" b="1" u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u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Минпромторгу </a:t>
            </a:r>
            <a:r>
              <a:rPr lang="ru-RU" sz="2400" b="1" u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России</a:t>
            </a:r>
          </a:p>
        </p:txBody>
      </p:sp>
      <p:sp>
        <p:nvSpPr>
          <p:cNvPr id="5" name="Shape 114"/>
          <p:cNvSpPr/>
          <p:nvPr/>
        </p:nvSpPr>
        <p:spPr>
          <a:xfrm>
            <a:off x="-54708" y="4263540"/>
            <a:ext cx="4079631" cy="1765849"/>
          </a:xfrm>
          <a:prstGeom prst="rect">
            <a:avLst/>
          </a:prstGeom>
          <a:solidFill>
            <a:srgbClr val="000000">
              <a:alpha val="65882"/>
            </a:srgbClr>
          </a:solidFill>
          <a:ln w="12700">
            <a:solidFill>
              <a:schemeClr val="bg1"/>
            </a:solidFill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 defTabSz="900112">
              <a:lnSpc>
                <a:spcPts val="4000"/>
              </a:lnSpc>
              <a:defRPr sz="3800" u="sng">
                <a:solidFill>
                  <a:srgbClr val="FFFFFF"/>
                </a:solidFill>
                <a:latin typeface="Akzidenz-Grotesk Pro Med"/>
                <a:ea typeface="Akzidenz-Grotesk Pro Med"/>
                <a:cs typeface="Akzidenz-Grotesk Pro Med"/>
                <a:sym typeface="Akzidenz-Grotesk Pro Med"/>
              </a:defRPr>
            </a:lvl1pPr>
          </a:lstStyle>
          <a:p>
            <a:pPr marL="179388" algn="ctr">
              <a:lnSpc>
                <a:spcPct val="100000"/>
              </a:lnSpc>
            </a:pPr>
            <a:r>
              <a:rPr lang="ru-RU" sz="1600" b="1" u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Всероссийский конкурс </a:t>
            </a:r>
          </a:p>
          <a:p>
            <a:pPr marL="179388" algn="ctr">
              <a:lnSpc>
                <a:spcPct val="100000"/>
              </a:lnSpc>
            </a:pPr>
            <a:endParaRPr lang="ru-RU" sz="1600" b="1" u="none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9388" algn="ctr">
              <a:lnSpc>
                <a:spcPct val="100000"/>
              </a:lnSpc>
            </a:pPr>
            <a:r>
              <a:rPr lang="ru-RU" sz="1600" b="1" u="none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«Лучшие кадровые практики </a:t>
            </a:r>
            <a:br>
              <a:rPr lang="ru-RU" sz="1600" b="1" u="none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u="none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системе государственного </a:t>
            </a:r>
            <a:br>
              <a:rPr lang="ru-RU" sz="1600" b="1" u="none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u="none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муниципального управления»</a:t>
            </a:r>
            <a:endParaRPr lang="ru-RU" sz="1600" b="1" u="none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817627" y="6433960"/>
            <a:ext cx="17187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Москва, 2017 г.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Shape 114"/>
          <p:cNvSpPr/>
          <p:nvPr/>
        </p:nvSpPr>
        <p:spPr>
          <a:xfrm>
            <a:off x="5134707" y="4212559"/>
            <a:ext cx="4079631" cy="1816830"/>
          </a:xfrm>
          <a:prstGeom prst="rect">
            <a:avLst/>
          </a:prstGeom>
          <a:solidFill>
            <a:srgbClr val="000000">
              <a:alpha val="65882"/>
            </a:srgbClr>
          </a:solidFill>
          <a:ln w="12700">
            <a:solidFill>
              <a:schemeClr val="bg1"/>
            </a:solidFill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noAutofit/>
          </a:bodyPr>
          <a:lstStyle>
            <a:lvl1pPr defTabSz="900112">
              <a:lnSpc>
                <a:spcPts val="4000"/>
              </a:lnSpc>
              <a:defRPr sz="3800" u="sng">
                <a:solidFill>
                  <a:srgbClr val="FFFFFF"/>
                </a:solidFill>
                <a:latin typeface="Akzidenz-Grotesk Pro Med"/>
                <a:ea typeface="Akzidenz-Grotesk Pro Med"/>
                <a:cs typeface="Akzidenz-Grotesk Pro Med"/>
                <a:sym typeface="Akzidenz-Grotesk Pro Med"/>
              </a:defRPr>
            </a:lvl1pPr>
          </a:lstStyle>
          <a:p>
            <a:pPr marL="179388" algn="ctr">
              <a:lnSpc>
                <a:spcPct val="100000"/>
              </a:lnSpc>
            </a:pPr>
            <a:r>
              <a:rPr lang="ru-RU" sz="1600" b="1" u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Административный департамент</a:t>
            </a:r>
          </a:p>
          <a:p>
            <a:pPr marL="179388" algn="ctr">
              <a:lnSpc>
                <a:spcPct val="100000"/>
              </a:lnSpc>
            </a:pPr>
            <a:r>
              <a:rPr lang="ru-RU" sz="1600" b="1" u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Минпромторга </a:t>
            </a:r>
            <a:r>
              <a:rPr lang="ru-RU" sz="1600" b="1" u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России</a:t>
            </a:r>
            <a:endParaRPr lang="ru-RU" sz="1600" b="1" u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9388" algn="ctr">
              <a:lnSpc>
                <a:spcPct val="100000"/>
              </a:lnSpc>
            </a:pPr>
            <a:endParaRPr lang="ru-RU" sz="1600" b="1" u="none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5725" algn="ctr">
              <a:lnSpc>
                <a:spcPct val="100000"/>
              </a:lnSpc>
              <a:tabLst>
                <a:tab pos="3406775" algn="l"/>
              </a:tabLst>
            </a:pPr>
            <a:r>
              <a:rPr lang="ru-RU" sz="1600" u="none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отдел по профилактике коррупционных </a:t>
            </a:r>
            <a:br>
              <a:rPr lang="ru-RU" sz="1600" u="none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u="none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иных правонарушений</a:t>
            </a:r>
          </a:p>
          <a:p>
            <a:pPr marL="85725" algn="ctr">
              <a:lnSpc>
                <a:spcPct val="100000"/>
              </a:lnSpc>
              <a:tabLst>
                <a:tab pos="3406775" algn="l"/>
              </a:tabLst>
            </a:pPr>
            <a:endParaRPr lang="ru-RU" sz="1600" u="none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5725" algn="ctr">
              <a:lnSpc>
                <a:spcPct val="100000"/>
              </a:lnSpc>
              <a:tabLst>
                <a:tab pos="3406775" algn="l"/>
              </a:tabLst>
            </a:pPr>
            <a:r>
              <a:rPr lang="ru-RU" sz="1400" u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Калюжный А.Н.</a:t>
            </a:r>
            <a:endParaRPr lang="ru-RU" sz="1400" u="none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 animBg="1"/>
      <p:bldP spid="5" grpId="0" animBg="1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19939" y="363005"/>
            <a:ext cx="5924062" cy="315950"/>
          </a:xfrm>
          <a:prstGeom prst="rect">
            <a:avLst/>
          </a:prstGeom>
          <a:solidFill>
            <a:srgbClr val="000000">
              <a:alpha val="65882"/>
            </a:srgbClr>
          </a:solidFill>
          <a:ln w="12700">
            <a:solidFill>
              <a:schemeClr val="bg1"/>
            </a:solidFill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noAutofit/>
          </a:bodyPr>
          <a:lstStyle/>
          <a:p>
            <a:pPr marL="342900" indent="-342900" algn="ctr" defTabSz="900112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ОБРАЗЦЫ МОНИТОРИНГОВЫХ ФОРМ</a:t>
            </a:r>
          </a:p>
        </p:txBody>
      </p:sp>
      <p:sp>
        <p:nvSpPr>
          <p:cNvPr id="5" name="Shape 114"/>
          <p:cNvSpPr/>
          <p:nvPr/>
        </p:nvSpPr>
        <p:spPr>
          <a:xfrm>
            <a:off x="-62522" y="1762347"/>
            <a:ext cx="9269045" cy="3911622"/>
          </a:xfrm>
          <a:prstGeom prst="rect">
            <a:avLst/>
          </a:prstGeom>
          <a:solidFill>
            <a:srgbClr val="000000">
              <a:alpha val="65882"/>
            </a:srgbClr>
          </a:solidFill>
          <a:ln w="12700">
            <a:solidFill>
              <a:schemeClr val="bg1"/>
            </a:solidFill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 defTabSz="900112">
              <a:lnSpc>
                <a:spcPts val="4000"/>
              </a:lnSpc>
              <a:defRPr sz="3800" u="sng">
                <a:solidFill>
                  <a:srgbClr val="FFFFFF"/>
                </a:solidFill>
                <a:latin typeface="Akzidenz-Grotesk Pro Med"/>
                <a:ea typeface="Akzidenz-Grotesk Pro Med"/>
                <a:cs typeface="Akzidenz-Grotesk Pro Med"/>
                <a:sym typeface="Akzidenz-Grotesk Pro Med"/>
              </a:defRPr>
            </a:lvl1pPr>
          </a:lstStyle>
          <a:p>
            <a:pPr marL="179388" algn="ctr">
              <a:lnSpc>
                <a:spcPct val="100000"/>
              </a:lnSpc>
            </a:pPr>
            <a:endParaRPr lang="ru-RU" sz="2400" b="1" u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8729785" y="6332360"/>
            <a:ext cx="476738" cy="408623"/>
          </a:xfrm>
          <a:prstGeom prst="roundRect">
            <a:avLst/>
          </a:prstGeom>
          <a:solidFill>
            <a:schemeClr val="tx1">
              <a:alpha val="83922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4" name="Рисунок 3">
            <a:hlinkClick r:id="rId3"/>
          </p:cNvPr>
          <p:cNvPicPr>
            <a:picLocks noChangeAspect="1"/>
          </p:cNvPicPr>
          <p:nvPr/>
        </p:nvPicPr>
        <p:blipFill rotWithShape="1">
          <a:blip r:embed="rId4"/>
          <a:srcRect l="1111" t="10513" r="50513" b="7299"/>
          <a:stretch/>
        </p:blipFill>
        <p:spPr>
          <a:xfrm>
            <a:off x="258028" y="939314"/>
            <a:ext cx="3610707" cy="383398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>
            <a:hlinkClick r:id="rId3"/>
          </p:cNvPr>
          <p:cNvPicPr>
            <a:picLocks noChangeAspect="1"/>
          </p:cNvPicPr>
          <p:nvPr/>
        </p:nvPicPr>
        <p:blipFill rotWithShape="1">
          <a:blip r:embed="rId5"/>
          <a:srcRect l="1368" t="10513" r="35983" b="30507"/>
          <a:stretch/>
        </p:blipFill>
        <p:spPr>
          <a:xfrm>
            <a:off x="4072675" y="939314"/>
            <a:ext cx="4965165" cy="29214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7" name="Прямоугольник 16">
            <a:hlinkClick r:id="rId3"/>
          </p:cNvPr>
          <p:cNvSpPr/>
          <p:nvPr/>
        </p:nvSpPr>
        <p:spPr>
          <a:xfrm>
            <a:off x="258027" y="4773297"/>
            <a:ext cx="3610707" cy="1559063"/>
          </a:xfrm>
          <a:prstGeom prst="rect">
            <a:avLst/>
          </a:prstGeom>
          <a:solidFill>
            <a:srgbClr val="632523">
              <a:alpha val="76078"/>
            </a:srgbClr>
          </a:solidFill>
          <a:ln w="28575">
            <a:solidFill>
              <a:schemeClr val="tx1"/>
            </a:solidFill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noAutofit/>
          </a:bodyPr>
          <a:lstStyle/>
          <a:p>
            <a:pPr marL="265113" algn="ctr" defTabSz="900112"/>
            <a:r>
              <a:rPr lang="ru-RU" sz="14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Форма № 2</a:t>
            </a:r>
          </a:p>
          <a:p>
            <a:pPr marL="179388" indent="1588" algn="l" defTabSz="900112"/>
            <a:endParaRPr lang="ru-RU" sz="1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179388" indent="1588" algn="ctr" defTabSz="900112"/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«Сведения </a:t>
            </a: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о работе, проводимой </a:t>
            </a: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</a:b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в организации в </a:t>
            </a: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сфере профилактики </a:t>
            </a: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</a:b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и противодействия коррупционным </a:t>
            </a:r>
            <a:b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</a:b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и </a:t>
            </a: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иным правонарушениям </a:t>
            </a: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по </a:t>
            </a: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итогам </a:t>
            </a: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</a:b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отчетного периода»</a:t>
            </a:r>
            <a:endParaRPr lang="ru-RU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>
            <a:hlinkClick r:id="rId3"/>
          </p:cNvPr>
          <p:cNvSpPr/>
          <p:nvPr/>
        </p:nvSpPr>
        <p:spPr>
          <a:xfrm>
            <a:off x="4055045" y="3880650"/>
            <a:ext cx="4965165" cy="1418182"/>
          </a:xfrm>
          <a:prstGeom prst="rect">
            <a:avLst/>
          </a:prstGeom>
          <a:solidFill>
            <a:srgbClr val="632523">
              <a:alpha val="76078"/>
            </a:srgbClr>
          </a:solidFill>
          <a:ln w="28575">
            <a:solidFill>
              <a:schemeClr val="tx1"/>
            </a:solidFill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noAutofit/>
          </a:bodyPr>
          <a:lstStyle/>
          <a:p>
            <a:pPr marL="265113" algn="ctr" defTabSz="900112"/>
            <a:r>
              <a:rPr lang="ru-RU" sz="1400" b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Форма № 3</a:t>
            </a:r>
          </a:p>
          <a:p>
            <a:pPr marL="265113" algn="ctr" defTabSz="900112"/>
            <a:endParaRPr lang="ru-RU" sz="1200" b="1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265113" algn="ctr" defTabSz="900112"/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«Сведения о назначении на руководящие должности, </a:t>
            </a: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</a:b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а </a:t>
            </a: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также должности, в отношении которых установлена </a:t>
            </a:r>
            <a:r>
              <a:rPr lang="ru-RU" sz="1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аффилированность</a:t>
            </a: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и/или </a:t>
            </a: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личная заинтересованность, которая может повлечь конфликт интересов в организации»</a:t>
            </a:r>
          </a:p>
        </p:txBody>
      </p:sp>
    </p:spTree>
    <p:extLst>
      <p:ext uri="{BB962C8B-B14F-4D97-AF65-F5344CB8AC3E}">
        <p14:creationId xmlns:p14="http://schemas.microsoft.com/office/powerpoint/2010/main" val="408842919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14"/>
          <p:cNvSpPr/>
          <p:nvPr/>
        </p:nvSpPr>
        <p:spPr>
          <a:xfrm>
            <a:off x="-62522" y="1762347"/>
            <a:ext cx="9269045" cy="3911622"/>
          </a:xfrm>
          <a:prstGeom prst="rect">
            <a:avLst/>
          </a:prstGeom>
          <a:solidFill>
            <a:srgbClr val="000000">
              <a:alpha val="65882"/>
            </a:srgbClr>
          </a:solidFill>
          <a:ln w="12700">
            <a:solidFill>
              <a:schemeClr val="bg1"/>
            </a:solidFill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noAutofit/>
          </a:bodyPr>
          <a:lstStyle>
            <a:lvl1pPr defTabSz="900112">
              <a:lnSpc>
                <a:spcPts val="4000"/>
              </a:lnSpc>
              <a:defRPr sz="3800" u="sng">
                <a:solidFill>
                  <a:srgbClr val="FFFFFF"/>
                </a:solidFill>
                <a:latin typeface="Akzidenz-Grotesk Pro Med"/>
                <a:ea typeface="Akzidenz-Grotesk Pro Med"/>
                <a:cs typeface="Akzidenz-Grotesk Pro Med"/>
                <a:sym typeface="Akzidenz-Grotesk Pro Med"/>
              </a:defRPr>
            </a:lvl1pPr>
          </a:lstStyle>
          <a:p>
            <a:pPr marL="179388" algn="ctr">
              <a:lnSpc>
                <a:spcPct val="100000"/>
              </a:lnSpc>
            </a:pPr>
            <a:endParaRPr lang="ru-RU" sz="2400" b="1" u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8729785" y="6332360"/>
            <a:ext cx="476738" cy="408623"/>
          </a:xfrm>
          <a:prstGeom prst="roundRect">
            <a:avLst/>
          </a:prstGeom>
          <a:solidFill>
            <a:schemeClr val="tx1">
              <a:alpha val="83922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196322" y="869363"/>
            <a:ext cx="2635063" cy="2615380"/>
          </a:xfrm>
          <a:prstGeom prst="rect">
            <a:avLst/>
          </a:prstGeom>
          <a:solidFill>
            <a:srgbClr val="632523">
              <a:alpha val="83922"/>
            </a:srgbClr>
          </a:solidFill>
          <a:ln w="28575">
            <a:solidFill>
              <a:schemeClr val="tx1"/>
            </a:solidFill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noAutofit/>
          </a:bodyPr>
          <a:lstStyle/>
          <a:p>
            <a:pPr marL="265113" algn="ctr" defTabSz="900112"/>
            <a:r>
              <a:rPr lang="ru-RU" sz="1600" b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Форма № </a:t>
            </a:r>
            <a:r>
              <a:rPr lang="ru-RU" sz="16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4</a:t>
            </a:r>
            <a:endParaRPr lang="ru-RU" sz="1600" b="1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265113" algn="ctr" defTabSz="900112"/>
            <a:endParaRPr lang="ru-RU" sz="1200" b="1" dirty="0" smtClean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265113" algn="ctr" defTabSz="900112"/>
            <a:endParaRPr lang="ru-RU" sz="1200" b="1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265113" algn="ctr" defTabSz="900112"/>
            <a: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«Сведения о проведении </a:t>
            </a:r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в </a:t>
            </a:r>
            <a: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отношении </a:t>
            </a:r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организации </a:t>
            </a:r>
            <a: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и/или ее работников проверок, касающихся коррупционных и/или иных правонарушений»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6391325" y="3760572"/>
            <a:ext cx="2576829" cy="2444844"/>
          </a:xfrm>
          <a:prstGeom prst="rect">
            <a:avLst/>
          </a:prstGeom>
          <a:solidFill>
            <a:srgbClr val="632523">
              <a:alpha val="83922"/>
            </a:srgbClr>
          </a:solidFill>
          <a:ln w="28575">
            <a:solidFill>
              <a:schemeClr val="tx1"/>
            </a:solidFill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noAutofit/>
          </a:bodyPr>
          <a:lstStyle/>
          <a:p>
            <a:pPr marL="265113" algn="ctr" defTabSz="900112"/>
            <a:r>
              <a:rPr lang="ru-RU" sz="1600" b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Форма № </a:t>
            </a:r>
            <a:r>
              <a:rPr lang="ru-RU" sz="16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5</a:t>
            </a:r>
            <a:endParaRPr lang="ru-RU" sz="1600" b="1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265113" algn="ctr" defTabSz="900112"/>
            <a:endParaRPr lang="ru-RU" sz="1200" b="1" dirty="0" smtClean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265113" algn="ctr" defTabSz="900112"/>
            <a:endParaRPr lang="ru-RU" sz="1200" b="1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265113" algn="ctr" defTabSz="900112"/>
            <a: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«Сведения о работе, проводимой </a:t>
            </a:r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в организации по </a:t>
            </a:r>
            <a: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учету, хранению и реализации подарков, переданных работниками»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3219939" y="363005"/>
            <a:ext cx="5924062" cy="315950"/>
          </a:xfrm>
          <a:prstGeom prst="rect">
            <a:avLst/>
          </a:prstGeom>
          <a:solidFill>
            <a:srgbClr val="000000">
              <a:alpha val="65882"/>
            </a:srgbClr>
          </a:solidFill>
          <a:ln w="12700">
            <a:solidFill>
              <a:schemeClr val="bg1"/>
            </a:solidFill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noAutofit/>
          </a:bodyPr>
          <a:lstStyle/>
          <a:p>
            <a:pPr marL="342900" indent="-342900" algn="ctr" defTabSz="900112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ОБРАЗЦЫ МОНИТОРИНГОВЫХ ФОРМ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l="1368" t="11061" r="10342" b="28326"/>
          <a:stretch/>
        </p:blipFill>
        <p:spPr>
          <a:xfrm>
            <a:off x="142258" y="887059"/>
            <a:ext cx="6054064" cy="259768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/>
          <a:srcRect l="1368" t="11743" r="6068" b="29276"/>
          <a:stretch/>
        </p:blipFill>
        <p:spPr>
          <a:xfrm>
            <a:off x="284367" y="3760571"/>
            <a:ext cx="6106958" cy="243203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4829288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604001" y="363005"/>
            <a:ext cx="2540000" cy="315950"/>
          </a:xfrm>
          <a:prstGeom prst="rect">
            <a:avLst/>
          </a:prstGeom>
          <a:solidFill>
            <a:srgbClr val="000000">
              <a:alpha val="65882"/>
            </a:srgbClr>
          </a:solidFill>
          <a:ln w="12700">
            <a:solidFill>
              <a:schemeClr val="bg1"/>
            </a:solidFill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noAutofit/>
          </a:bodyPr>
          <a:lstStyle/>
          <a:p>
            <a:pPr marL="342900" indent="-342900" algn="ctr" defTabSz="900112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РЕЗУЛЬТАТЫ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976778"/>
            <a:ext cx="4532923" cy="5693866"/>
          </a:xfrm>
          <a:prstGeom prst="rect">
            <a:avLst/>
          </a:prstGeom>
          <a:solidFill>
            <a:srgbClr val="000000">
              <a:alpha val="72157"/>
            </a:srgb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Качественные результаты:</a:t>
            </a:r>
            <a:endParaRPr lang="ru-RU" sz="2400" b="1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расширение </a:t>
            </a: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ответственными лицами их правоприменительной деятельности в сфере противодействия </a:t>
            </a: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коррупции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принятие во </a:t>
            </a: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всех Организациях </a:t>
            </a: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дополнительных мер, направленных </a:t>
            </a: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на правовое регулирование важнейших направлений антикоррупционной деятельности Организаций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формировании эффективной системы противодействия коррупции в Организациях, включая практические механизмы, препятствующие коррупционным проявлениям среди </a:t>
            </a: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работников, </a:t>
            </a: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а также минимизацию рисков вовлечения Организаций и их работников в коррупционную деятельность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создание оптимальной системы мониторинга </a:t>
            </a:r>
            <a:r>
              <a:rPr lang="ru-RU" sz="1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коррупциогенных</a:t>
            </a: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 факторов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минимизация </a:t>
            </a: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рисков имущественного и </a:t>
            </a:r>
            <a:r>
              <a:rPr lang="ru-RU" sz="1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репутационного</a:t>
            </a: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 ущерба, наносимого Организациям и </a:t>
            </a: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Министерству</a:t>
            </a:r>
            <a:endParaRPr lang="ru-RU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11078" y="976778"/>
            <a:ext cx="4532922" cy="5693866"/>
          </a:xfrm>
          <a:prstGeom prst="rect">
            <a:avLst/>
          </a:prstGeom>
          <a:solidFill>
            <a:srgbClr val="000000">
              <a:alpha val="72157"/>
            </a:srgb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l"/>
            <a:r>
              <a:rPr lang="ru-RU" sz="24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Количественные результаты:</a:t>
            </a:r>
          </a:p>
          <a:p>
            <a:pPr algn="r"/>
            <a:endParaRPr lang="ru-RU" sz="2400" b="1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за </a:t>
            </a:r>
            <a:r>
              <a:rPr lang="ru-RU" sz="1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9 месяцев 2017 года </a:t>
            </a: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проведено </a:t>
            </a:r>
            <a:r>
              <a:rPr lang="ru-RU" sz="2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98</a:t>
            </a: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 заседаний комиссий по противодействию </a:t>
            </a: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коррупции и </a:t>
            </a: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урегулированию </a:t>
            </a: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конфликта </a:t>
            </a: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интересов;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endParaRPr lang="ru-RU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рассмотрены </a:t>
            </a: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материалы в отношении </a:t>
            </a: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62</a:t>
            </a: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 работников Организаций;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endParaRPr lang="ru-RU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выявлено </a:t>
            </a:r>
            <a:r>
              <a:rPr lang="ru-RU" sz="2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10</a:t>
            </a: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нарушений </a:t>
            </a: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действующего законодательства </a:t>
            </a: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и </a:t>
            </a: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привлечены:</a:t>
            </a:r>
          </a:p>
          <a:p>
            <a:pPr marL="265113" algn="l"/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- к </a:t>
            </a: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административной ответственности – </a:t>
            </a:r>
            <a:r>
              <a:rPr lang="ru-RU" sz="1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1</a:t>
            </a: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 работник;     </a:t>
            </a:r>
          </a:p>
          <a:p>
            <a:pPr marL="265113" algn="l"/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- к </a:t>
            </a: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дисциплинарной ответственности – </a:t>
            </a:r>
            <a:r>
              <a:rPr lang="ru-RU" sz="1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9</a:t>
            </a: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 работников, из них – </a:t>
            </a:r>
            <a:r>
              <a:rPr lang="ru-RU" sz="1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4</a:t>
            </a: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 работника уволены</a:t>
            </a:r>
          </a:p>
          <a:p>
            <a:pPr marL="265113" algn="l"/>
            <a:endParaRPr lang="ru-RU" sz="1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проведено </a:t>
            </a:r>
            <a:r>
              <a:rPr lang="ru-RU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1048</a:t>
            </a: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 мероприятий по правовому и антикоррупционному </a:t>
            </a: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просвещению, в том числе:</a:t>
            </a:r>
            <a:endParaRPr lang="ru-RU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265113" algn="l"/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- </a:t>
            </a: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подготовка методических пособий – </a:t>
            </a:r>
            <a:r>
              <a:rPr lang="ru-RU" sz="1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79</a:t>
            </a: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 мероприятий</a:t>
            </a:r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;</a:t>
            </a:r>
          </a:p>
          <a:p>
            <a:pPr marL="265113" algn="l"/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- лекции и семинары – </a:t>
            </a:r>
            <a:r>
              <a:rPr lang="ru-RU" sz="1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93 </a:t>
            </a: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мероприятий;</a:t>
            </a:r>
          </a:p>
          <a:p>
            <a:pPr marL="265113" algn="l"/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- консультации работников – </a:t>
            </a:r>
            <a:r>
              <a:rPr lang="ru-RU" sz="1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758 </a:t>
            </a: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мероприятий;</a:t>
            </a:r>
          </a:p>
          <a:p>
            <a:pPr marL="265113" algn="l"/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- иные мероприятия – </a:t>
            </a:r>
            <a:r>
              <a:rPr lang="ru-RU" sz="1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118</a:t>
            </a:r>
            <a:endParaRPr lang="ru-RU" sz="1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729785" y="6332360"/>
            <a:ext cx="476738" cy="408623"/>
          </a:xfrm>
          <a:prstGeom prst="roundRect">
            <a:avLst/>
          </a:prstGeom>
          <a:solidFill>
            <a:schemeClr val="tx1">
              <a:alpha val="83922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ru-RU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804717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/>
          <p:nvPr/>
        </p:nvSpPr>
        <p:spPr>
          <a:xfrm>
            <a:off x="-58616" y="1413177"/>
            <a:ext cx="9261231" cy="1978699"/>
          </a:xfrm>
          <a:prstGeom prst="rect">
            <a:avLst/>
          </a:prstGeom>
          <a:solidFill>
            <a:srgbClr val="000000">
              <a:alpha val="65882"/>
            </a:srgbClr>
          </a:solidFill>
          <a:ln w="12700">
            <a:solidFill>
              <a:schemeClr val="bg1"/>
            </a:solidFill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 defTabSz="900112">
              <a:lnSpc>
                <a:spcPts val="4000"/>
              </a:lnSpc>
              <a:defRPr sz="3800" u="sng">
                <a:solidFill>
                  <a:srgbClr val="FFFFFF"/>
                </a:solidFill>
                <a:latin typeface="Akzidenz-Grotesk Pro Med"/>
                <a:ea typeface="Akzidenz-Grotesk Pro Med"/>
                <a:cs typeface="Akzidenz-Grotesk Pro Med"/>
                <a:sym typeface="Akzidenz-Grotesk Pro Med"/>
              </a:defRPr>
            </a:lvl1pPr>
          </a:lstStyle>
          <a:p>
            <a:pPr marL="179388" algn="ctr">
              <a:lnSpc>
                <a:spcPct val="100000"/>
              </a:lnSpc>
            </a:pPr>
            <a:r>
              <a:rPr lang="ru-RU" sz="2400" b="1" u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Совершенствование </a:t>
            </a:r>
            <a:r>
              <a:rPr lang="ru-RU" sz="2400" b="1" u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организационных </a:t>
            </a:r>
            <a:r>
              <a:rPr lang="ru-RU" sz="2400" b="1" u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механизмов </a:t>
            </a:r>
            <a:r>
              <a:rPr lang="ru-RU" sz="2400" b="1" u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противодействия коррупции на </a:t>
            </a:r>
            <a:r>
              <a:rPr lang="ru-RU" sz="2400" b="1" u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примере внедренного </a:t>
            </a:r>
            <a:r>
              <a:rPr lang="ru-RU" sz="2400" b="1" u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u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u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Комплекса мероприятий </a:t>
            </a:r>
            <a:r>
              <a:rPr lang="ru-RU" sz="2400" b="1" u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реализации </a:t>
            </a:r>
            <a:r>
              <a:rPr lang="ru-RU" sz="2400" b="1" u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антикоррупционной политики в </a:t>
            </a:r>
            <a:r>
              <a:rPr lang="ru-RU" sz="2400" b="1" u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организациях, </a:t>
            </a:r>
            <a:r>
              <a:rPr lang="ru-RU" sz="2400" b="1" u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подведомственных </a:t>
            </a:r>
            <a:br>
              <a:rPr lang="ru-RU" sz="2400" b="1" u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u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Минпромторгу </a:t>
            </a:r>
            <a:r>
              <a:rPr lang="ru-RU" sz="2400" b="1" u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России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817627" y="6433960"/>
            <a:ext cx="17187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Москва, 2017 г.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72677" y="3738771"/>
            <a:ext cx="4962770" cy="1754326"/>
          </a:xfrm>
          <a:prstGeom prst="rect">
            <a:avLst/>
          </a:prstGeom>
          <a:solidFill>
            <a:schemeClr val="tx1"/>
          </a:solidFill>
          <a:effectLst>
            <a:softEdge rad="635000"/>
          </a:effectLst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  <a:sym typeface="Akzidenz-Grotesk Pro Med"/>
              </a:rPr>
              <a:t>СПАСИБО ЗА ВНИМАНИЕ!</a:t>
            </a:r>
            <a:endParaRPr lang="ru-RU" sz="5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  <a:sym typeface="Akzidenz-Grotesk Pro Med"/>
            </a:endParaRPr>
          </a:p>
        </p:txBody>
      </p:sp>
    </p:spTree>
    <p:extLst>
      <p:ext uri="{BB962C8B-B14F-4D97-AF65-F5344CB8AC3E}">
        <p14:creationId xmlns:p14="http://schemas.microsoft.com/office/powerpoint/2010/main" val="305228677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8729785" y="6332360"/>
            <a:ext cx="476738" cy="408623"/>
          </a:xfrm>
          <a:prstGeom prst="roundRect">
            <a:avLst/>
          </a:prstGeom>
          <a:solidFill>
            <a:schemeClr val="tx1">
              <a:alpha val="83922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23" name="Shape 114"/>
          <p:cNvSpPr/>
          <p:nvPr/>
        </p:nvSpPr>
        <p:spPr>
          <a:xfrm>
            <a:off x="-56740" y="904833"/>
            <a:ext cx="3300125" cy="5836150"/>
          </a:xfrm>
          <a:prstGeom prst="roundRect">
            <a:avLst>
              <a:gd name="adj" fmla="val 0"/>
            </a:avLst>
          </a:prstGeom>
          <a:solidFill>
            <a:schemeClr val="tx1">
              <a:alpha val="65882"/>
            </a:schemeClr>
          </a:solidFill>
          <a:ln w="12700">
            <a:solidFill>
              <a:schemeClr val="bg1"/>
            </a:solidFill>
            <a:miter lim="400000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 defTabSz="900112">
              <a:lnSpc>
                <a:spcPts val="4000"/>
              </a:lnSpc>
              <a:defRPr sz="3800" u="sng">
                <a:solidFill>
                  <a:srgbClr val="FFFFFF"/>
                </a:solidFill>
                <a:latin typeface="Akzidenz-Grotesk Pro Med"/>
                <a:ea typeface="Akzidenz-Grotesk Pro Med"/>
                <a:cs typeface="Akzidenz-Grotesk Pro Med"/>
                <a:sym typeface="Akzidenz-Grotesk Pro Med"/>
              </a:defRPr>
            </a:lvl1pPr>
          </a:lstStyle>
          <a:p>
            <a:pPr marL="15875" algn="ctr">
              <a:lnSpc>
                <a:spcPct val="100000"/>
              </a:lnSpc>
            </a:pPr>
            <a:endParaRPr lang="ru-RU" sz="2000" b="1" u="none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Рисунок 23">
            <a:hlinkClick r:id="rId2"/>
          </p:cNvPr>
          <p:cNvPicPr>
            <a:picLocks noChangeAspect="1"/>
          </p:cNvPicPr>
          <p:nvPr/>
        </p:nvPicPr>
        <p:blipFill rotWithShape="1">
          <a:blip r:embed="rId3"/>
          <a:srcRect l="29734" r="30442"/>
          <a:stretch/>
        </p:blipFill>
        <p:spPr>
          <a:xfrm>
            <a:off x="337614" y="1122093"/>
            <a:ext cx="1562755" cy="2452600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</p:pic>
      <p:pic>
        <p:nvPicPr>
          <p:cNvPr id="25" name="Рисунок 24">
            <a:hlinkClick r:id="rId4"/>
          </p:cNvPr>
          <p:cNvPicPr>
            <a:picLocks noChangeAspect="1"/>
          </p:cNvPicPr>
          <p:nvPr/>
        </p:nvPicPr>
        <p:blipFill rotWithShape="1">
          <a:blip r:embed="rId5"/>
          <a:srcRect l="29829" t="4769" r="30342"/>
          <a:stretch/>
        </p:blipFill>
        <p:spPr>
          <a:xfrm>
            <a:off x="1506014" y="1218216"/>
            <a:ext cx="1641230" cy="2452600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</p:pic>
      <p:pic>
        <p:nvPicPr>
          <p:cNvPr id="26" name="Рисунок 25">
            <a:hlinkClick r:id="rId6"/>
          </p:cNvPr>
          <p:cNvPicPr>
            <a:picLocks noChangeAspect="1"/>
          </p:cNvPicPr>
          <p:nvPr/>
        </p:nvPicPr>
        <p:blipFill rotWithShape="1">
          <a:blip r:embed="rId7"/>
          <a:srcRect l="29573" r="30428"/>
          <a:stretch/>
        </p:blipFill>
        <p:spPr>
          <a:xfrm>
            <a:off x="243669" y="4003951"/>
            <a:ext cx="1562755" cy="2441806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</p:pic>
      <p:pic>
        <p:nvPicPr>
          <p:cNvPr id="27" name="Рисунок 26">
            <a:hlinkClick r:id="rId8"/>
          </p:cNvPr>
          <p:cNvPicPr>
            <a:picLocks noChangeAspect="1"/>
          </p:cNvPicPr>
          <p:nvPr/>
        </p:nvPicPr>
        <p:blipFill rotWithShape="1">
          <a:blip r:embed="rId9"/>
          <a:srcRect l="29573" r="30342"/>
          <a:stretch/>
        </p:blipFill>
        <p:spPr>
          <a:xfrm>
            <a:off x="1584490" y="4100074"/>
            <a:ext cx="1562754" cy="2436597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</p:pic>
      <p:sp>
        <p:nvSpPr>
          <p:cNvPr id="28" name="Shape 114"/>
          <p:cNvSpPr/>
          <p:nvPr/>
        </p:nvSpPr>
        <p:spPr>
          <a:xfrm>
            <a:off x="4032737" y="1495241"/>
            <a:ext cx="5111263" cy="1682284"/>
          </a:xfrm>
          <a:prstGeom prst="rect">
            <a:avLst/>
          </a:prstGeom>
          <a:solidFill>
            <a:srgbClr val="000000">
              <a:alpha val="65882"/>
            </a:srgbClr>
          </a:solidFill>
          <a:ln w="12700">
            <a:solidFill>
              <a:schemeClr val="bg1"/>
            </a:solidFill>
            <a:miter lim="400000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/>
          <a:p>
            <a:pPr marL="465138" indent="-285750" algn="l" defTabSz="900112">
              <a:buFontTx/>
              <a:buChar char="-"/>
            </a:pPr>
            <a:endParaRPr lang="ru-RU" sz="14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465138" indent="-285750" algn="l" defTabSz="900112">
              <a:buFontTx/>
              <a:buChar char="-"/>
            </a:pPr>
            <a:r>
              <a:rPr lang="ru-RU" sz="1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Федеральный закон от 25 </a:t>
            </a:r>
            <a:r>
              <a:rPr lang="ru-RU" sz="14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декабря 2008 </a:t>
            </a:r>
            <a:r>
              <a:rPr lang="ru-RU" sz="1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г. </a:t>
            </a:r>
            <a:r>
              <a:rPr lang="ru-RU" sz="14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№ 273-ФЗ </a:t>
            </a:r>
            <a:r>
              <a:rPr lang="ru-RU" sz="1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/>
            </a:r>
            <a:br>
              <a:rPr lang="ru-RU" sz="1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</a:br>
            <a:r>
              <a:rPr lang="ru-RU" sz="1400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«О противодействии коррупции</a:t>
            </a:r>
            <a:r>
              <a:rPr lang="ru-RU" sz="14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»</a:t>
            </a:r>
          </a:p>
          <a:p>
            <a:pPr marL="465138" indent="-285750" algn="l" defTabSz="900112">
              <a:buFontTx/>
              <a:buChar char="-"/>
            </a:pPr>
            <a:endParaRPr lang="ru-RU" sz="1400" b="1" dirty="0">
              <a:solidFill>
                <a:srgbClr val="FFFF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465138" indent="-285750" algn="l" defTabSz="900112">
              <a:buFontTx/>
              <a:buChar char="-"/>
            </a:pPr>
            <a:r>
              <a:rPr lang="ru-RU" sz="14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Указ </a:t>
            </a:r>
            <a:r>
              <a:rPr lang="ru-RU" sz="1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Президента Российской Федерации от 1 апреля 2016 г. № </a:t>
            </a:r>
            <a:r>
              <a:rPr lang="ru-RU" sz="14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147 </a:t>
            </a:r>
            <a:r>
              <a:rPr lang="ru-RU" sz="1400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«О </a:t>
            </a:r>
            <a:r>
              <a:rPr lang="ru-RU" sz="14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Национальном плане противодействия коррупции на 2016–2017 годы»</a:t>
            </a:r>
            <a:endParaRPr lang="ru-RU" sz="1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465138" indent="-285750" algn="l" defTabSz="900112">
              <a:buFontTx/>
              <a:buChar char="-"/>
            </a:pPr>
            <a:endParaRPr lang="ru-RU" sz="1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465138" indent="-285750" algn="l" defTabSz="900112">
              <a:buFontTx/>
              <a:buChar char="-"/>
            </a:pPr>
            <a:endParaRPr lang="ru-RU" sz="14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465138" indent="-285750" algn="l" defTabSz="900112">
              <a:buFontTx/>
              <a:buChar char="-"/>
            </a:pPr>
            <a:endParaRPr lang="ru-RU" sz="14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465138" indent="-285750" algn="l" defTabSz="900112">
              <a:buFontTx/>
              <a:buChar char="-"/>
            </a:pPr>
            <a:endParaRPr lang="ru-RU" sz="1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465138" indent="-285750" algn="l" defTabSz="900112">
              <a:buFontTx/>
              <a:buChar char="-"/>
            </a:pPr>
            <a:endParaRPr lang="ru-RU" sz="1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</p:txBody>
      </p:sp>
      <p:sp>
        <p:nvSpPr>
          <p:cNvPr id="29" name="Shape 114"/>
          <p:cNvSpPr/>
          <p:nvPr/>
        </p:nvSpPr>
        <p:spPr>
          <a:xfrm>
            <a:off x="4032737" y="3270211"/>
            <a:ext cx="5111263" cy="2853374"/>
          </a:xfrm>
          <a:prstGeom prst="rect">
            <a:avLst/>
          </a:prstGeom>
          <a:solidFill>
            <a:srgbClr val="000000">
              <a:alpha val="65882"/>
            </a:srgbClr>
          </a:solidFill>
          <a:ln w="12700">
            <a:solidFill>
              <a:schemeClr val="bg1"/>
            </a:solidFill>
            <a:miter lim="400000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/>
          <a:p>
            <a:pPr marL="465138" indent="-285750" algn="l" defTabSz="900112">
              <a:buFontTx/>
              <a:buChar char="-"/>
            </a:pPr>
            <a:endParaRPr lang="ru-RU" sz="1400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465138" indent="-285750" algn="l" defTabSz="900112">
              <a:buFontTx/>
              <a:buChar char="-"/>
            </a:pPr>
            <a:r>
              <a:rPr lang="ru-RU" sz="1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Приказ Минпромторга России от 19 мая 2014 г. № 944 </a:t>
            </a:r>
            <a:br>
              <a:rPr lang="ru-RU" sz="1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</a:br>
            <a:r>
              <a:rPr lang="ru-RU" sz="1400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«Об утверждении плана мероприятий по противодействию коррупции Министерства промышленности и торговли Российской Федерации» </a:t>
            </a:r>
            <a:endParaRPr lang="ru-RU" sz="1400" b="1" dirty="0" smtClean="0">
              <a:solidFill>
                <a:srgbClr val="FFFF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465138" indent="-285750" algn="l" defTabSz="900112">
              <a:buFontTx/>
              <a:buChar char="-"/>
            </a:pPr>
            <a:endParaRPr lang="ru-RU" sz="1400" b="1" dirty="0">
              <a:solidFill>
                <a:srgbClr val="FFFF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465138" indent="-285750" algn="l" defTabSz="900112">
              <a:buFontTx/>
              <a:buChar char="-"/>
            </a:pPr>
            <a:r>
              <a:rPr lang="ru-RU" sz="14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Приказ Минпромторга России от 8 апреля 2016 г. № 1094</a:t>
            </a:r>
            <a:br>
              <a:rPr lang="ru-RU" sz="14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</a:br>
            <a:r>
              <a:rPr lang="ru-RU" sz="1400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«Об утверждении </a:t>
            </a:r>
            <a:r>
              <a:rPr lang="ru-RU" sz="14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Комплекса </a:t>
            </a:r>
            <a:r>
              <a:rPr lang="ru-RU" sz="1400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мероприятий </a:t>
            </a:r>
            <a:r>
              <a:rPr lang="ru-RU" sz="14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/>
            </a:r>
            <a:br>
              <a:rPr lang="ru-RU" sz="14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</a:br>
            <a:r>
              <a:rPr lang="ru-RU" sz="14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по </a:t>
            </a:r>
            <a:r>
              <a:rPr lang="ru-RU" sz="1400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реализации антикоррупционной политики </a:t>
            </a:r>
            <a:r>
              <a:rPr lang="ru-RU" sz="14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/>
            </a:r>
            <a:br>
              <a:rPr lang="ru-RU" sz="14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</a:br>
            <a:r>
              <a:rPr lang="ru-RU" sz="14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в </a:t>
            </a:r>
            <a:r>
              <a:rPr lang="ru-RU" sz="1400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организациях, подведомственных </a:t>
            </a:r>
            <a:r>
              <a:rPr lang="ru-RU" sz="14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/>
            </a:r>
            <a:br>
              <a:rPr lang="ru-RU" sz="14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</a:br>
            <a:r>
              <a:rPr lang="ru-RU" sz="14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Минпромторгу </a:t>
            </a:r>
            <a:r>
              <a:rPr lang="ru-RU" sz="1400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России»</a:t>
            </a:r>
          </a:p>
          <a:p>
            <a:pPr marL="465138" indent="-285750" algn="l" defTabSz="900112">
              <a:buFontTx/>
              <a:buChar char="-"/>
            </a:pPr>
            <a:endParaRPr lang="ru-RU" sz="1400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465138" indent="-285750" algn="l" defTabSz="900112">
              <a:buFontTx/>
              <a:buChar char="-"/>
            </a:pPr>
            <a:endParaRPr lang="ru-RU" sz="1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465138" indent="-285750" algn="l" defTabSz="900112">
              <a:buFontTx/>
              <a:buChar char="-"/>
            </a:pPr>
            <a:endParaRPr lang="ru-RU" sz="14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465138" indent="-285750" algn="l" defTabSz="900112">
              <a:buFontTx/>
              <a:buChar char="-"/>
            </a:pPr>
            <a:endParaRPr lang="ru-RU" sz="14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465138" indent="-285750" algn="l" defTabSz="900112">
              <a:buFontTx/>
              <a:buChar char="-"/>
            </a:pPr>
            <a:endParaRPr lang="ru-RU" sz="1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179388" algn="l" defTabSz="900112"/>
            <a:endParaRPr lang="ru-RU" sz="1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</p:txBody>
      </p:sp>
      <p:sp>
        <p:nvSpPr>
          <p:cNvPr id="11" name="Shape 114"/>
          <p:cNvSpPr/>
          <p:nvPr/>
        </p:nvSpPr>
        <p:spPr>
          <a:xfrm>
            <a:off x="4321908" y="350287"/>
            <a:ext cx="4822092" cy="329652"/>
          </a:xfrm>
          <a:prstGeom prst="rect">
            <a:avLst/>
          </a:prstGeom>
          <a:solidFill>
            <a:srgbClr val="000000">
              <a:alpha val="65882"/>
            </a:srgbClr>
          </a:solidFill>
          <a:ln w="12700">
            <a:solidFill>
              <a:schemeClr val="bg1"/>
            </a:solidFill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 defTabSz="900112">
              <a:lnSpc>
                <a:spcPts val="4000"/>
              </a:lnSpc>
              <a:defRPr sz="3800" u="sng">
                <a:solidFill>
                  <a:srgbClr val="FFFFFF"/>
                </a:solidFill>
                <a:latin typeface="Akzidenz-Grotesk Pro Med"/>
                <a:ea typeface="Akzidenz-Grotesk Pro Med"/>
                <a:cs typeface="Akzidenz-Grotesk Pro Med"/>
                <a:sym typeface="Akzidenz-Grotesk Pro Med"/>
              </a:defRPr>
            </a:lvl1pPr>
          </a:lstStyle>
          <a:p>
            <a:pPr marL="358775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sz="2000" b="1" u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ОСНОВАНИЯ ДЛЯ РАЗРАБОТКИ</a:t>
            </a:r>
            <a:endParaRPr lang="ru-RU" sz="2000" b="1" u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049571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8" grpId="0" animBg="1"/>
      <p:bldP spid="29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8729785" y="6332360"/>
            <a:ext cx="476738" cy="408623"/>
          </a:xfrm>
          <a:prstGeom prst="roundRect">
            <a:avLst/>
          </a:prstGeom>
          <a:solidFill>
            <a:schemeClr val="tx1">
              <a:alpha val="83922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28" name="Shape 114"/>
          <p:cNvSpPr/>
          <p:nvPr/>
        </p:nvSpPr>
        <p:spPr>
          <a:xfrm>
            <a:off x="3807917" y="1779511"/>
            <a:ext cx="2623615" cy="2448612"/>
          </a:xfrm>
          <a:prstGeom prst="rect">
            <a:avLst/>
          </a:prstGeom>
          <a:solidFill>
            <a:srgbClr val="000000">
              <a:alpha val="65882"/>
            </a:srgbClr>
          </a:solidFill>
          <a:ln w="12700">
            <a:solidFill>
              <a:schemeClr val="bg1"/>
            </a:solidFill>
            <a:miter lim="400000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/>
          <a:p>
            <a:pPr marL="446088" indent="-285750" algn="l">
              <a:buFont typeface="Wingdings" panose="05000000000000000000" pitchFamily="2" charset="2"/>
              <a:buChar char="Ø"/>
            </a:pPr>
            <a:endParaRPr lang="ru-RU" sz="14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446088" indent="-285750" algn="l"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создание </a:t>
            </a:r>
            <a:r>
              <a:rPr lang="ru-RU" sz="1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эффективного механизма, препятствующего коррупционным действиям, и минимизации рисков вовлечения Организаций и их работников </a:t>
            </a:r>
            <a:br>
              <a:rPr lang="ru-RU" sz="1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в коррупционную деятельность</a:t>
            </a:r>
          </a:p>
          <a:p>
            <a:pPr marL="465138" indent="-285750" algn="l" defTabSz="900112">
              <a:buFontTx/>
              <a:buChar char="-"/>
            </a:pPr>
            <a:endParaRPr lang="ru-RU" sz="14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465138" indent="-285750" algn="l" defTabSz="900112">
              <a:buFontTx/>
              <a:buChar char="-"/>
            </a:pPr>
            <a:endParaRPr lang="ru-RU" sz="14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465138" indent="-285750" algn="l" defTabSz="900112">
              <a:buFontTx/>
              <a:buChar char="-"/>
            </a:pPr>
            <a:endParaRPr lang="ru-RU" sz="1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465138" indent="-285750" algn="l" defTabSz="900112">
              <a:buFontTx/>
              <a:buChar char="-"/>
            </a:pPr>
            <a:endParaRPr lang="ru-RU" sz="1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371894" y="363005"/>
            <a:ext cx="2772106" cy="315950"/>
          </a:xfrm>
          <a:prstGeom prst="rect">
            <a:avLst/>
          </a:prstGeom>
          <a:solidFill>
            <a:srgbClr val="000000">
              <a:alpha val="65882"/>
            </a:srgbClr>
          </a:solidFill>
          <a:ln w="12700">
            <a:solidFill>
              <a:schemeClr val="bg1"/>
            </a:solidFill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noAutofit/>
          </a:bodyPr>
          <a:lstStyle/>
          <a:p>
            <a:pPr marL="342900" indent="-342900" algn="ctr" defTabSz="900112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ЦЕЛИ ПРОЕКТА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-54708" y="1373111"/>
            <a:ext cx="3704495" cy="4691627"/>
          </a:xfrm>
          <a:prstGeom prst="rect">
            <a:avLst/>
          </a:prstGeom>
          <a:solidFill>
            <a:srgbClr val="000000">
              <a:alpha val="65882"/>
            </a:srgbClr>
          </a:solidFill>
          <a:ln w="12700">
            <a:solidFill>
              <a:schemeClr val="bg1"/>
            </a:solidFill>
            <a:miter lim="400000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noAutofit/>
          </a:bodyPr>
          <a:lstStyle/>
          <a:p>
            <a:pPr marL="179388" algn="l" defTabSz="900112"/>
            <a:endParaRPr lang="ru-RU" sz="2800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179388" algn="l" defTabSz="900112"/>
            <a:endParaRPr lang="ru-RU" sz="2800" b="1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179388" algn="l" defTabSz="900112"/>
            <a:endParaRPr lang="ru-RU" sz="2800" b="1" dirty="0" smtClean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265113" algn="l" defTabSz="900112"/>
            <a:r>
              <a:rPr lang="ru-RU" sz="28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Совершенствование </a:t>
            </a:r>
            <a:r>
              <a:rPr lang="ru-RU" sz="2800" b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системы противодействия коррупции в  </a:t>
            </a:r>
            <a:r>
              <a:rPr lang="ru-RU" sz="28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Организациях</a:t>
            </a:r>
            <a:endParaRPr lang="ru-RU" sz="2800" b="1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</p:txBody>
      </p:sp>
      <p:sp>
        <p:nvSpPr>
          <p:cNvPr id="13" name="Shape 114"/>
          <p:cNvSpPr/>
          <p:nvPr/>
        </p:nvSpPr>
        <p:spPr>
          <a:xfrm>
            <a:off x="3816309" y="4303880"/>
            <a:ext cx="5327691" cy="1346642"/>
          </a:xfrm>
          <a:prstGeom prst="rect">
            <a:avLst/>
          </a:prstGeom>
          <a:solidFill>
            <a:srgbClr val="000000">
              <a:alpha val="65882"/>
            </a:srgbClr>
          </a:solidFill>
          <a:ln w="12700">
            <a:solidFill>
              <a:schemeClr val="bg1"/>
            </a:solidFill>
            <a:miter lim="400000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/>
          <a:p>
            <a:pPr marL="446088" indent="-285750" algn="l"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воспитание правового и гражданского сознания работников Организаций путем формирования негативного отношения к коррупционным проявлениям и незаконному перераспределению доходов и других благ между указанными работниками, а также воспитание навыков их антикоррупционного поведения</a:t>
            </a:r>
          </a:p>
          <a:p>
            <a:pPr marL="446088" indent="-285750" algn="l">
              <a:buFont typeface="Wingdings" panose="05000000000000000000" pitchFamily="2" charset="2"/>
              <a:buChar char="Ø"/>
            </a:pPr>
            <a:endParaRPr lang="ru-RU" sz="14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446088" indent="-285750" algn="l">
              <a:buFont typeface="Wingdings" panose="05000000000000000000" pitchFamily="2" charset="2"/>
              <a:buChar char="Ø"/>
            </a:pPr>
            <a:endParaRPr lang="ru-RU" sz="14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446088" indent="-285750" algn="l">
              <a:buFont typeface="Wingdings" panose="05000000000000000000" pitchFamily="2" charset="2"/>
              <a:buChar char="Ø"/>
            </a:pPr>
            <a:endParaRPr lang="ru-RU" sz="14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509107" y="1779511"/>
            <a:ext cx="2636047" cy="2448612"/>
          </a:xfrm>
          <a:prstGeom prst="rect">
            <a:avLst/>
          </a:prstGeom>
          <a:solidFill>
            <a:srgbClr val="000000">
              <a:alpha val="65882"/>
            </a:srgbClr>
          </a:solidFill>
          <a:ln w="12700">
            <a:solidFill>
              <a:schemeClr val="bg1"/>
            </a:solidFill>
            <a:miter lim="400000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t">
            <a:noAutofit/>
          </a:bodyPr>
          <a:lstStyle/>
          <a:p>
            <a:pPr marL="446088" indent="-285750" algn="l"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минимизация имущественного и </a:t>
            </a:r>
            <a:r>
              <a:rPr lang="ru-RU" sz="140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репутационного</a:t>
            </a:r>
            <a:r>
              <a:rPr lang="ru-RU" sz="1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 ущерба Организаций путем пресечения коррупционных действий и наказания за них с применением общественных, административных и правоохранительных процедур</a:t>
            </a:r>
          </a:p>
        </p:txBody>
      </p:sp>
    </p:spTree>
    <p:extLst>
      <p:ext uri="{BB962C8B-B14F-4D97-AF65-F5344CB8AC3E}">
        <p14:creationId xmlns:p14="http://schemas.microsoft.com/office/powerpoint/2010/main" val="178618606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" grpId="0" animBg="1"/>
      <p:bldP spid="4" grpId="0" animBg="1"/>
      <p:bldP spid="13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8729785" y="6332360"/>
            <a:ext cx="476738" cy="408623"/>
          </a:xfrm>
          <a:prstGeom prst="roundRect">
            <a:avLst/>
          </a:prstGeom>
          <a:solidFill>
            <a:schemeClr val="tx1">
              <a:alpha val="83922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28" name="Shape 114"/>
          <p:cNvSpPr/>
          <p:nvPr/>
        </p:nvSpPr>
        <p:spPr>
          <a:xfrm>
            <a:off x="994331" y="1683017"/>
            <a:ext cx="3568854" cy="2130890"/>
          </a:xfrm>
          <a:prstGeom prst="rect">
            <a:avLst/>
          </a:prstGeom>
          <a:solidFill>
            <a:srgbClr val="000000">
              <a:alpha val="65882"/>
            </a:srgbClr>
          </a:solidFill>
          <a:ln w="12700">
            <a:solidFill>
              <a:schemeClr val="bg1"/>
            </a:solidFill>
            <a:miter lim="400000"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Autofit/>
          </a:bodyPr>
          <a:lstStyle/>
          <a:p>
            <a:pPr marL="446088" indent="-285750">
              <a:buFont typeface="Wingdings" panose="05000000000000000000" pitchFamily="2" charset="2"/>
              <a:buChar char="Ø"/>
            </a:pPr>
            <a:endParaRPr lang="ru-RU" sz="14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446088" indent="-285750">
              <a:buFont typeface="Wingdings" panose="05000000000000000000" pitchFamily="2" charset="2"/>
              <a:buChar char="Ø"/>
            </a:pPr>
            <a:endParaRPr lang="ru-RU" sz="14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446088" indent="-285750">
              <a:buFont typeface="Wingdings" panose="05000000000000000000" pitchFamily="2" charset="2"/>
              <a:buChar char="Ø"/>
            </a:pPr>
            <a:endParaRPr lang="ru-RU" sz="14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446088" indent="-285750">
              <a:buFont typeface="Wingdings" panose="05000000000000000000" pitchFamily="2" charset="2"/>
              <a:buChar char="Ø"/>
            </a:pPr>
            <a:endParaRPr lang="ru-RU" sz="14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446088" indent="-285750"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повышение открытости и прозрачности деятельности Организаций в рамках реализации Комплекса мероприятий</a:t>
            </a:r>
          </a:p>
          <a:p>
            <a:pPr marL="446088" indent="-285750">
              <a:buFont typeface="Wingdings" panose="05000000000000000000" pitchFamily="2" charset="2"/>
              <a:buChar char="Ø"/>
            </a:pPr>
            <a:endParaRPr lang="ru-RU" sz="14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446088" indent="-285750">
              <a:buFont typeface="Wingdings" panose="05000000000000000000" pitchFamily="2" charset="2"/>
              <a:buChar char="Ø"/>
            </a:pPr>
            <a:endParaRPr lang="ru-RU" sz="14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446088" indent="-285750">
              <a:buFont typeface="Wingdings" panose="05000000000000000000" pitchFamily="2" charset="2"/>
              <a:buChar char="Ø"/>
            </a:pPr>
            <a:endParaRPr lang="ru-RU" sz="14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446088" indent="-285750">
              <a:buFont typeface="Wingdings" panose="05000000000000000000" pitchFamily="2" charset="2"/>
              <a:buChar char="Ø"/>
            </a:pPr>
            <a:endParaRPr lang="ru-RU" sz="14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986585" y="363005"/>
            <a:ext cx="3157415" cy="315950"/>
          </a:xfrm>
          <a:prstGeom prst="rect">
            <a:avLst/>
          </a:prstGeom>
          <a:solidFill>
            <a:srgbClr val="000000">
              <a:alpha val="65882"/>
            </a:srgbClr>
          </a:solidFill>
          <a:ln w="12700">
            <a:solidFill>
              <a:schemeClr val="bg1"/>
            </a:solidFill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noAutofit/>
          </a:bodyPr>
          <a:lstStyle/>
          <a:p>
            <a:pPr marL="342900" indent="-342900" algn="ctr" defTabSz="900112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ЗАДАЧИ ПРОЕКТА</a:t>
            </a:r>
          </a:p>
        </p:txBody>
      </p:sp>
      <p:sp>
        <p:nvSpPr>
          <p:cNvPr id="13" name="Shape 114"/>
          <p:cNvSpPr/>
          <p:nvPr/>
        </p:nvSpPr>
        <p:spPr>
          <a:xfrm>
            <a:off x="994331" y="3910930"/>
            <a:ext cx="3568854" cy="2130890"/>
          </a:xfrm>
          <a:prstGeom prst="rect">
            <a:avLst/>
          </a:prstGeom>
          <a:solidFill>
            <a:srgbClr val="000000">
              <a:alpha val="65882"/>
            </a:srgbClr>
          </a:solidFill>
          <a:ln w="12700">
            <a:solidFill>
              <a:schemeClr val="bg1"/>
            </a:solidFill>
            <a:miter lim="400000"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Autofit/>
          </a:bodyPr>
          <a:lstStyle/>
          <a:p>
            <a:pPr marL="446088" indent="-285750">
              <a:buFont typeface="Wingdings" panose="05000000000000000000" pitchFamily="2" charset="2"/>
              <a:buChar char="Ø"/>
            </a:pPr>
            <a:endParaRPr lang="ru-RU" sz="14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446088" indent="-285750">
              <a:buFont typeface="Wingdings" panose="05000000000000000000" pitchFamily="2" charset="2"/>
              <a:buChar char="Ø"/>
            </a:pPr>
            <a:endParaRPr lang="ru-RU" sz="14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446088" indent="-285750">
              <a:buFont typeface="Wingdings" panose="05000000000000000000" pitchFamily="2" charset="2"/>
              <a:buChar char="Ø"/>
            </a:pPr>
            <a:endParaRPr lang="ru-RU" sz="14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446088" indent="-285750"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привлечение каждого работника Организаций к реализации мероприятий по предотвращению коррупции</a:t>
            </a:r>
          </a:p>
          <a:p>
            <a:pPr marL="446088" indent="-285750">
              <a:buFont typeface="Wingdings" panose="05000000000000000000" pitchFamily="2" charset="2"/>
              <a:buChar char="Ø"/>
            </a:pPr>
            <a:endParaRPr lang="ru-RU" sz="14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446088" indent="-285750">
              <a:buFont typeface="Wingdings" panose="05000000000000000000" pitchFamily="2" charset="2"/>
              <a:buChar char="Ø"/>
            </a:pPr>
            <a:endParaRPr lang="ru-RU" sz="14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446088" indent="-285750">
              <a:buFont typeface="Wingdings" panose="05000000000000000000" pitchFamily="2" charset="2"/>
              <a:buChar char="Ø"/>
            </a:pPr>
            <a:endParaRPr lang="ru-RU" sz="14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45115" y="1683017"/>
            <a:ext cx="3568854" cy="2130890"/>
          </a:xfrm>
          <a:prstGeom prst="rect">
            <a:avLst/>
          </a:prstGeom>
          <a:solidFill>
            <a:srgbClr val="000000">
              <a:alpha val="65882"/>
            </a:srgbClr>
          </a:solidFill>
          <a:ln w="12700">
            <a:solidFill>
              <a:schemeClr val="bg1"/>
            </a:solidFill>
            <a:miter lim="400000"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>
            <a:noAutofit/>
          </a:bodyPr>
          <a:lstStyle/>
          <a:p>
            <a:pPr marL="446088" indent="-285750"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создание методологической базы для разработки внутренних документов, регламентирующих деятельность Организаций в области профилактики </a:t>
            </a:r>
            <a:br>
              <a:rPr lang="ru-RU" sz="1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и противодействия коррупции, основанной на анализе причин и условий возникновения коррупционных рисков в процессе их деятельности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45115" y="3900130"/>
            <a:ext cx="3568854" cy="2141690"/>
          </a:xfrm>
          <a:prstGeom prst="rect">
            <a:avLst/>
          </a:prstGeom>
          <a:solidFill>
            <a:srgbClr val="000000">
              <a:alpha val="65882"/>
            </a:srgbClr>
          </a:solidFill>
          <a:ln w="12700">
            <a:solidFill>
              <a:schemeClr val="bg1"/>
            </a:solidFill>
            <a:miter lim="400000"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>
            <a:noAutofit/>
          </a:bodyPr>
          <a:lstStyle/>
          <a:p>
            <a:pPr marL="160338"/>
            <a:endParaRPr lang="ru-RU" sz="14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446088" indent="-285750"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организация эффективного мониторинга </a:t>
            </a:r>
            <a:r>
              <a:rPr lang="ru-RU" sz="140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коррупциогенных</a:t>
            </a:r>
            <a:r>
              <a:rPr lang="ru-RU" sz="1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 факторов </a:t>
            </a:r>
            <a:br>
              <a:rPr lang="ru-RU" sz="1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и обеспечение действенности антикоррупционной политики в рамках системы антикоррупционного контроля и мониторинга </a:t>
            </a:r>
            <a:r>
              <a:rPr lang="ru-RU" sz="14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Министерства</a:t>
            </a:r>
            <a:endParaRPr lang="ru-RU" sz="14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15055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" grpId="0" animBg="1"/>
      <p:bldP spid="13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377723" y="363005"/>
            <a:ext cx="1766277" cy="315950"/>
          </a:xfrm>
          <a:prstGeom prst="rect">
            <a:avLst/>
          </a:prstGeom>
          <a:solidFill>
            <a:srgbClr val="000000">
              <a:alpha val="65882"/>
            </a:srgbClr>
          </a:solidFill>
          <a:ln w="12700">
            <a:solidFill>
              <a:schemeClr val="bg1"/>
            </a:solidFill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noAutofit/>
          </a:bodyPr>
          <a:lstStyle/>
          <a:p>
            <a:pPr marL="342900" indent="-342900" algn="ctr" defTabSz="900112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ЭТАПЫ</a:t>
            </a: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282357738"/>
              </p:ext>
            </p:extLst>
          </p:nvPr>
        </p:nvGraphicFramePr>
        <p:xfrm>
          <a:off x="293078" y="828432"/>
          <a:ext cx="8729784" cy="58500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Скругленный прямоугольник 9"/>
          <p:cNvSpPr/>
          <p:nvPr/>
        </p:nvSpPr>
        <p:spPr>
          <a:xfrm>
            <a:off x="8729785" y="6332360"/>
            <a:ext cx="476738" cy="408623"/>
          </a:xfrm>
          <a:prstGeom prst="roundRect">
            <a:avLst/>
          </a:prstGeom>
          <a:solidFill>
            <a:schemeClr val="tx1">
              <a:alpha val="83922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ru-RU" b="1" dirty="0">
              <a:solidFill>
                <a:srgbClr val="FFC000"/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7377723" y="4712677"/>
            <a:ext cx="0" cy="304800"/>
          </a:xfrm>
          <a:prstGeom prst="straightConnector1">
            <a:avLst/>
          </a:prstGeom>
          <a:noFill/>
          <a:ln w="28575" cap="flat">
            <a:solidFill>
              <a:schemeClr val="bg1"/>
            </a:solidFill>
            <a:prstDash val="sysDot"/>
            <a:bevel/>
            <a:headEnd type="triangle"/>
            <a:tailEnd type="triangle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" name="Прямая соединительная линия 3"/>
          <p:cNvCxnSpPr/>
          <p:nvPr/>
        </p:nvCxnSpPr>
        <p:spPr>
          <a:xfrm>
            <a:off x="6355286" y="4712677"/>
            <a:ext cx="0" cy="106196"/>
          </a:xfrm>
          <a:prstGeom prst="line">
            <a:avLst/>
          </a:prstGeom>
          <a:noFill/>
          <a:ln w="28575" cap="flat">
            <a:solidFill>
              <a:schemeClr val="bg1"/>
            </a:solidFill>
            <a:prstDash val="solid"/>
            <a:bevel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87" name="Прямая соединительная линия 86"/>
          <p:cNvCxnSpPr/>
          <p:nvPr/>
        </p:nvCxnSpPr>
        <p:spPr>
          <a:xfrm>
            <a:off x="2401293" y="4804437"/>
            <a:ext cx="3953992" cy="14436"/>
          </a:xfrm>
          <a:prstGeom prst="line">
            <a:avLst/>
          </a:prstGeom>
          <a:noFill/>
          <a:ln w="28575" cap="flat">
            <a:solidFill>
              <a:schemeClr val="bg1"/>
            </a:solidFill>
            <a:prstDash val="solid"/>
            <a:bevel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7" name="Прямая со стрелкой 96"/>
          <p:cNvCxnSpPr/>
          <p:nvPr/>
        </p:nvCxnSpPr>
        <p:spPr>
          <a:xfrm>
            <a:off x="2417788" y="4811655"/>
            <a:ext cx="4905" cy="198604"/>
          </a:xfrm>
          <a:prstGeom prst="straightConnector1">
            <a:avLst/>
          </a:prstGeom>
          <a:noFill/>
          <a:ln w="28575" cap="flat">
            <a:solidFill>
              <a:schemeClr val="bg1"/>
            </a:solidFill>
            <a:prstDash val="solid"/>
            <a:bevel/>
            <a:headEnd type="none" w="med" len="med"/>
            <a:tailEnd type="arrow" w="med" len="med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180717972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Graphic spid="7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377723" y="363005"/>
            <a:ext cx="1766277" cy="315950"/>
          </a:xfrm>
          <a:prstGeom prst="rect">
            <a:avLst/>
          </a:prstGeom>
          <a:solidFill>
            <a:srgbClr val="000000">
              <a:alpha val="65882"/>
            </a:srgbClr>
          </a:solidFill>
          <a:ln w="12700">
            <a:solidFill>
              <a:schemeClr val="bg1"/>
            </a:solidFill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noAutofit/>
          </a:bodyPr>
          <a:lstStyle/>
          <a:p>
            <a:pPr marL="342900" indent="-342900" algn="ctr" defTabSz="900112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ГИСП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729785" y="6332360"/>
            <a:ext cx="476738" cy="408623"/>
          </a:xfrm>
          <a:prstGeom prst="roundRect">
            <a:avLst/>
          </a:prstGeom>
          <a:solidFill>
            <a:schemeClr val="tx1">
              <a:alpha val="83922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73412" y="2236759"/>
            <a:ext cx="4970585" cy="922922"/>
          </a:xfrm>
          <a:prstGeom prst="rect">
            <a:avLst/>
          </a:prstGeom>
          <a:solidFill>
            <a:srgbClr val="000000">
              <a:alpha val="65882"/>
            </a:srgbClr>
          </a:solidFill>
          <a:ln w="12700">
            <a:solidFill>
              <a:schemeClr val="bg1"/>
            </a:solidFill>
            <a:miter lim="400000"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>
            <a:noAutofit/>
          </a:bodyPr>
          <a:lstStyle/>
          <a:p>
            <a:pPr marL="446088" indent="-285750"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наличие мониторинговых форм для заполнения в сфере антикоррупционной деятельности каждой Организации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-54709" y="1694048"/>
            <a:ext cx="3759200" cy="4005342"/>
          </a:xfrm>
          <a:prstGeom prst="rect">
            <a:avLst/>
          </a:prstGeom>
          <a:solidFill>
            <a:srgbClr val="000000">
              <a:alpha val="65882"/>
            </a:srgbClr>
          </a:solidFill>
          <a:ln w="12700">
            <a:solidFill>
              <a:schemeClr val="bg1"/>
            </a:solidFill>
            <a:miter lim="400000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noAutofit/>
          </a:bodyPr>
          <a:lstStyle/>
          <a:p>
            <a:pPr marL="265113" algn="l" defTabSz="900112"/>
            <a:endParaRPr lang="ru-RU" sz="2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265113" algn="l" defTabSz="900112"/>
            <a:endParaRPr lang="ru-RU" b="1" dirty="0" smtClean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marL="265113" algn="l" defTabSz="900112"/>
            <a:r>
              <a:rPr lang="ru-RU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В </a:t>
            </a:r>
            <a:r>
              <a:rPr lang="ru-RU" b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«личные кабинеты» Организаций в Государственной информационной системе промышленности (https://gisp.gov.ru/) в июле 2017 года внедрен специальный модуль информационно-аналитического сопровождения и мониторинга выполнения Комплекса </a:t>
            </a:r>
            <a:r>
              <a:rPr lang="ru-RU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мероприятий</a:t>
            </a:r>
            <a:endParaRPr lang="ru-RU" b="1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173411" y="3245063"/>
            <a:ext cx="4970585" cy="903312"/>
          </a:xfrm>
          <a:prstGeom prst="rect">
            <a:avLst/>
          </a:prstGeom>
          <a:solidFill>
            <a:srgbClr val="000000">
              <a:alpha val="65882"/>
            </a:srgbClr>
          </a:solidFill>
          <a:ln w="12700">
            <a:solidFill>
              <a:schemeClr val="bg1"/>
            </a:solidFill>
            <a:miter lim="400000"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>
            <a:noAutofit/>
          </a:bodyPr>
          <a:lstStyle/>
          <a:p>
            <a:pPr marL="446088" indent="-285750"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автоматизация сбора, обработки и анализа ежеквартальных отчетных сведений о проводимой в Организациях антикоррупционной работе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173415" y="1248065"/>
            <a:ext cx="4970585" cy="903312"/>
          </a:xfrm>
          <a:prstGeom prst="rect">
            <a:avLst/>
          </a:prstGeom>
          <a:solidFill>
            <a:srgbClr val="000000">
              <a:alpha val="65882"/>
            </a:srgbClr>
          </a:solidFill>
          <a:ln w="12700">
            <a:solidFill>
              <a:schemeClr val="bg1"/>
            </a:solidFill>
            <a:miter lim="400000"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>
            <a:noAutofit/>
          </a:bodyPr>
          <a:lstStyle/>
          <a:p>
            <a:pPr marL="446088" indent="-285750"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повышение </a:t>
            </a:r>
            <a:r>
              <a:rPr lang="ru-RU" sz="1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эффективности механизмов противодействия коррупции в Организациях и </a:t>
            </a:r>
            <a:r>
              <a:rPr lang="ru-RU" sz="14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использование </a:t>
            </a:r>
            <a:r>
              <a:rPr lang="ru-RU" sz="1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современных инновационных </a:t>
            </a:r>
            <a:r>
              <a:rPr lang="ru-RU" sz="14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технологий</a:t>
            </a:r>
            <a:endParaRPr lang="ru-RU" sz="14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173410" y="4231841"/>
            <a:ext cx="4970585" cy="903312"/>
          </a:xfrm>
          <a:prstGeom prst="rect">
            <a:avLst/>
          </a:prstGeom>
          <a:solidFill>
            <a:srgbClr val="000000">
              <a:alpha val="65882"/>
            </a:srgbClr>
          </a:solidFill>
          <a:ln w="12700">
            <a:solidFill>
              <a:schemeClr val="bg1"/>
            </a:solidFill>
            <a:miter lim="400000"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>
            <a:noAutofit/>
          </a:bodyPr>
          <a:lstStyle/>
          <a:p>
            <a:pPr marL="446088" indent="-285750"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отслеживание динамики </a:t>
            </a:r>
            <a:r>
              <a:rPr lang="ru-RU" sz="1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проводимой работы </a:t>
            </a:r>
            <a:br>
              <a:rPr lang="ru-RU" sz="1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и </a:t>
            </a:r>
            <a:r>
              <a:rPr lang="ru-RU" sz="14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возникающих проблемных вопросов</a:t>
            </a:r>
            <a:endParaRPr lang="ru-RU" sz="14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173415" y="5226353"/>
            <a:ext cx="4970585" cy="903311"/>
          </a:xfrm>
          <a:prstGeom prst="rect">
            <a:avLst/>
          </a:prstGeom>
          <a:solidFill>
            <a:srgbClr val="000000">
              <a:alpha val="65882"/>
            </a:srgbClr>
          </a:solidFill>
          <a:ln w="12700">
            <a:solidFill>
              <a:schemeClr val="bg1"/>
            </a:solidFill>
            <a:miter lim="400000"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>
            <a:noAutofit/>
          </a:bodyPr>
          <a:lstStyle/>
          <a:p>
            <a:pPr marL="446088" indent="-285750"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формирование мотивированных выводов об эффективности </a:t>
            </a:r>
            <a:r>
              <a:rPr lang="ru-RU" sz="1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принимаемых мер по </a:t>
            </a:r>
            <a:r>
              <a:rPr lang="ru-RU" sz="14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противодействию коррупции в Организациях</a:t>
            </a:r>
            <a:endParaRPr lang="ru-RU" sz="14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750449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14"/>
          <p:cNvSpPr/>
          <p:nvPr/>
        </p:nvSpPr>
        <p:spPr>
          <a:xfrm>
            <a:off x="7674708" y="279948"/>
            <a:ext cx="1469292" cy="329652"/>
          </a:xfrm>
          <a:prstGeom prst="rect">
            <a:avLst/>
          </a:prstGeom>
          <a:solidFill>
            <a:srgbClr val="000000">
              <a:alpha val="65882"/>
            </a:srgbClr>
          </a:solidFill>
          <a:ln w="12700">
            <a:solidFill>
              <a:schemeClr val="bg1"/>
            </a:solidFill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noAutofit/>
          </a:bodyPr>
          <a:lstStyle>
            <a:lvl1pPr defTabSz="900112">
              <a:lnSpc>
                <a:spcPts val="4000"/>
              </a:lnSpc>
              <a:defRPr sz="3800" u="sng">
                <a:solidFill>
                  <a:srgbClr val="FFFFFF"/>
                </a:solidFill>
                <a:latin typeface="Akzidenz-Grotesk Pro Med"/>
                <a:ea typeface="Akzidenz-Grotesk Pro Med"/>
                <a:cs typeface="Akzidenz-Grotesk Pro Med"/>
                <a:sym typeface="Akzidenz-Grotesk Pro Med"/>
              </a:defRPr>
            </a:lvl1pPr>
          </a:lstStyle>
          <a:p>
            <a:pPr marL="358775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sz="2000" b="1" u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ГИСП</a:t>
            </a:r>
            <a:endParaRPr lang="ru-RU" sz="2000" b="1" u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hape 114"/>
          <p:cNvSpPr/>
          <p:nvPr/>
        </p:nvSpPr>
        <p:spPr>
          <a:xfrm>
            <a:off x="-56742" y="2527326"/>
            <a:ext cx="9263265" cy="3784632"/>
          </a:xfrm>
          <a:prstGeom prst="roundRect">
            <a:avLst>
              <a:gd name="adj" fmla="val 0"/>
            </a:avLst>
          </a:prstGeom>
          <a:solidFill>
            <a:schemeClr val="tx1">
              <a:alpha val="65882"/>
            </a:schemeClr>
          </a:solidFill>
          <a:ln w="12700">
            <a:solidFill>
              <a:schemeClr val="bg1"/>
            </a:solidFill>
            <a:miter lim="400000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noAutofit/>
          </a:bodyPr>
          <a:lstStyle>
            <a:lvl1pPr defTabSz="900112">
              <a:lnSpc>
                <a:spcPts val="4000"/>
              </a:lnSpc>
              <a:defRPr sz="3800" u="sng">
                <a:solidFill>
                  <a:srgbClr val="FFFFFF"/>
                </a:solidFill>
                <a:latin typeface="Akzidenz-Grotesk Pro Med"/>
                <a:ea typeface="Akzidenz-Grotesk Pro Med"/>
                <a:cs typeface="Akzidenz-Grotesk Pro Med"/>
                <a:sym typeface="Akzidenz-Grotesk Pro Med"/>
              </a:defRPr>
            </a:lvl1pPr>
          </a:lstStyle>
          <a:p>
            <a:pPr marL="15875" algn="ctr">
              <a:lnSpc>
                <a:spcPct val="100000"/>
              </a:lnSpc>
            </a:pPr>
            <a:endParaRPr lang="ru-RU" sz="2000" b="1" u="none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hlinkClick r:id="rId2"/>
          </p:cNvPr>
          <p:cNvPicPr>
            <a:picLocks noChangeAspect="1"/>
          </p:cNvPicPr>
          <p:nvPr/>
        </p:nvPicPr>
        <p:blipFill rotWithShape="1">
          <a:blip r:embed="rId3"/>
          <a:srcRect l="29811" r="30442"/>
          <a:stretch/>
        </p:blipFill>
        <p:spPr>
          <a:xfrm>
            <a:off x="287120" y="3102687"/>
            <a:ext cx="1648444" cy="2592110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</p:pic>
      <p:sp>
        <p:nvSpPr>
          <p:cNvPr id="8" name="Прямоугольник 7"/>
          <p:cNvSpPr/>
          <p:nvPr/>
        </p:nvSpPr>
        <p:spPr>
          <a:xfrm>
            <a:off x="22652" y="2527326"/>
            <a:ext cx="23903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Нормативная основа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703361" y="3230597"/>
            <a:ext cx="5369169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14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- Федеральный </a:t>
            </a:r>
            <a:r>
              <a:rPr lang="ru-RU" sz="1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закон от </a:t>
            </a:r>
            <a:r>
              <a:rPr lang="ru-RU" sz="14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31 декабря 2014 </a:t>
            </a:r>
            <a:r>
              <a:rPr lang="ru-RU" sz="1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г. </a:t>
            </a:r>
            <a:r>
              <a:rPr lang="ru-RU" sz="14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№ 488-ФЗ </a:t>
            </a:r>
            <a:br>
              <a:rPr lang="ru-RU" sz="14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</a:br>
            <a:r>
              <a:rPr lang="ru-RU" sz="14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«</a:t>
            </a:r>
            <a:r>
              <a:rPr lang="ru-RU" sz="1400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О </a:t>
            </a:r>
            <a:r>
              <a:rPr lang="ru-RU" sz="14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промышленной политике в Российской Федерации»</a:t>
            </a:r>
          </a:p>
          <a:p>
            <a:pPr algn="l"/>
            <a:endParaRPr lang="ru-RU" sz="1400" b="1" dirty="0">
              <a:solidFill>
                <a:srgbClr val="FFFF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r>
              <a:rPr lang="ru-RU" sz="1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- Постановление Правительства </a:t>
            </a:r>
            <a:r>
              <a:rPr lang="ru-RU" sz="14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Российской Федерации </a:t>
            </a:r>
            <a:br>
              <a:rPr lang="ru-RU" sz="14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</a:br>
            <a:r>
              <a:rPr lang="ru-RU" sz="14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от 25</a:t>
            </a:r>
            <a:r>
              <a:rPr lang="ru-RU" sz="1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июля 2015 г. № 757</a:t>
            </a:r>
            <a:r>
              <a:rPr lang="ru-RU" sz="14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«О </a:t>
            </a:r>
            <a:r>
              <a:rPr lang="ru-RU" sz="1400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порядке создания, эксплуатации и совершенствования государственной информационной системы </a:t>
            </a:r>
            <a:r>
              <a:rPr lang="ru-RU" sz="14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промышленности»</a:t>
            </a:r>
            <a:endParaRPr lang="ru-RU" sz="1400" b="1" dirty="0">
              <a:solidFill>
                <a:srgbClr val="FFFF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algn="l"/>
            <a:endParaRPr lang="ru-RU" sz="1400" b="1" dirty="0">
              <a:solidFill>
                <a:srgbClr val="FFFF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  <a:p>
            <a:pPr algn="l"/>
            <a:r>
              <a:rPr lang="ru-RU" sz="14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- Приказ </a:t>
            </a:r>
            <a:r>
              <a:rPr lang="ru-RU" sz="1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Минпромторга России от 23 июня 2016 г. </a:t>
            </a:r>
            <a:r>
              <a:rPr lang="ru-RU" sz="14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№ 2091 </a:t>
            </a:r>
            <a:br>
              <a:rPr lang="ru-RU" sz="14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</a:br>
            <a:r>
              <a:rPr lang="ru-RU" sz="14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«</a:t>
            </a:r>
            <a:r>
              <a:rPr lang="ru-RU" sz="1400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Об утверждении Концепции развития государственной информационной системы промышленности</a:t>
            </a:r>
            <a:r>
              <a:rPr lang="ru-RU" sz="14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»</a:t>
            </a:r>
            <a:endParaRPr lang="ru-RU" sz="1400" b="1" dirty="0">
              <a:solidFill>
                <a:srgbClr val="FFFF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kzidenz-Grotesk Pro Med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8729785" y="6332360"/>
            <a:ext cx="476738" cy="408623"/>
          </a:xfrm>
          <a:prstGeom prst="roundRect">
            <a:avLst/>
          </a:prstGeom>
          <a:solidFill>
            <a:schemeClr val="tx1">
              <a:alpha val="83922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16" name="Рисунок 15">
            <a:hlinkClick r:id="rId4"/>
          </p:cNvPr>
          <p:cNvPicPr>
            <a:picLocks noChangeAspect="1"/>
          </p:cNvPicPr>
          <p:nvPr/>
        </p:nvPicPr>
        <p:blipFill rotWithShape="1">
          <a:blip r:embed="rId5"/>
          <a:srcRect l="32984" t="4906" r="31719" b="6616"/>
          <a:stretch/>
        </p:blipFill>
        <p:spPr>
          <a:xfrm>
            <a:off x="934140" y="3230597"/>
            <a:ext cx="1657971" cy="2597449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</p:pic>
      <p:pic>
        <p:nvPicPr>
          <p:cNvPr id="17" name="Рисунок 16">
            <a:hlinkClick r:id="rId6"/>
          </p:cNvPr>
          <p:cNvPicPr>
            <a:picLocks noChangeAspect="1"/>
          </p:cNvPicPr>
          <p:nvPr/>
        </p:nvPicPr>
        <p:blipFill rotWithShape="1">
          <a:blip r:embed="rId7"/>
          <a:srcRect l="33159" t="5180" r="31730" b="6753"/>
          <a:stretch/>
        </p:blipFill>
        <p:spPr>
          <a:xfrm>
            <a:off x="1790836" y="3385696"/>
            <a:ext cx="1653486" cy="2592111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</p:pic>
      <p:sp>
        <p:nvSpPr>
          <p:cNvPr id="11" name="Shape 114"/>
          <p:cNvSpPr/>
          <p:nvPr/>
        </p:nvSpPr>
        <p:spPr>
          <a:xfrm>
            <a:off x="-56742" y="1169770"/>
            <a:ext cx="9261231" cy="1168609"/>
          </a:xfrm>
          <a:prstGeom prst="rect">
            <a:avLst/>
          </a:prstGeom>
          <a:solidFill>
            <a:srgbClr val="000000">
              <a:alpha val="65882"/>
            </a:srgbClr>
          </a:solidFill>
          <a:ln w="12700">
            <a:solidFill>
              <a:schemeClr val="bg1"/>
            </a:solidFill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noAutofit/>
          </a:bodyPr>
          <a:lstStyle>
            <a:lvl1pPr defTabSz="900112">
              <a:lnSpc>
                <a:spcPts val="4000"/>
              </a:lnSpc>
              <a:defRPr sz="3800" u="sng">
                <a:solidFill>
                  <a:srgbClr val="FFFFFF"/>
                </a:solidFill>
                <a:latin typeface="Akzidenz-Grotesk Pro Med"/>
                <a:ea typeface="Akzidenz-Grotesk Pro Med"/>
                <a:cs typeface="Akzidenz-Grotesk Pro Med"/>
                <a:sym typeface="Akzidenz-Grotesk Pro Med"/>
              </a:defRPr>
            </a:lvl1pPr>
          </a:lstStyle>
          <a:p>
            <a:pPr marL="265113" algn="ctr">
              <a:lnSpc>
                <a:spcPct val="150000"/>
              </a:lnSpc>
            </a:pPr>
            <a:r>
              <a:rPr lang="ru-RU" sz="1600" b="1" u="none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Verdana"/>
              </a:rPr>
              <a:t>Государственная </a:t>
            </a:r>
            <a:r>
              <a:rPr lang="ru-RU" sz="1600" b="1" u="none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Verdana"/>
              </a:rPr>
              <a:t>информационная система </a:t>
            </a:r>
            <a:r>
              <a:rPr lang="ru-RU" sz="1600" b="1" u="none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Verdana"/>
              </a:rPr>
              <a:t>промышленности (ГИСП)</a:t>
            </a:r>
            <a:endParaRPr lang="ru-RU" sz="1600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Verdana"/>
            </a:endParaRPr>
          </a:p>
          <a:p>
            <a:pPr marL="265113" algn="ctr">
              <a:lnSpc>
                <a:spcPct val="100000"/>
              </a:lnSpc>
            </a:pPr>
            <a:endParaRPr lang="ru-RU" sz="1600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Verdana"/>
            </a:endParaRPr>
          </a:p>
          <a:p>
            <a:pPr marL="265113" algn="ctr">
              <a:lnSpc>
                <a:spcPct val="100000"/>
              </a:lnSpc>
            </a:pPr>
            <a:r>
              <a:rPr lang="ru-RU" sz="1600" u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Verdana"/>
              </a:rPr>
              <a:t>федеральная </a:t>
            </a:r>
            <a:r>
              <a:rPr lang="ru-RU" sz="1600" u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Verdana"/>
              </a:rPr>
              <a:t>государственная информационная система, содержащая информацию о состоянии отраслей промышленности и прогнозе их </a:t>
            </a:r>
            <a:r>
              <a:rPr lang="ru-RU" sz="1600" u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Verdana"/>
              </a:rPr>
              <a:t>развития</a:t>
            </a:r>
            <a:endParaRPr lang="ru-RU" sz="1600" u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88879554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10" grpId="0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14"/>
          <p:cNvSpPr/>
          <p:nvPr/>
        </p:nvSpPr>
        <p:spPr>
          <a:xfrm>
            <a:off x="7674708" y="279948"/>
            <a:ext cx="1469292" cy="329652"/>
          </a:xfrm>
          <a:prstGeom prst="rect">
            <a:avLst/>
          </a:prstGeom>
          <a:solidFill>
            <a:srgbClr val="000000">
              <a:alpha val="65882"/>
            </a:srgbClr>
          </a:solidFill>
          <a:ln w="12700">
            <a:solidFill>
              <a:schemeClr val="bg1"/>
            </a:solidFill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noAutofit/>
          </a:bodyPr>
          <a:lstStyle>
            <a:lvl1pPr defTabSz="900112">
              <a:lnSpc>
                <a:spcPts val="4000"/>
              </a:lnSpc>
              <a:defRPr sz="3800" u="sng">
                <a:solidFill>
                  <a:srgbClr val="FFFFFF"/>
                </a:solidFill>
                <a:latin typeface="Akzidenz-Grotesk Pro Med"/>
                <a:ea typeface="Akzidenz-Grotesk Pro Med"/>
                <a:cs typeface="Akzidenz-Grotesk Pro Med"/>
                <a:sym typeface="Akzidenz-Grotesk Pro Med"/>
              </a:defRPr>
            </a:lvl1pPr>
          </a:lstStyle>
          <a:p>
            <a:pPr marL="358775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sz="2000" b="1" u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ГИСП</a:t>
            </a:r>
            <a:endParaRPr lang="ru-RU" sz="2000" b="1" u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Shape 114"/>
          <p:cNvSpPr/>
          <p:nvPr/>
        </p:nvSpPr>
        <p:spPr>
          <a:xfrm>
            <a:off x="-54708" y="851155"/>
            <a:ext cx="9261231" cy="3849291"/>
          </a:xfrm>
          <a:prstGeom prst="rect">
            <a:avLst/>
          </a:prstGeom>
          <a:solidFill>
            <a:srgbClr val="000000">
              <a:alpha val="65882"/>
            </a:srgbClr>
          </a:solidFill>
          <a:ln w="12700">
            <a:solidFill>
              <a:schemeClr val="bg1"/>
            </a:solidFill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noAutofit/>
          </a:bodyPr>
          <a:lstStyle>
            <a:lvl1pPr defTabSz="900112">
              <a:lnSpc>
                <a:spcPts val="4000"/>
              </a:lnSpc>
              <a:defRPr sz="3800" u="sng">
                <a:solidFill>
                  <a:srgbClr val="FFFFFF"/>
                </a:solidFill>
                <a:latin typeface="Akzidenz-Grotesk Pro Med"/>
                <a:ea typeface="Akzidenz-Grotesk Pro Med"/>
                <a:cs typeface="Akzidenz-Grotesk Pro Med"/>
                <a:sym typeface="Akzidenz-Grotesk Pro Med"/>
              </a:defRPr>
            </a:lvl1pPr>
          </a:lstStyle>
          <a:p>
            <a:pPr marL="265113" algn="ctr">
              <a:lnSpc>
                <a:spcPct val="150000"/>
              </a:lnSpc>
            </a:pPr>
            <a:r>
              <a:rPr lang="ru-RU" sz="1400" b="1" u="none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Verdana"/>
              </a:rPr>
              <a:t>Модули (компоненты):</a:t>
            </a:r>
          </a:p>
          <a:p>
            <a:pPr marL="265113" algn="l">
              <a:lnSpc>
                <a:spcPct val="150000"/>
              </a:lnSpc>
            </a:pPr>
            <a:r>
              <a:rPr lang="ru-RU" sz="1400" b="1" u="none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Verdana"/>
              </a:rPr>
              <a:t>Постановление Правительства </a:t>
            </a:r>
            <a:r>
              <a:rPr lang="ru-RU" sz="1400" b="1" u="none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Verdana"/>
              </a:rPr>
              <a:t>Российской Федерации </a:t>
            </a:r>
            <a:r>
              <a:rPr lang="ru-RU" sz="1400" b="1" u="none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Verdana"/>
              </a:rPr>
              <a:t>от </a:t>
            </a:r>
            <a:r>
              <a:rPr lang="ru-RU" sz="1400" b="1" u="none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Verdana"/>
              </a:rPr>
              <a:t>25 июля 2015 г. № 757</a:t>
            </a:r>
          </a:p>
          <a:p>
            <a:pPr marL="179388">
              <a:lnSpc>
                <a:spcPct val="100000"/>
              </a:lnSpc>
            </a:pPr>
            <a:r>
              <a:rPr lang="ru-RU" sz="1400" b="1" u="none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а)</a:t>
            </a:r>
            <a:r>
              <a:rPr lang="ru-RU" sz="1400" u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комплекс обеспечения доступа к сведениям государственной информационной системы </a:t>
            </a:r>
            <a:r>
              <a:rPr lang="ru-RU" sz="1400" u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промышленности;</a:t>
            </a:r>
            <a:endParaRPr lang="ru-RU" sz="1400" u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9388">
              <a:lnSpc>
                <a:spcPct val="100000"/>
              </a:lnSpc>
            </a:pPr>
            <a:r>
              <a:rPr lang="ru-RU" sz="1400" b="1" u="none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б) </a:t>
            </a:r>
            <a:r>
              <a:rPr lang="ru-RU" sz="1400" u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формирования отчетности и оперативного оповещения пользователей</a:t>
            </a:r>
            <a:r>
              <a:rPr lang="ru-RU" sz="1400" u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400" u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9388">
              <a:lnSpc>
                <a:spcPct val="100000"/>
              </a:lnSpc>
            </a:pPr>
            <a:r>
              <a:rPr lang="ru-RU" sz="1400" b="1" u="none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в) </a:t>
            </a:r>
            <a:r>
              <a:rPr lang="ru-RU" sz="1400" u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аналитический комплекс, обеспечивающий формирование оценки состояния и прогнозов развития отраслей промышленности, мониторинг и анализ результатов реализации государственных программ и мер стимулирования деятельности в сфере промышленности, мониторинг эффективности использования и развития промышленного </a:t>
            </a:r>
            <a:r>
              <a:rPr lang="ru-RU" sz="1400" u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потенциала…;</a:t>
            </a:r>
            <a:endParaRPr lang="ru-RU" sz="1400" u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9388">
              <a:lnSpc>
                <a:spcPct val="100000"/>
              </a:lnSpc>
            </a:pPr>
            <a:r>
              <a:rPr lang="ru-RU" sz="1400" b="1" u="none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г) </a:t>
            </a:r>
            <a:r>
              <a:rPr lang="ru-RU" sz="1400" u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мониторинга рынков и технологий, обеспечивающий сбор и анализ данных, а также прогнозирование развития передовых технологий промышленного производства и мировых рынков сбыта высокотехнологичной продукции;</a:t>
            </a:r>
          </a:p>
          <a:p>
            <a:pPr marL="179388">
              <a:lnSpc>
                <a:spcPct val="100000"/>
              </a:lnSpc>
            </a:pPr>
            <a:r>
              <a:rPr lang="ru-RU" sz="1400" b="1" u="none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д) </a:t>
            </a:r>
            <a:r>
              <a:rPr lang="ru-RU" sz="1400" u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единое хранилище данных, обеспечивающее управление хранением и доступом к </a:t>
            </a:r>
            <a:r>
              <a:rPr lang="ru-RU" sz="1400" u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информации;</a:t>
            </a:r>
            <a:endParaRPr lang="ru-RU" sz="1400" u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9388">
              <a:lnSpc>
                <a:spcPct val="100000"/>
              </a:lnSpc>
            </a:pPr>
            <a:r>
              <a:rPr lang="ru-RU" sz="1400" b="1" u="none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е)</a:t>
            </a:r>
            <a:r>
              <a:rPr lang="ru-RU" sz="1400" u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комплексная система обеспечения информационной безопасности государственной информационной системы промышленности;</a:t>
            </a:r>
          </a:p>
          <a:p>
            <a:pPr marL="179388">
              <a:lnSpc>
                <a:spcPct val="100000"/>
              </a:lnSpc>
            </a:pPr>
            <a:r>
              <a:rPr lang="ru-RU" sz="1400" b="1" u="none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ж) </a:t>
            </a:r>
            <a:r>
              <a:rPr lang="ru-RU" sz="1400" u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программных средств, необходимых субъектам государственной информационной системы промышленности для обязательного предоставления данных</a:t>
            </a:r>
          </a:p>
        </p:txBody>
      </p:sp>
      <p:pic>
        <p:nvPicPr>
          <p:cNvPr id="16" name="Рисунок 15">
            <a:hlinkClick r:id="rId3"/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0"/>
          <a:stretch/>
        </p:blipFill>
        <p:spPr>
          <a:xfrm>
            <a:off x="3105076" y="4860788"/>
            <a:ext cx="2883545" cy="181964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Рисунок 16">
            <a:hlinkClick r:id="rId3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8" y="4863723"/>
            <a:ext cx="2875554" cy="18175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9" name="Рисунок 18">
            <a:hlinkClick r:id="rId3"/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964"/>
          <a:stretch/>
        </p:blipFill>
        <p:spPr>
          <a:xfrm>
            <a:off x="6116036" y="4861649"/>
            <a:ext cx="2883545" cy="181878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0" name="Скругленный прямоугольник 19"/>
          <p:cNvSpPr/>
          <p:nvPr/>
        </p:nvSpPr>
        <p:spPr>
          <a:xfrm>
            <a:off x="8729785" y="6332360"/>
            <a:ext cx="476738" cy="408623"/>
          </a:xfrm>
          <a:prstGeom prst="roundRect">
            <a:avLst/>
          </a:prstGeom>
          <a:solidFill>
            <a:schemeClr val="tx1">
              <a:alpha val="83922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2" name="Рисунок 1">
            <a:hlinkClick r:id="rId7"/>
          </p:cNvPr>
          <p:cNvPicPr>
            <a:picLocks noChangeAspect="1"/>
          </p:cNvPicPr>
          <p:nvPr/>
        </p:nvPicPr>
        <p:blipFill rotWithShape="1">
          <a:blip r:embed="rId8"/>
          <a:srcRect l="14102" t="10787" r="14530" b="3880"/>
          <a:stretch/>
        </p:blipFill>
        <p:spPr>
          <a:xfrm>
            <a:off x="6116036" y="199236"/>
            <a:ext cx="1307742" cy="9772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chemeClr val="tx1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49489081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377723" y="363005"/>
            <a:ext cx="1766277" cy="315950"/>
          </a:xfrm>
          <a:prstGeom prst="rect">
            <a:avLst/>
          </a:prstGeom>
          <a:solidFill>
            <a:srgbClr val="000000">
              <a:alpha val="65882"/>
            </a:srgbClr>
          </a:solidFill>
          <a:ln w="12700">
            <a:solidFill>
              <a:schemeClr val="bg1"/>
            </a:solidFill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noAutofit/>
          </a:bodyPr>
          <a:lstStyle/>
          <a:p>
            <a:pPr marL="342900" indent="-342900" algn="ctr" defTabSz="900112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</a:rPr>
              <a:t>ГИСП</a:t>
            </a:r>
          </a:p>
        </p:txBody>
      </p:sp>
      <p:sp>
        <p:nvSpPr>
          <p:cNvPr id="5" name="Shape 114"/>
          <p:cNvSpPr/>
          <p:nvPr/>
        </p:nvSpPr>
        <p:spPr>
          <a:xfrm>
            <a:off x="-62522" y="1762347"/>
            <a:ext cx="9269045" cy="3911622"/>
          </a:xfrm>
          <a:prstGeom prst="rect">
            <a:avLst/>
          </a:prstGeom>
          <a:solidFill>
            <a:srgbClr val="000000">
              <a:alpha val="65882"/>
            </a:srgbClr>
          </a:solidFill>
          <a:ln w="12700">
            <a:solidFill>
              <a:schemeClr val="bg1"/>
            </a:solidFill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 defTabSz="900112">
              <a:lnSpc>
                <a:spcPts val="4000"/>
              </a:lnSpc>
              <a:defRPr sz="3800" u="sng">
                <a:solidFill>
                  <a:srgbClr val="FFFFFF"/>
                </a:solidFill>
                <a:latin typeface="Akzidenz-Grotesk Pro Med"/>
                <a:ea typeface="Akzidenz-Grotesk Pro Med"/>
                <a:cs typeface="Akzidenz-Grotesk Pro Med"/>
                <a:sym typeface="Akzidenz-Grotesk Pro Med"/>
              </a:defRPr>
            </a:lvl1pPr>
          </a:lstStyle>
          <a:p>
            <a:pPr marL="179388" algn="ctr">
              <a:lnSpc>
                <a:spcPct val="100000"/>
              </a:lnSpc>
            </a:pPr>
            <a:endParaRPr lang="ru-RU" sz="2400" b="1" u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>
            <a:hlinkClick r:id="rId2"/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0"/>
          <a:stretch/>
        </p:blipFill>
        <p:spPr>
          <a:xfrm>
            <a:off x="4609578" y="911469"/>
            <a:ext cx="3740095" cy="23601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" name="Скругленный прямоугольник 18"/>
          <p:cNvSpPr/>
          <p:nvPr/>
        </p:nvSpPr>
        <p:spPr>
          <a:xfrm>
            <a:off x="8729785" y="6332360"/>
            <a:ext cx="476738" cy="408623"/>
          </a:xfrm>
          <a:prstGeom prst="roundRect">
            <a:avLst/>
          </a:prstGeom>
          <a:solidFill>
            <a:schemeClr val="tx1">
              <a:alpha val="83922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2" name="Рисунок 1">
            <a:hlinkClick r:id="rId2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089" y="914160"/>
            <a:ext cx="3729730" cy="235747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>
            <a:hlinkClick r:id="rId2"/>
          </p:cNvPr>
          <p:cNvPicPr>
            <a:picLocks noChangeAspect="1"/>
          </p:cNvPicPr>
          <p:nvPr/>
        </p:nvPicPr>
        <p:blipFill rotWithShape="1">
          <a:blip r:embed="rId5"/>
          <a:srcRect l="10512" t="32119" r="8889" b="13043"/>
          <a:stretch/>
        </p:blipFill>
        <p:spPr>
          <a:xfrm>
            <a:off x="694089" y="3371003"/>
            <a:ext cx="7655584" cy="3255450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Прямоугольник 3">
            <a:hlinkClick r:id="rId2"/>
          </p:cNvPr>
          <p:cNvSpPr/>
          <p:nvPr/>
        </p:nvSpPr>
        <p:spPr>
          <a:xfrm>
            <a:off x="694089" y="6164788"/>
            <a:ext cx="7655584" cy="461665"/>
          </a:xfrm>
          <a:prstGeom prst="rect">
            <a:avLst/>
          </a:prstGeom>
          <a:solidFill>
            <a:srgbClr val="000000">
              <a:alpha val="80000"/>
            </a:srgb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  <a:sym typeface="Akzidenz-Grotesk Pro Med"/>
              </a:rPr>
              <a:t>Форма 1</a:t>
            </a:r>
            <a:r>
              <a:rPr lang="ru-RU" sz="1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  <a:sym typeface="Akzidenz-Grotesk Pro Med"/>
              </a:rPr>
              <a:t>: </a:t>
            </a:r>
            <a:r>
              <a:rPr lang="ru-RU" sz="1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  <a:sym typeface="Akzidenz-Grotesk Pro Med"/>
              </a:rPr>
              <a:t>Сведения </a:t>
            </a:r>
            <a:r>
              <a:rPr lang="ru-RU" sz="1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  <a:sym typeface="Akzidenz-Grotesk Pro Med"/>
              </a:rPr>
              <a:t>о ходе выполнения Комплекса мероприятий по реализации антикоррупционной политики </a:t>
            </a:r>
            <a:r>
              <a:rPr lang="ru-RU" sz="1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  <a:sym typeface="Akzidenz-Grotesk Pro Med"/>
              </a:rPr>
              <a:t/>
            </a:r>
            <a:br>
              <a:rPr lang="ru-RU" sz="1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  <a:sym typeface="Akzidenz-Grotesk Pro Med"/>
              </a:rPr>
            </a:br>
            <a:r>
              <a:rPr lang="ru-RU" sz="1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  <a:sym typeface="Akzidenz-Grotesk Pro Med"/>
              </a:rPr>
              <a:t>в </a:t>
            </a:r>
            <a:r>
              <a:rPr lang="ru-RU" sz="1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kzidenz-Grotesk Pro Med"/>
                <a:cs typeface="Times New Roman" panose="02020603050405020304" pitchFamily="18" charset="0"/>
                <a:sym typeface="Akzidenz-Grotesk Pro Med"/>
              </a:rPr>
              <a:t>организациях, подведомственных Минпромторгу России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86709668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Akzidenz-Grotesk Pro Regular"/>
        <a:ea typeface="Akzidenz-Grotesk Pro Regular"/>
        <a:cs typeface="Akzidenz-Grotesk Pro Regular"/>
      </a:majorFont>
      <a:minorFont>
        <a:latin typeface="Helvetica Neue"/>
        <a:ea typeface="Helvetica Neue"/>
        <a:cs typeface="Helvetica Neue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bevel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Verdana"/>
            <a:ea typeface="Verdana"/>
            <a:cs typeface="Verdana"/>
            <a:sym typeface="Verdan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bevel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Verdana"/>
            <a:ea typeface="Verdana"/>
            <a:cs typeface="Verdana"/>
            <a:sym typeface="Verdan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Akzidenz-Grotesk Pro Regular"/>
        <a:ea typeface="Akzidenz-Grotesk Pro Regular"/>
        <a:cs typeface="Akzidenz-Grotesk Pro Regular"/>
      </a:majorFont>
      <a:minorFont>
        <a:latin typeface="Helvetica Neue"/>
        <a:ea typeface="Helvetica Neue"/>
        <a:cs typeface="Helvetica Neue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bevel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Verdana"/>
            <a:ea typeface="Verdana"/>
            <a:cs typeface="Verdana"/>
            <a:sym typeface="Verdan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bevel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Verdana"/>
            <a:ea typeface="Verdana"/>
            <a:cs typeface="Verdana"/>
            <a:sym typeface="Verdan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862</TotalTime>
  <Words>755</Words>
  <Application>Microsoft Office PowerPoint</Application>
  <PresentationFormat>Экран (4:3)</PresentationFormat>
  <Paragraphs>158</Paragraphs>
  <Slides>13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1" baseType="lpstr">
      <vt:lpstr>Akzidenz-Grotesk Pro Med</vt:lpstr>
      <vt:lpstr>Akzidenz-Grotesk Pro Regular</vt:lpstr>
      <vt:lpstr>Arial</vt:lpstr>
      <vt:lpstr>Helvetica Neue</vt:lpstr>
      <vt:lpstr>Times New Roman</vt:lpstr>
      <vt:lpstr>Verdana</vt:lpstr>
      <vt:lpstr>Wingdings</vt:lpstr>
      <vt:lpstr>Default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Чуркин Владислав Николаевич</dc:creator>
  <cp:lastModifiedBy>Чуркин Владислав Николаевич</cp:lastModifiedBy>
  <cp:revision>61</cp:revision>
  <dcterms:modified xsi:type="dcterms:W3CDTF">2017-12-06T13:16:04Z</dcterms:modified>
</cp:coreProperties>
</file>