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4" r:id="rId2"/>
    <p:sldId id="271" r:id="rId3"/>
    <p:sldId id="266" r:id="rId4"/>
    <p:sldId id="262" r:id="rId5"/>
    <p:sldId id="259" r:id="rId6"/>
    <p:sldId id="258" r:id="rId7"/>
    <p:sldId id="257" r:id="rId8"/>
    <p:sldId id="267" r:id="rId9"/>
    <p:sldId id="268" r:id="rId10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598EA8F-9E15-493A-A498-3452D02E2DBB}">
          <p14:sldIdLst>
            <p14:sldId id="264"/>
            <p14:sldId id="271"/>
            <p14:sldId id="266"/>
            <p14:sldId id="262"/>
            <p14:sldId id="259"/>
            <p14:sldId id="258"/>
            <p14:sldId id="257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02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E9D0E-C103-45E9-88F0-8199B2971A35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743B1-60FF-442D-90E6-2522760709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417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427984" y="4869160"/>
            <a:ext cx="4224528" cy="1440160"/>
          </a:xfrm>
        </p:spPr>
        <p:txBody>
          <a:bodyPr/>
          <a:lstStyle/>
          <a:p>
            <a:pPr marL="0" indent="0" algn="r">
              <a:buNone/>
            </a:pPr>
            <a:r>
              <a:rPr lang="ru-RU" altLang="ru-RU" dirty="0">
                <a:latin typeface="Arial" charset="0"/>
              </a:rPr>
              <a:t>Администрация </a:t>
            </a:r>
          </a:p>
          <a:p>
            <a:pPr marL="0" indent="0" algn="r">
              <a:buNone/>
            </a:pPr>
            <a:r>
              <a:rPr lang="ru-RU" altLang="ru-RU" dirty="0">
                <a:latin typeface="Arial" charset="0"/>
              </a:rPr>
              <a:t>Губернатора Брянской области и </a:t>
            </a:r>
          </a:p>
          <a:p>
            <a:pPr marL="0" indent="0" algn="r">
              <a:buNone/>
            </a:pPr>
            <a:r>
              <a:rPr lang="ru-RU" altLang="ru-RU" dirty="0">
                <a:latin typeface="Arial" charset="0"/>
              </a:rPr>
              <a:t>Правительства Брянской области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36748" y="1554480"/>
            <a:ext cx="6670504" cy="1658496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Организация работы по  формированию </a:t>
            </a:r>
            <a:r>
              <a:rPr lang="ru-RU" dirty="0" smtClean="0"/>
              <a:t>делового </a:t>
            </a:r>
            <a:r>
              <a:rPr lang="ru-RU" dirty="0"/>
              <a:t>облика государственного гражданского служащего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Брянской области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996952"/>
            <a:ext cx="4752528" cy="36003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" y="3229233"/>
            <a:ext cx="196256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Брянская область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Ogs7\Desktop\200px-Coat_of_Arms_of_Bryansk_Oblast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819" y="116632"/>
            <a:ext cx="1284362" cy="134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30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1061836"/>
            <a:ext cx="5364088" cy="577674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500" dirty="0" smtClean="0"/>
              <a:t>Исторические </a:t>
            </a:r>
            <a:r>
              <a:rPr lang="ru-RU" sz="1500" dirty="0"/>
              <a:t>летописи запечатлели многие </a:t>
            </a:r>
            <a:r>
              <a:rPr lang="ru-RU" sz="1500" dirty="0" smtClean="0"/>
              <a:t>события</a:t>
            </a:r>
            <a:r>
              <a:rPr lang="ru-RU" sz="1500" dirty="0"/>
              <a:t>, но </a:t>
            </a:r>
            <a:r>
              <a:rPr lang="ru-RU" sz="1500" dirty="0" smtClean="0"/>
              <a:t>ОСТАНОВИМСЯ на ОДНОМ ПАМЯТНОМ ДЛЯ БРЯНСКОГО РЕГИОНА!</a:t>
            </a:r>
            <a:br>
              <a:rPr lang="ru-RU" sz="1500" dirty="0" smtClean="0"/>
            </a:br>
            <a:r>
              <a:rPr lang="ru-RU" sz="1600" dirty="0" smtClean="0"/>
              <a:t>«</a:t>
            </a:r>
            <a:r>
              <a:rPr lang="ru-RU" sz="1600" dirty="0"/>
              <a:t>Отчизна </a:t>
            </a:r>
            <a:r>
              <a:rPr lang="ru-RU" sz="1600" dirty="0" err="1"/>
              <a:t>Пересвета</a:t>
            </a:r>
            <a:r>
              <a:rPr lang="ru-RU" sz="1600" dirty="0"/>
              <a:t> и </a:t>
            </a:r>
            <a:r>
              <a:rPr lang="ru-RU" sz="1600" dirty="0" err="1"/>
              <a:t>Бояна</a:t>
            </a:r>
            <a:r>
              <a:rPr lang="ru-RU" sz="1600" dirty="0"/>
              <a:t> </a:t>
            </a:r>
            <a:r>
              <a:rPr lang="ru-RU" sz="1600" dirty="0" err="1"/>
              <a:t>первопоэта</a:t>
            </a:r>
            <a:r>
              <a:rPr lang="ru-RU" sz="1600" dirty="0"/>
              <a:t> русского…», - писал </a:t>
            </a:r>
            <a:r>
              <a:rPr lang="ru-RU" sz="1600" dirty="0" smtClean="0"/>
              <a:t>ОДИН поэт-земляк </a:t>
            </a:r>
            <a:r>
              <a:rPr lang="ru-RU" sz="1600" dirty="0"/>
              <a:t>о земле Брянской. «Седой туман над полем тает, просвечивая даль и ширь», - описывал просторы Земли </a:t>
            </a:r>
            <a:r>
              <a:rPr lang="ru-RU" sz="1600" dirty="0" err="1" smtClean="0"/>
              <a:t>Пересвета</a:t>
            </a:r>
            <a:r>
              <a:rPr lang="ru-RU" sz="1600" dirty="0" smtClean="0"/>
              <a:t> </a:t>
            </a:r>
            <a:r>
              <a:rPr lang="ru-RU" sz="1600" dirty="0"/>
              <a:t>другой поэт. </a:t>
            </a:r>
            <a:r>
              <a:rPr lang="ru-RU" sz="1600" dirty="0" err="1" smtClean="0"/>
              <a:t>Пересвет</a:t>
            </a:r>
            <a:r>
              <a:rPr lang="ru-RU" sz="1600" dirty="0" smtClean="0"/>
              <a:t> </a:t>
            </a:r>
            <a:r>
              <a:rPr lang="ru-RU" sz="1600" dirty="0"/>
              <a:t>упоминается в самых ранних источниках как знатный храбрый воин </a:t>
            </a:r>
            <a:r>
              <a:rPr lang="ru-RU" sz="1600" dirty="0" err="1"/>
              <a:t>поскакивающий</a:t>
            </a:r>
            <a:r>
              <a:rPr lang="ru-RU" sz="1600" dirty="0"/>
              <a:t> на резвом коне и поблескивающий доспехами, или как инок, схимонах, бывший Брянский боярин, посланный на битву за землю русскую и павший на поле боя от копья противника. В летописях одежда схимника является символическим духовным доспехом, хотя сшита из обычной ткани. </a:t>
            </a:r>
            <a:br>
              <a:rPr lang="ru-RU" sz="1600" dirty="0"/>
            </a:br>
            <a:r>
              <a:rPr lang="ru-RU" sz="1600" dirty="0"/>
              <a:t>в разные времена </a:t>
            </a:r>
            <a:r>
              <a:rPr lang="ru-RU" sz="1600" dirty="0" smtClean="0"/>
              <a:t>Одежда являлась </a:t>
            </a:r>
            <a:r>
              <a:rPr lang="ru-RU" sz="1600" dirty="0"/>
              <a:t>сословным </a:t>
            </a:r>
            <a:r>
              <a:rPr lang="ru-RU" sz="1600" dirty="0" smtClean="0"/>
              <a:t>признаком. В 19 веке утверждена </a:t>
            </a:r>
            <a:r>
              <a:rPr lang="ru-RU" sz="1600" dirty="0"/>
              <a:t>первая общая система гражданских мундиров, которые включали гимнастические и студенческие мундиры. </a:t>
            </a:r>
            <a:r>
              <a:rPr lang="ru-RU" sz="1600" dirty="0" smtClean="0"/>
              <a:t>В НАШИ ДНИ Официальность</a:t>
            </a:r>
            <a:r>
              <a:rPr lang="ru-RU" sz="1600" dirty="0"/>
              <a:t>, сдержанность, традиционность, аккуратность в одежде – характеризуют человека с положительной стороны.  </a:t>
            </a:r>
            <a:br>
              <a:rPr lang="ru-RU" sz="1600" dirty="0"/>
            </a:br>
            <a:endParaRPr lang="ru-RU" sz="15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0618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C:\Users\Ogs7\Desktop\bryansk-obl-geo-stub-148482725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114659" cy="101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380312" y="122343"/>
            <a:ext cx="1584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Администрация Губернатора Брянской области и Правительства Брянской области</a:t>
            </a:r>
            <a:endParaRPr lang="ru-RU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86406"/>
            <a:ext cx="4752528" cy="97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2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133566"/>
            <a:ext cx="4752528" cy="97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Государственная служебная культура гражданского 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служащего</a:t>
            </a:r>
          </a:p>
        </p:txBody>
      </p:sp>
      <p:pic>
        <p:nvPicPr>
          <p:cNvPr id="1026" name="Picture 2" descr="D:\Мои документы\Мои рисунки\Изображение\Изображение 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48261"/>
            <a:ext cx="3779912" cy="297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Мои рисунки\Изображение\Изображение 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11532"/>
            <a:ext cx="3779912" cy="26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72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66610" y="1459165"/>
            <a:ext cx="5328593" cy="4720338"/>
          </a:xfrm>
        </p:spPr>
        <p:txBody>
          <a:bodyPr>
            <a:norm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11115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2" descr="C:\Users\Ogs7\Desktop\bryansk-obl-geo-stub-148482725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114659" cy="101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731968" y="-2536"/>
            <a:ext cx="1412032" cy="11115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3"/>
          <p:cNvSpPr txBox="1">
            <a:spLocks/>
          </p:cNvSpPr>
          <p:nvPr/>
        </p:nvSpPr>
        <p:spPr>
          <a:xfrm>
            <a:off x="7731968" y="44624"/>
            <a:ext cx="1412032" cy="1064372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19B0651-EE4F-4900-A07F-96A6BFA9D0F0}" type="slidenum">
              <a:rPr lang="ru-RU" sz="4400" smtClean="0">
                <a:latin typeface="+mj-lt"/>
              </a:rPr>
              <a:pPr algn="ctr"/>
              <a:t>3</a:t>
            </a:fld>
            <a:endParaRPr lang="ru-RU" sz="44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2160" y="145923"/>
            <a:ext cx="1584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Администрация Губернатора Брянской области и Правительства Брянской области</a:t>
            </a:r>
            <a:endParaRPr lang="ru-RU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86406"/>
            <a:ext cx="4752528" cy="97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делового облика государственного гражданского </a:t>
            </a: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служащего</a:t>
            </a:r>
            <a:endParaRPr lang="ru-RU" sz="2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 descr="C:\Users\Ogs7\Desktop\97101375_Ralph_Lauren__Anthony_Solid_Su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203" y="1905412"/>
            <a:ext cx="1548603" cy="382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Ogs7\Desktop\woman pointing lef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208823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411760" y="1412776"/>
            <a:ext cx="4824536" cy="49685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     Государственный </a:t>
            </a:r>
            <a:r>
              <a:rPr lang="ru-RU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служащий должен соответствовать ожиданиям общественности и  обеспечивать доверие  общества и граждан  к государственной службе, соблюдать позитивный имидж и авторитет органов государственной власти и госслужбы в целом.</a:t>
            </a:r>
            <a:r>
              <a:rPr lang="en-US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endParaRPr lang="en-US" b="1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just"/>
            <a:r>
              <a:rPr lang="en-US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/>
            </a:r>
            <a:br>
              <a:rPr lang="en-US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     Значительную  </a:t>
            </a:r>
            <a:r>
              <a:rPr lang="ru-RU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роль в   формировании внешнего облика сотрудника государственной службы играет одежда. Надлежащий внешний вид  является важной составляющей поведения, с учетом которого общественность оценивает отношение чиновника к работе.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1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Ogs7\Pictures\Мои сканированные изображения\2017-10 (окт)\сканирование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241211"/>
            <a:ext cx="3636636" cy="500557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gs7\Pictures\Мои сканированные изображения\2017-10 (окт)\сканирование0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977" y="1509192"/>
            <a:ext cx="3636636" cy="500557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Ogs7\Pictures\Мои сканированные изображения\2017-10 (окт)\сканирование0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434" y="1928829"/>
            <a:ext cx="3532515" cy="486225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19" y="1361180"/>
            <a:ext cx="36004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целях установления требований к внешнему виду государственных гражданских служащих Брянской области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принято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Постановление Правительства Брянской области от 03.04.2017 № 133-п «О внесении изменений в Кодекс этики и служебного поведения государственных гражданских служащих Брянской области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1115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Picture 2" descr="C:\Users\Ogs7\Desktop\bryansk-obl-geo-stub-148482725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114659" cy="101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7731968" y="-2536"/>
            <a:ext cx="1412032" cy="11115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Номер слайда 3"/>
          <p:cNvSpPr txBox="1">
            <a:spLocks/>
          </p:cNvSpPr>
          <p:nvPr/>
        </p:nvSpPr>
        <p:spPr>
          <a:xfrm>
            <a:off x="7731968" y="44624"/>
            <a:ext cx="1412032" cy="1064372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19B0651-EE4F-4900-A07F-96A6BFA9D0F0}" type="slidenum">
              <a:rPr lang="ru-RU" sz="4400" smtClean="0">
                <a:latin typeface="+mj-lt"/>
              </a:rPr>
              <a:pPr algn="ctr"/>
              <a:t>4</a:t>
            </a:fld>
            <a:endParaRPr lang="ru-RU" sz="4400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2160" y="145923"/>
            <a:ext cx="1584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Администрация Губернатора Брянской области и Правительства Брянской области</a:t>
            </a:r>
            <a:endParaRPr lang="ru-RU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59632" y="86406"/>
            <a:ext cx="4752528" cy="97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Нормативно-правовое </a:t>
            </a: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установление требований к внешнему виду</a:t>
            </a:r>
            <a:endParaRPr lang="ru-RU" sz="2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gs7\Desktop\през\В минтруд Презентация\Слайд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" y="3068960"/>
            <a:ext cx="3939150" cy="29543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Ogs7\Desktop\през\В минтруд Презентация\Слайд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32" y="3081970"/>
            <a:ext cx="3939150" cy="29543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Ogs7\Desktop\през\В минтруд Презентация\Слайд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72321"/>
            <a:ext cx="3939150" cy="29543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Ogs7\Desktop\през\В минтруд Презентация\Слайд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72321"/>
            <a:ext cx="3939150" cy="29543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Ogs7\Desktop\през\В минтруд Презентация\Слайд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276" y="3236602"/>
            <a:ext cx="3939150" cy="29543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Ogs7\Desktop\през\В минтруд Презентация\Слайд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616" y="3258306"/>
            <a:ext cx="3939150" cy="29543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Ogs7\Desktop\през\В минтруд Презентация\Слайд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643" y="3241526"/>
            <a:ext cx="3939150" cy="29543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Ogs7\Desktop\през\В минтруд Презентация\Слайд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67434"/>
            <a:ext cx="3939150" cy="29543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Ogs7\Desktop\през\В минтруд Презентация\Слайд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71229"/>
            <a:ext cx="3939150" cy="29543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484784"/>
            <a:ext cx="8280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На основе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принятого Постановления был разработан наглядный материал -  презентация «Внешний вид государственного гражданского служащего», иллюстрирующая положения «Кодекса этики и служебного поведения государственных гражданских служащих Брянской области». </a:t>
            </a:r>
          </a:p>
        </p:txBody>
      </p:sp>
      <p:pic>
        <p:nvPicPr>
          <p:cNvPr id="3075" name="Picture 3" descr="C:\Users\Ogs7\Desktop\през\В минтруд Презентация\Слайд1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271229"/>
            <a:ext cx="3939150" cy="29543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0" y="0"/>
            <a:ext cx="9144000" cy="11115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Picture 2" descr="C:\Users\Ogs7\Desktop\bryansk-obl-geo-stub-1484827258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114659" cy="101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7731968" y="-2536"/>
            <a:ext cx="1412032" cy="11115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Номер слайда 3"/>
          <p:cNvSpPr txBox="1">
            <a:spLocks/>
          </p:cNvSpPr>
          <p:nvPr/>
        </p:nvSpPr>
        <p:spPr>
          <a:xfrm>
            <a:off x="7731968" y="44624"/>
            <a:ext cx="1412032" cy="1064372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19B0651-EE4F-4900-A07F-96A6BFA9D0F0}" type="slidenum">
              <a:rPr lang="ru-RU" sz="4400" smtClean="0">
                <a:latin typeface="+mj-lt"/>
              </a:rPr>
              <a:pPr algn="ctr"/>
              <a:t>5</a:t>
            </a:fld>
            <a:endParaRPr lang="ru-RU" sz="4400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12160" y="145923"/>
            <a:ext cx="1584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Администрация Губернатора Брянской области и Правительства Брянской области</a:t>
            </a:r>
            <a:endParaRPr lang="ru-RU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59632" y="86406"/>
            <a:ext cx="4752528" cy="97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Наглядный материал, иллюстрирующий 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положения «Кодекса </a:t>
            </a:r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этики» </a:t>
            </a:r>
            <a:endParaRPr lang="ru-RU" sz="2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51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Ogs7\Desktop\DSC_06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52936"/>
            <a:ext cx="8352928" cy="387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8405" y="1268760"/>
            <a:ext cx="8748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      В </a:t>
            </a:r>
            <a:r>
              <a:rPr lang="ru-RU" sz="16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целях популяризации </a:t>
            </a:r>
            <a:r>
              <a:rPr lang="ru-RU" sz="1600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дресс</a:t>
            </a:r>
            <a:r>
              <a:rPr lang="ru-RU" sz="16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-кода и этики служебного поведения преподавателями Брянского филиала ФГБОУ ВО «Российская академия народного хозяйства и государственной службы при Президенте Российской Федерации» для гражданских служащих подготовлена лекция об истории и эволюции костюма государственного служащего, которая включается в отдельные образовательные программы повышения квалификации государственных гражданских служащих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11115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Picture 2" descr="C:\Users\Ogs7\Desktop\bryansk-obl-geo-stub-148482725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114659" cy="101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731968" y="-2536"/>
            <a:ext cx="1412032" cy="11115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Номер слайда 3"/>
          <p:cNvSpPr txBox="1">
            <a:spLocks/>
          </p:cNvSpPr>
          <p:nvPr/>
        </p:nvSpPr>
        <p:spPr>
          <a:xfrm>
            <a:off x="7731968" y="44624"/>
            <a:ext cx="1412032" cy="1064372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19B0651-EE4F-4900-A07F-96A6BFA9D0F0}" type="slidenum">
              <a:rPr lang="ru-RU" sz="4400" smtClean="0">
                <a:latin typeface="+mj-lt"/>
              </a:rPr>
              <a:pPr algn="ctr"/>
              <a:t>6</a:t>
            </a:fld>
            <a:endParaRPr lang="ru-RU" sz="44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145923"/>
            <a:ext cx="1584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Администрация Губернатора Брянской области и Правительства Брянской области</a:t>
            </a:r>
            <a:endParaRPr lang="ru-RU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59632" y="86406"/>
            <a:ext cx="4752528" cy="97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Наглядный подход к формированию делового облика гражданского служащего </a:t>
            </a:r>
            <a:endParaRPr lang="ru-RU" sz="2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35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gs7\Desktop\DSC_06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26116"/>
            <a:ext cx="2965140" cy="446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Ogs7\Desktop\DSC_06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6872"/>
            <a:ext cx="2965140" cy="446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19675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При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содействии Театра Моды «ОБРАЗ» лекция завершилась показом моделей одежды, на котором внимаю аудитории были предложены актуальные образы современного государственного служащего.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11115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Picture 2" descr="C:\Users\Ogs7\Desktop\bryansk-obl-geo-stub-148482725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114659" cy="101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731968" y="-2536"/>
            <a:ext cx="1412032" cy="11115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Номер слайда 3"/>
          <p:cNvSpPr txBox="1">
            <a:spLocks/>
          </p:cNvSpPr>
          <p:nvPr/>
        </p:nvSpPr>
        <p:spPr>
          <a:xfrm>
            <a:off x="7731968" y="44624"/>
            <a:ext cx="1412032" cy="1064372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19B0651-EE4F-4900-A07F-96A6BFA9D0F0}" type="slidenum">
              <a:rPr lang="ru-RU" sz="4400" smtClean="0">
                <a:latin typeface="+mj-lt"/>
              </a:rPr>
              <a:pPr algn="ctr"/>
              <a:t>7</a:t>
            </a:fld>
            <a:endParaRPr lang="ru-RU" sz="44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145923"/>
            <a:ext cx="1584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Администрация Губернатора Брянской области и Правительства Брянской области</a:t>
            </a:r>
            <a:endParaRPr lang="ru-RU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59632" y="86406"/>
            <a:ext cx="4752528" cy="97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Наглядный подход к формированию делового облика гражданского служащего </a:t>
            </a:r>
          </a:p>
        </p:txBody>
      </p:sp>
    </p:spTree>
    <p:extLst>
      <p:ext uri="{BB962C8B-B14F-4D97-AF65-F5344CB8AC3E}">
        <p14:creationId xmlns:p14="http://schemas.microsoft.com/office/powerpoint/2010/main" val="339546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412776"/>
            <a:ext cx="5400600" cy="5040560"/>
          </a:xfrm>
        </p:spPr>
        <p:txBody>
          <a:bodyPr>
            <a:normAutofit/>
          </a:bodyPr>
          <a:lstStyle/>
          <a:p>
            <a:pPr algn="just"/>
            <a:r>
              <a:rPr lang="ru-RU" sz="1600" cap="none" dirty="0" smtClean="0"/>
              <a:t>       Таким образом, при реализации постановления Правительства Брянской области от 03.04.2017 № 133-п «О внесении изменений в Кодекс этики и служебного поведения государственных гражданских служащих Брянской области» применен нестандартный подход к организации работы по формированию делового облика при исполнении гражданским служащим должностных обязанностей: применение наглядных образов, лекционных занятий способствует скорейшему достижению должного формирования внешнего вида на гражданской службе</a:t>
            </a:r>
            <a:r>
              <a:rPr lang="ru-RU" sz="1600" b="1" cap="none" dirty="0" smtClean="0"/>
              <a:t> </a:t>
            </a:r>
            <a:endParaRPr lang="ru-RU" cap="none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11115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Picture 2" descr="C:\Users\Ogs7\Desktop\bryansk-obl-geo-stub-148482725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114659" cy="101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731968" y="-2536"/>
            <a:ext cx="1412032" cy="11115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Номер слайда 3"/>
          <p:cNvSpPr txBox="1">
            <a:spLocks/>
          </p:cNvSpPr>
          <p:nvPr/>
        </p:nvSpPr>
        <p:spPr>
          <a:xfrm>
            <a:off x="7731968" y="44624"/>
            <a:ext cx="1412032" cy="1064372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19B0651-EE4F-4900-A07F-96A6BFA9D0F0}" type="slidenum">
              <a:rPr lang="ru-RU" sz="4400" smtClean="0">
                <a:latin typeface="+mj-lt"/>
              </a:rPr>
              <a:pPr algn="ctr"/>
              <a:t>8</a:t>
            </a:fld>
            <a:endParaRPr lang="ru-RU" sz="44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145923"/>
            <a:ext cx="1584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Администрация Губернатора Брянской области и Правительства Брянской области</a:t>
            </a:r>
            <a:endParaRPr lang="ru-RU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86406"/>
            <a:ext cx="4752528" cy="97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2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C:\Users\Ogs7\Desktop\news_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645" y="1268760"/>
            <a:ext cx="336445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259632" y="133566"/>
            <a:ext cx="4752528" cy="97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делового образа 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гражданского служащего</a:t>
            </a:r>
          </a:p>
        </p:txBody>
      </p:sp>
    </p:spTree>
    <p:extLst>
      <p:ext uri="{BB962C8B-B14F-4D97-AF65-F5344CB8AC3E}">
        <p14:creationId xmlns:p14="http://schemas.microsoft.com/office/powerpoint/2010/main" val="268501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179512" y="1340768"/>
            <a:ext cx="3888432" cy="5184576"/>
          </a:xfrm>
        </p:spPr>
        <p:txBody>
          <a:bodyPr>
            <a:normAutofit fontScale="90000"/>
          </a:bodyPr>
          <a:lstStyle/>
          <a:p>
            <a:pPr algn="just"/>
            <a:r>
              <a:rPr lang="ru-RU" cap="none" dirty="0" smtClean="0"/>
              <a:t>       А </a:t>
            </a:r>
            <a:r>
              <a:rPr lang="ru-RU" cap="none" dirty="0"/>
              <a:t>надлежащий деловой облик является важной составляющей поведения лиц, уполномоченных на выполнение государственных функций при исполнении должностных обязанностей, с учетом которых общественность оценивает добропорядочность, беспристрастие и эффективность деятельности государственной службы в целом и каждого гражданского служащего – отличающий официальность, сдержанность, традиционность и аккуратность в частности.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1115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C:\Users\Ogs7\Desktop\bryansk-obl-geo-stub-148482725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114659" cy="101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731968" y="-2536"/>
            <a:ext cx="1412032" cy="11115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омер слайда 3"/>
          <p:cNvSpPr txBox="1">
            <a:spLocks/>
          </p:cNvSpPr>
          <p:nvPr/>
        </p:nvSpPr>
        <p:spPr>
          <a:xfrm>
            <a:off x="7731968" y="44624"/>
            <a:ext cx="1412032" cy="1064372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19B0651-EE4F-4900-A07F-96A6BFA9D0F0}" type="slidenum">
              <a:rPr lang="ru-RU" sz="4400" smtClean="0">
                <a:latin typeface="+mj-lt"/>
              </a:rPr>
              <a:pPr algn="ctr"/>
              <a:t>9</a:t>
            </a:fld>
            <a:endParaRPr lang="ru-RU" sz="44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2160" y="145923"/>
            <a:ext cx="1584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Администрация Губернатора Брянской области и Правительства Брянской области</a:t>
            </a:r>
            <a:endParaRPr lang="ru-RU" sz="1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86406"/>
            <a:ext cx="4752528" cy="97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2000" b="1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133566"/>
            <a:ext cx="4752528" cy="97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делового образа </a:t>
            </a: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гражданского служащего</a:t>
            </a:r>
          </a:p>
        </p:txBody>
      </p:sp>
      <p:pic>
        <p:nvPicPr>
          <p:cNvPr id="4098" name="Picture 2" descr="C:\Users\Ogs7\Desktop\Woman-climbing-blue-steps-of-corporate-lad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44824"/>
            <a:ext cx="4951997" cy="343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03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842</TotalTime>
  <Words>424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Tradeshow</vt:lpstr>
      <vt:lpstr>Организация работы по  формированию делового облика государственного гражданского служащего  Брянской области</vt:lpstr>
      <vt:lpstr>Исторические летописи запечатлели многие события, но ОСТАНОВИМСЯ на ОДНОМ ПАМЯТНОМ ДЛЯ БРЯНСКОГО РЕГИОНА! «Отчизна Пересвета и Бояна первопоэта русского…», - писал ОДИН поэт-земляк о земле Брянской. «Седой туман над полем тает, просвечивая даль и ширь», - описывал просторы Земли Пересвета другой поэт. Пересвет упоминается в самых ранних источниках как знатный храбрый воин поскакивающий на резвом коне и поблескивающий доспехами, или как инок, схимонах, бывший Брянский боярин, посланный на битву за землю русскую и павший на поле боя от копья противника. В летописях одежда схимника является символическим духовным доспехом, хотя сшита из обычной ткани.  в разные времена Одежда являлась сословным признаком. В 19 веке утверждена первая общая система гражданских мундиров, которые включали гимнастические и студенческие мундиры. В НАШИ ДНИ Официальность, сдержанность, традиционность, аккуратность в одежде – характеризуют человека с положительной стороны.  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Таким образом, при реализации постановления Правительства Брянской области от 03.04.2017 № 133-п «О внесении изменений в Кодекс этики и служебного поведения государственных гражданских служащих Брянской области» применен нестандартный подход к организации работы по формированию делового облика при исполнении гражданским служащим должностных обязанностей: применение наглядных образов, лекционных занятий способствует скорейшему достижению должного формирования внешнего вида на гражданской службе </vt:lpstr>
      <vt:lpstr>       А надлежащий деловой облик является важной составляющей поведения лиц, уполномоченных на выполнение государственных функций при исполнении должностных обязанностей, с учетом которых общественность оценивает добропорядочность, беспристрастие и эффективность деятельности государственной службы в целом и каждого гражданского служащего – отличающий официальность, сдержанность, традиционность и аккуратность в частности.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Ogs7</dc:creator>
  <cp:lastModifiedBy>Павленко Оксана Валентиновна</cp:lastModifiedBy>
  <cp:revision>35</cp:revision>
  <cp:lastPrinted>2017-10-24T14:44:26Z</cp:lastPrinted>
  <dcterms:created xsi:type="dcterms:W3CDTF">2017-10-23T11:41:18Z</dcterms:created>
  <dcterms:modified xsi:type="dcterms:W3CDTF">2017-12-12T16:35:42Z</dcterms:modified>
</cp:coreProperties>
</file>