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63" r:id="rId3"/>
    <p:sldId id="264" r:id="rId4"/>
    <p:sldId id="265" r:id="rId5"/>
    <p:sldId id="271" r:id="rId6"/>
    <p:sldId id="266" r:id="rId7"/>
    <p:sldId id="270" r:id="rId8"/>
    <p:sldId id="267" r:id="rId9"/>
    <p:sldId id="268" r:id="rId10"/>
    <p:sldId id="269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7" r:id="rId20"/>
    <p:sldId id="283" r:id="rId21"/>
    <p:sldId id="284" r:id="rId22"/>
    <p:sldId id="285" r:id="rId23"/>
    <p:sldId id="286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62" autoAdjust="0"/>
  </p:normalViewPr>
  <p:slideViewPr>
    <p:cSldViewPr>
      <p:cViewPr>
        <p:scale>
          <a:sx n="80" d="100"/>
          <a:sy n="80" d="100"/>
        </p:scale>
        <p:origin x="-864" y="-5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6B0F6-BA11-4F59-B35D-C8A0C978F03B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B9E460-1BBB-499C-BB48-25E91BCF6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144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984375"/>
            <a:ext cx="6016625" cy="4511675"/>
          </a:xfrm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9024895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726" tIns="45864" rIns="91726" bIns="45864" rtlCol="0">
            <a:noAutofit/>
          </a:bodyPr>
          <a:lstStyle/>
          <a:p>
            <a:pPr indent="34307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867D3-E3A3-472C-9DA9-918FCE605C8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1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DFF05-9C00-4A20-9965-3E5E5F0F86BB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BAEBB-12EC-436E-97A0-89B9BDF9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402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DFF05-9C00-4A20-9965-3E5E5F0F86BB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BAEBB-12EC-436E-97A0-89B9BDF9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938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DFF05-9C00-4A20-9965-3E5E5F0F86BB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BAEBB-12EC-436E-97A0-89B9BDF9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004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DFF05-9C00-4A20-9965-3E5E5F0F86BB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BAEBB-12EC-436E-97A0-89B9BDF9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588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DFF05-9C00-4A20-9965-3E5E5F0F86BB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BAEBB-12EC-436E-97A0-89B9BDF9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14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DFF05-9C00-4A20-9965-3E5E5F0F86BB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BAEBB-12EC-436E-97A0-89B9BDF9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036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DFF05-9C00-4A20-9965-3E5E5F0F86BB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BAEBB-12EC-436E-97A0-89B9BDF9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776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DFF05-9C00-4A20-9965-3E5E5F0F86BB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BAEBB-12EC-436E-97A0-89B9BDF9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08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DFF05-9C00-4A20-9965-3E5E5F0F86BB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BAEBB-12EC-436E-97A0-89B9BDF9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493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DFF05-9C00-4A20-9965-3E5E5F0F86BB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BAEBB-12EC-436E-97A0-89B9BDF9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80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DFF05-9C00-4A20-9965-3E5E5F0F86BB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BAEBB-12EC-436E-97A0-89B9BDF9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360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DFF05-9C00-4A20-9965-3E5E5F0F86BB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BAEBB-12EC-436E-97A0-89B9BDF96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7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microsoft.com/office/2007/relationships/hdphoto" Target="../media/hdphoto1.wdp"/><Relationship Id="rId9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1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1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microsoft.com/office/2007/relationships/hdphoto" Target="../media/hdphoto1.wdp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1628800"/>
            <a:ext cx="9161748" cy="33123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0" y="4968552"/>
            <a:ext cx="9144000" cy="18894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16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0" y="1628800"/>
            <a:ext cx="45719" cy="3312368"/>
          </a:xfrm>
          <a:prstGeom prst="rect">
            <a:avLst/>
          </a:prstGeom>
          <a:solidFill>
            <a:schemeClr val="bg1">
              <a:alpha val="45000"/>
            </a:schemeClr>
          </a:solidFill>
          <a:ln w="38100">
            <a:solidFill>
              <a:schemeClr val="bg2">
                <a:lumMod val="75000"/>
              </a:schemeClr>
            </a:solidFill>
            <a:prstDash val="sysDot"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Palatino Linotype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0" y="2263512"/>
            <a:ext cx="9161748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kern="1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Мотивация кадров: нематериальное стимулирование государственных гражданских служащих области в Департаменте финансов Вологодской </a:t>
            </a:r>
            <a:r>
              <a:rPr lang="ru-RU" sz="2800" b="1" kern="1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области</a:t>
            </a:r>
            <a:endParaRPr lang="ru-RU" sz="2800" b="1" kern="1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Заголовок 1"/>
          <p:cNvSpPr txBox="1">
            <a:spLocks/>
          </p:cNvSpPr>
          <p:nvPr/>
        </p:nvSpPr>
        <p:spPr>
          <a:xfrm>
            <a:off x="395536" y="156394"/>
            <a:ext cx="5184576" cy="32027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sm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Segoe UI" pitchFamily="34" charset="0"/>
                <a:cs typeface="Segoe UI" pitchFamily="34" charset="0"/>
              </a:rPr>
              <a:t>Департамент финансов Вологодской области</a:t>
            </a:r>
          </a:p>
        </p:txBody>
      </p:sp>
      <p:pic>
        <p:nvPicPr>
          <p:cNvPr id="49" name="Рисунок 48" descr="малый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6845" y="161175"/>
            <a:ext cx="308691" cy="387505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2411760" y="5229200"/>
            <a:ext cx="6480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Всероссийский конкурс</a:t>
            </a:r>
          </a:p>
          <a:p>
            <a:pPr algn="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«ЛУЧШИЕ КАДРОВЫЕ ПРАКТИКИ В СИСТЕМЕ ГОСУДАРСТВЕННОГО И МУНИЦИПАЛЬНОГО УПРАВЛЕНИЯ В 2017 ГОДУ»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0" y="1628800"/>
            <a:ext cx="9144000" cy="0"/>
          </a:xfrm>
          <a:prstGeom prst="line">
            <a:avLst/>
          </a:prstGeom>
          <a:ln>
            <a:solidFill>
              <a:srgbClr val="CC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0" y="4941168"/>
            <a:ext cx="9144000" cy="0"/>
          </a:xfrm>
          <a:prstGeom prst="line">
            <a:avLst/>
          </a:prstGeom>
          <a:ln>
            <a:solidFill>
              <a:srgbClr val="CC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2000" r="100000">
                        <a14:foregroundMark x1="37455" y1="15405" x2="37455" y2="15405"/>
                        <a14:foregroundMark x1="42182" y1="22977" x2="42182" y2="22977"/>
                        <a14:foregroundMark x1="42000" y1="15405" x2="42000" y2="15405"/>
                        <a14:foregroundMark x1="46000" y1="14883" x2="46000" y2="14883"/>
                        <a14:foregroundMark x1="53818" y1="16971" x2="53818" y2="16971"/>
                        <a14:foregroundMark x1="55455" y1="20366" x2="55455" y2="20366"/>
                        <a14:foregroundMark x1="58727" y1="20627" x2="58727" y2="20627"/>
                        <a14:foregroundMark x1="63273" y1="22193" x2="63273" y2="22193"/>
                        <a14:foregroundMark x1="66000" y1="26632" x2="66000" y2="26632"/>
                        <a14:foregroundMark x1="67818" y1="31332" x2="67818" y2="31332"/>
                        <a14:foregroundMark x1="69273" y1="39164" x2="69273" y2="39164"/>
                        <a14:foregroundMark x1="70182" y1="42298" x2="70182" y2="42298"/>
                        <a14:foregroundMark x1="70182" y1="46214" x2="70182" y2="46214"/>
                        <a14:foregroundMark x1="73636" y1="46475" x2="73636" y2="46475"/>
                        <a14:foregroundMark x1="73091" y1="54308" x2="73091" y2="54308"/>
                        <a14:foregroundMark x1="70364" y1="60836" x2="70364" y2="60836"/>
                        <a14:foregroundMark x1="67818" y1="67363" x2="67818" y2="67363"/>
                        <a14:foregroundMark x1="61455" y1="73890" x2="61455" y2="73890"/>
                        <a14:foregroundMark x1="57273" y1="77546" x2="57273" y2="77546"/>
                        <a14:foregroundMark x1="54000" y1="77285" x2="54000" y2="77285"/>
                        <a14:foregroundMark x1="55273" y1="75457" x2="55273" y2="75457"/>
                        <a14:foregroundMark x1="49818" y1="78068" x2="49818" y2="78068"/>
                        <a14:foregroundMark x1="46545" y1="77023" x2="46545" y2="77023"/>
                        <a14:foregroundMark x1="34545" y1="68146" x2="34545" y2="68146"/>
                        <a14:foregroundMark x1="32727" y1="66319" x2="32727" y2="66319"/>
                        <a14:foregroundMark x1="23818" y1="45692" x2="23818" y2="45692"/>
                        <a14:foregroundMark x1="25091" y1="39426" x2="25091" y2="39426"/>
                        <a14:foregroundMark x1="27818" y1="33159" x2="27818" y2="33159"/>
                        <a14:foregroundMark x1="28545" y1="30809" x2="28545" y2="30809"/>
                        <a14:foregroundMark x1="30909" y1="35509" x2="30909" y2="35509"/>
                        <a14:foregroundMark x1="32727" y1="27676" x2="32727" y2="27676"/>
                        <a14:foregroundMark x1="34727" y1="24021" x2="34727" y2="24021"/>
                        <a14:foregroundMark x1="44727" y1="19321" x2="44727" y2="19321"/>
                        <a14:foregroundMark x1="41455" y1="55091" x2="41455" y2="55091"/>
                        <a14:foregroundMark x1="46545" y1="55091" x2="46545" y2="55091"/>
                        <a14:foregroundMark x1="51818" y1="52480" x2="51818" y2="52480"/>
                        <a14:foregroundMark x1="42000" y1="39426" x2="42000" y2="39426"/>
                        <a14:foregroundMark x1="27273" y1="54830" x2="27273" y2="54830"/>
                        <a14:foregroundMark x1="28000" y1="54308" x2="28000" y2="54308"/>
                        <a14:foregroundMark x1="61818" y1="39164" x2="61818" y2="39164"/>
                        <a14:foregroundMark x1="54909" y1="43864" x2="54909" y2="43864"/>
                        <a14:foregroundMark x1="57091" y1="57441" x2="57091" y2="57441"/>
                        <a14:foregroundMark x1="54545" y1="45170" x2="54545" y2="45170"/>
                        <a14:foregroundMark x1="66000" y1="30548" x2="66000" y2="30548"/>
                        <a14:foregroundMark x1="36909" y1="71540" x2="36909" y2="71540"/>
                        <a14:foregroundMark x1="43818" y1="76240" x2="43818" y2="76240"/>
                        <a14:foregroundMark x1="41455" y1="83029" x2="41455" y2="83029"/>
                        <a14:foregroundMark x1="37818" y1="79896" x2="37818" y2="79896"/>
                        <a14:foregroundMark x1="71091" y1="34987" x2="71091" y2="34987"/>
                        <a14:foregroundMark x1="50909" y1="77807" x2="50909" y2="77807"/>
                        <a14:foregroundMark x1="51273" y1="14099" x2="51273" y2="14099"/>
                        <a14:foregroundMark x1="50182" y1="15666" x2="50182" y2="15666"/>
                        <a14:foregroundMark x1="68364" y1="31332" x2="68364" y2="31332"/>
                        <a14:foregroundMark x1="73455" y1="36554" x2="73455" y2="36554"/>
                        <a14:foregroundMark x1="53455" y1="81984" x2="53455" y2="81984"/>
                        <a14:foregroundMark x1="52909" y1="77807" x2="52909" y2="77807"/>
                        <a14:foregroundMark x1="53091" y1="80418" x2="53091" y2="80418"/>
                        <a14:backgroundMark x1="35273" y1="22193" x2="35273" y2="22193"/>
                        <a14:backgroundMark x1="39273" y1="20104" x2="39273" y2="20104"/>
                        <a14:backgroundMark x1="26727" y1="40992" x2="26727" y2="40992"/>
                        <a14:backgroundMark x1="24727" y1="47258" x2="24727" y2="47258"/>
                        <a14:backgroundMark x1="28364" y1="47258" x2="28364" y2="47258"/>
                        <a14:backgroundMark x1="28182" y1="55352" x2="28182" y2="55352"/>
                        <a14:backgroundMark x1="32545" y1="70496" x2="32545" y2="70496"/>
                        <a14:backgroundMark x1="38545" y1="48564" x2="38545" y2="48564"/>
                        <a14:backgroundMark x1="52182" y1="34204" x2="52182" y2="34204"/>
                        <a14:backgroundMark x1="52000" y1="45170" x2="52000" y2="45170"/>
                        <a14:backgroundMark x1="57091" y1="39164" x2="57091" y2="39164"/>
                        <a14:backgroundMark x1="55273" y1="44909" x2="55273" y2="44909"/>
                        <a14:backgroundMark x1="54727" y1="46736" x2="54727" y2="46736"/>
                        <a14:backgroundMark x1="58182" y1="47258" x2="58182" y2="47258"/>
                        <a14:backgroundMark x1="57273" y1="58486" x2="57273" y2="58486"/>
                        <a14:backgroundMark x1="53091" y1="61097" x2="53091" y2="61097"/>
                        <a14:backgroundMark x1="58364" y1="76501" x2="58364" y2="76501"/>
                        <a14:backgroundMark x1="52182" y1="79634" x2="52182" y2="79634"/>
                        <a14:backgroundMark x1="54000" y1="79896" x2="54000" y2="79896"/>
                        <a14:backgroundMark x1="53636" y1="78851" x2="53636" y2="78851"/>
                        <a14:backgroundMark x1="68545" y1="69452" x2="68545" y2="69452"/>
                        <a14:backgroundMark x1="66182" y1="67102" x2="66182" y2="67102"/>
                        <a14:backgroundMark x1="70182" y1="58747" x2="70182" y2="58747"/>
                        <a14:backgroundMark x1="72000" y1="55352" x2="72000" y2="55352"/>
                        <a14:backgroundMark x1="71091" y1="47258" x2="71091" y2="47258"/>
                        <a14:backgroundMark x1="37455" y1="73368" x2="37455" y2="73368"/>
                        <a14:backgroundMark x1="41091" y1="76501" x2="41091" y2="76501"/>
                        <a14:backgroundMark x1="62909" y1="24021" x2="62909" y2="24021"/>
                        <a14:backgroundMark x1="68727" y1="32376" x2="68727" y2="32376"/>
                        <a14:backgroundMark x1="69636" y1="31332" x2="69636" y2="31332"/>
                        <a14:backgroundMark x1="50545" y1="79634" x2="50545" y2="79634"/>
                        <a14:backgroundMark x1="55091" y1="14883" x2="55091" y2="14883"/>
                        <a14:backgroundMark x1="50545" y1="16710" x2="50545" y2="16710"/>
                        <a14:backgroundMark x1="50545" y1="14099" x2="50545" y2="140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260" y="-17555"/>
            <a:ext cx="2539725" cy="1628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640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41119"/>
            <a:ext cx="9144000" cy="64168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-13241"/>
            <a:ext cx="9144000" cy="45436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МЕЖДУНАРОДНЫЙ ЖЕНСКИЙ ДЕНЬ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876" y="628434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(различные станционные игры, командные соревнования, музыкальные и видеопоздравления, вручение памятных подарков, размещение поздравительных стендов в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холле)</a:t>
            </a: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Рисунок 4" descr="M:\Фото\2017\2017.03.07 8 марта\IMG_816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653261"/>
            <a:ext cx="4752528" cy="307188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6" name="Рисунок 5" descr="M:\Фото\2017\2017.03.07 8 марта\IMG_826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3501009"/>
            <a:ext cx="4723444" cy="29420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387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54360"/>
            <a:ext cx="9144000" cy="6403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1876" y="0"/>
            <a:ext cx="9144000" cy="45436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СПОРТИВНЫЕ МЕРОПРИЯТИЯ</a:t>
            </a:r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76" y="45436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(участие в велопробеге, спартакиады, боулинг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)</a:t>
            </a: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Рисунок 6" descr="M:\Фото\2016\2016.03.02\IMG_145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980728"/>
            <a:ext cx="4680520" cy="316835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8" name="Рисунок 7" descr="M:\Фото\2016\2016.02.17 День защитника отечества - Боулинг\IMG_141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3287202"/>
            <a:ext cx="5307330" cy="353758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9" name="Рисунок 8" descr="M:\Фото\2016\2016.02.17 День защитника отечества - Боулинг\IMG_124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19588" y="835333"/>
            <a:ext cx="3623638" cy="240154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678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54360"/>
            <a:ext cx="9144000" cy="6403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1876" y="0"/>
            <a:ext cx="9144000" cy="45436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СПОРТИВНЫЕ МЕРОПРИЯТИЯ</a:t>
            </a:r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76" y="45436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(участие в велопробеге, спартакиады, боулинг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)</a:t>
            </a: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Рисунок 8" descr="M:\Фото\2015\2015.05.05 Велопробег\IMG_516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823692"/>
            <a:ext cx="4824536" cy="3289201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0" name="Рисунок 9" descr="M:\Фото\2017\2017.04.19 Спартакиада Грязовец\IMG_892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2570833"/>
            <a:ext cx="4932040" cy="3096344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1" name="Рисунок 10" descr="M:\Фото\2017\2017.04.19 Спартакиада Грязовец\IMG_894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3645023"/>
            <a:ext cx="4248472" cy="306514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5663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54360"/>
            <a:ext cx="9144000" cy="6403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1876" y="0"/>
            <a:ext cx="9144000" cy="45436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СПОРТИВНЫЕ МЕРОПРИЯТИЯ</a:t>
            </a:r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76" y="45436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(участие в велопробеге, спартакиады, боулинг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)</a:t>
            </a: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4" name="Рисунок 13" descr="R:\Кадры\стенгазета\IMG_360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1" y="875002"/>
            <a:ext cx="4752528" cy="284203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5" name="Рисунок 14" descr="M:\Фото\2014\Спартакиада 2014\IMG_723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1" y="2996952"/>
            <a:ext cx="5328592" cy="352781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585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54360"/>
            <a:ext cx="9144000" cy="6403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1876" y="0"/>
            <a:ext cx="9144000" cy="45436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СУББОТНИКИ, ПОСАДКА ДЕРЕВЬЕВ</a:t>
            </a:r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pic>
        <p:nvPicPr>
          <p:cNvPr id="7" name="Рисунок 6" descr="M:\Фото\2017\2017.05.04 Субботник Можайское\IMG_953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451" y="692696"/>
            <a:ext cx="3381437" cy="244827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9" name="Рисунок 8" descr="M:\Фото\2017\2017.08.11 Субботник в Кадникове\IMG_144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692696"/>
            <a:ext cx="3672408" cy="244827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0" name="Рисунок 9" descr="M:\Фото\2017\2017.09.28 Посадка деревьев Сокол\IMG_306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63688" y="2636912"/>
            <a:ext cx="4047483" cy="2689661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2" name="Рисунок 11" descr="M:\Фото\2017\2017.08.11 Субботник в Кадникове\IMG_1406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4437111"/>
            <a:ext cx="3240360" cy="216094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3" name="Рисунок 12" descr="M:\Фото\2016\2016.05.18 Посадка деревьев у ДК ПЗ\IMG_3135.JPG"/>
          <p:cNvPicPr/>
          <p:nvPr/>
        </p:nvPicPr>
        <p:blipFill rotWithShape="1">
          <a:blip r:embed="rId9" cstate="print"/>
          <a:srcRect l="30288" t="8654" r="11538" b="2884"/>
          <a:stretch/>
        </p:blipFill>
        <p:spPr bwMode="auto">
          <a:xfrm>
            <a:off x="6084168" y="3789040"/>
            <a:ext cx="2664296" cy="237626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6067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41119"/>
            <a:ext cx="9144000" cy="64168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-13241"/>
            <a:ext cx="9144000" cy="45436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КУЛЬТУРНО-МАССОВЫЕ МЕРОПРИЯТИЯ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876" y="62843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(Корпоративное </a:t>
            </a:r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празднования Нового года и организация новогодних представлений для детей госслужащих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Департамента)</a:t>
            </a: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Рисунок 6" descr="M:\Фото\2016\2016.12.27 Новый год\IMG_722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1735" y="1274765"/>
            <a:ext cx="3943350" cy="26289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8" name="Рисунок 7" descr="M:\Фото\2015\2015.12.25 НГ в детском доме\IMG_093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26231" y="1274765"/>
            <a:ext cx="4032448" cy="26289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9" name="Рисунок 8" descr="M:\Фото\2016\2016.12.23 Новогодний праздник для детей\IMG_681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4077070"/>
            <a:ext cx="4032448" cy="252883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0" name="Рисунок 9" descr="M:\Фото\2016\2016.12.23 Новогодний праздник для детей\IMG_6639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4901" y="4077071"/>
            <a:ext cx="3930184" cy="252883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8232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620688"/>
            <a:ext cx="9144000" cy="6237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ЛИЧНОСТНО-ОРИЕНТИРОВАННЫЕ МЕРОПРИЯТИЯ, НАПРАВЛЕННЫЕ НА ВОЗМОЖНОСТЬ СПЕЦИАЛИСТОВ РЕАЛИЗОВАТЬ СЕБЯ КАК ЛИЧНОСТЬ И РАБОТНИКА ОДНОВРЕМЕННО</a:t>
            </a:r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645024"/>
            <a:ext cx="91611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личностный 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подход к каждому специалисту Департамента</a:t>
            </a:r>
          </a:p>
          <a:p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выявление 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творческого потенциала, развитие и поддержание потребности к самореализации,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самоутверждению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стимулирование 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активной деятельности вне профессиональной занятости, демонстрация возможностей и активизация творческого потенциала, поощрение личностных качеств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специалистов</a:t>
            </a: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2492896"/>
            <a:ext cx="223224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  <a:ea typeface="+mj-ea"/>
                <a:cs typeface="+mj-cs"/>
              </a:rPr>
              <a:t>ЦЕЛИ: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09725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Мероприятия, направленные на  поддержание благоприятной и доброжелательной атмосферы в коллективе, сплочение специалистов посредством привлечения к участию в общественной жизни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Департамента</a:t>
            </a: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57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620688"/>
            <a:ext cx="9144000" cy="6237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12638"/>
            <a:ext cx="9144000" cy="90872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ЛИЧНОСТНО-ОРИЕНТИРОВАННЫЕ МЕРОПРИЯТИЯ, НАПРАВЛЕННЫЕ НА ВОЗМОЖНОСТЬ СПЕЦИАЛИСТОВ РЕАЛИЗОВАТЬ СЕБЯ КАК ЛИЧНОСТЬ И РАБОТНИКА ОДНОВРЕМЕННО</a:t>
            </a:r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052736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Персональные поздравления специалистов с днем рождения, знаменательными датами (размещение поздравительных открыток формата А4 на стенде в холле, организация торжественных поздравлений от коллектива с юбилейными датами)</a:t>
            </a:r>
          </a:p>
        </p:txBody>
      </p:sp>
      <p:pic>
        <p:nvPicPr>
          <p:cNvPr id="8" name="Рисунок 7" descr="M:\Фото\2017\2017.10.03 Юбилей О.Л.Цепа\IMG_345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564904"/>
            <a:ext cx="4994910" cy="333121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922093"/>
            <a:ext cx="3924115" cy="2616832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444208" y="3397691"/>
            <a:ext cx="2404968" cy="997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cs typeface="Arial" pitchFamily="34" charset="0"/>
              </a:rPr>
              <a:t>      Поздравляем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cs typeface="Arial" pitchFamily="34" charset="0"/>
              </a:rPr>
              <a:t>с Днём Рождения!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822088" y="3790594"/>
            <a:ext cx="1566335" cy="879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cs typeface="Arial" pitchFamily="34" charset="0"/>
              </a:rPr>
              <a:t>     </a:t>
            </a:r>
            <a:r>
              <a:rPr kumimoji="0" lang="ru-RU" alt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cs typeface="Arial" pitchFamily="34" charset="0"/>
              </a:rPr>
              <a:t>Дурягину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cs typeface="Arial" pitchFamily="34" charset="0"/>
              </a:rPr>
              <a:t>Ирину Сергеевну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084168" y="4910508"/>
            <a:ext cx="25922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100" b="1" i="1" u="none" strike="noStrike" cap="none" normalizeH="0" baseline="0" dirty="0" smtClean="0">
                <a:ln>
                  <a:noFill/>
                </a:ln>
                <a:solidFill>
                  <a:srgbClr val="DF07C5"/>
                </a:solidFill>
                <a:effectLst/>
                <a:latin typeface="Monotype Corsiva" pitchFamily="66" charset="0"/>
                <a:cs typeface="Arial" pitchFamily="34" charset="0"/>
              </a:rPr>
              <a:t>Коллектив Департамента                                                финансов области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444208" y="4297362"/>
            <a:ext cx="2699792" cy="746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1" i="1" u="none" strike="noStrike" cap="none" normalizeH="0" baseline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cs typeface="Arial" pitchFamily="34" charset="0"/>
              </a:rPr>
              <a:t>Желаем крепкого здоровья,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1" i="1" u="none" strike="noStrike" cap="none" normalizeH="0" baseline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cs typeface="Arial" pitchFamily="34" charset="0"/>
              </a:rPr>
              <a:t>исполнения всех желаний,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1" i="1" u="none" strike="noStrike" cap="none" normalizeH="0" baseline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cs typeface="Arial" pitchFamily="34" charset="0"/>
              </a:rPr>
              <a:t>счастья, добра и благополучия!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altLang="ru-RU" sz="1100" b="1" i="0" u="none" strike="noStrike" cap="none" normalizeH="0" baseline="0" smtClean="0">
              <a:ln>
                <a:noFill/>
              </a:ln>
              <a:solidFill>
                <a:srgbClr val="00206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56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54360"/>
            <a:ext cx="9144000" cy="6403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0"/>
            <a:ext cx="9144000" cy="45436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КОНКУРСЫ ТАЛАНТОВ И </a:t>
            </a:r>
            <a: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РУКОДЕЛИЯ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946" y="62068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Кулинарные </a:t>
            </a:r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конкурсы: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«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Бутерброд финансиста»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«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Конкурс блинов»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«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Каша финансиста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»</a:t>
            </a: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Рисунок 6" descr="M:\Фото\2017\2017.09.06 Конкурс бутербродов\IMG_236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971049"/>
            <a:ext cx="4461510" cy="297561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8" name="Рисунок 7" descr="M:\Фото\2017\2017.09.06 Конкурс бутербродов\IMG_236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545189"/>
            <a:ext cx="4588946" cy="285172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9" name="Рисунок 8" descr="M:\Фото\2017\2017.02.21 Праздник  23 февраля\IMG_804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3928" y="3645024"/>
            <a:ext cx="4480560" cy="298704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4931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54360"/>
            <a:ext cx="9144000" cy="6403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0"/>
            <a:ext cx="9144000" cy="45436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КОНКУРСЫ ТАЛАНТОВ И </a:t>
            </a:r>
            <a: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РУКОДЕЛИЯ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946" y="62068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Кулинарные </a:t>
            </a:r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конкурсы: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«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Бутерброд финансиста»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«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Конкурс блинов»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«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Каша финансиста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»</a:t>
            </a: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" name="Рисунок 9" descr="M:\Фото\2013\15.03.2013 - конкурс блинов\IMG_251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836712"/>
            <a:ext cx="4409433" cy="290412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1" name="Рисунок 10" descr="M:\Фото\2014\07.05.2014 - Каша финансиста\IMG_610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7" y="3212976"/>
            <a:ext cx="4896543" cy="33117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4218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692696"/>
            <a:ext cx="9144000" cy="61653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971600" y="1844824"/>
            <a:ext cx="80648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505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Стимулирование персонала направлено на удовлетворение основных потребностей человека, на обеспечение  удовлетворения специалистами своей деятельностью, на готовность и желание специалистов выполнять поставленные перед ними задачи, реализуя свой профессиональный </a:t>
            </a:r>
            <a:r>
              <a:rPr lang="ru-RU" b="1" dirty="0" smtClean="0">
                <a:solidFill>
                  <a:srgbClr val="FF505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потенциал</a:t>
            </a:r>
          </a:p>
          <a:p>
            <a:endParaRPr lang="ru-RU" b="1" dirty="0">
              <a:solidFill>
                <a:srgbClr val="FF505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endParaRPr lang="ru-RU" b="1" dirty="0" smtClean="0">
              <a:solidFill>
                <a:srgbClr val="FF505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endParaRPr lang="ru-RU" b="1" dirty="0">
              <a:solidFill>
                <a:srgbClr val="FF505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В Департаменте финансов Вологодской области мотивация кадров направлена на нематериальное стимулирование гражданских служащих, заключающееся в  моральном стимулировании, в повышении интереса работников к выполнению служебных обязанностей, в формировании комфортного климата внутри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коллектива</a:t>
            </a: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0070C0"/>
          </a:solidFill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СИСТЕМА МОТИВАЦИИ ПЕРСОНАЛА – СОВОКУПНОСТЬ ОПРЕДЕЛЕННЫХ МЕР МАТЕРИАЛЬНОГО И НЕМАТЕРИАЛЬНОГО СТИМУЛИРОВАНИЯ</a:t>
            </a:r>
          </a:p>
          <a:p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271195" y="2348880"/>
            <a:ext cx="576064" cy="432048"/>
          </a:xfrm>
          <a:prstGeom prst="homePlate">
            <a:avLst/>
          </a:prstGeom>
          <a:solidFill>
            <a:srgbClr val="FF505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1.</a:t>
            </a:r>
            <a:endParaRPr lang="ru-RU" sz="2800" b="1" dirty="0"/>
          </a:p>
        </p:txBody>
      </p:sp>
      <p:sp>
        <p:nvSpPr>
          <p:cNvPr id="23" name="Пятиугольник 22"/>
          <p:cNvSpPr/>
          <p:nvPr/>
        </p:nvSpPr>
        <p:spPr>
          <a:xfrm>
            <a:off x="251520" y="4725144"/>
            <a:ext cx="576064" cy="432048"/>
          </a:xfrm>
          <a:prstGeom prst="homePlat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38601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54360"/>
            <a:ext cx="9144000" cy="6403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0"/>
            <a:ext cx="9144000" cy="45436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КОНКУРСЫ ТАЛАНТОВ И </a:t>
            </a:r>
            <a: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РУКОДЕЛИЯ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946" y="62068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Конкурс поделок: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новогодние игрушки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«Дары осени»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конкурс рукоделия</a:t>
            </a:r>
          </a:p>
        </p:txBody>
      </p:sp>
      <p:pic>
        <p:nvPicPr>
          <p:cNvPr id="6" name="Рисунок 5" descr="M:\Фото\2016\2016.11.01 Игрушки\IMG_5168.JPG"/>
          <p:cNvPicPr/>
          <p:nvPr/>
        </p:nvPicPr>
        <p:blipFill rotWithShape="1">
          <a:blip r:embed="rId5" cstate="print"/>
          <a:srcRect l="14000" t="5067" r="8600" b="19599"/>
          <a:stretch/>
        </p:blipFill>
        <p:spPr bwMode="auto">
          <a:xfrm>
            <a:off x="3203848" y="874510"/>
            <a:ext cx="2441764" cy="3417844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M:\Фото\2016\2016.11.01 Игрушки\IMG_5163.JPG"/>
          <p:cNvPicPr/>
          <p:nvPr/>
        </p:nvPicPr>
        <p:blipFill rotWithShape="1">
          <a:blip r:embed="rId6" cstate="print"/>
          <a:srcRect t="14533" r="11200" b="19200"/>
          <a:stretch/>
        </p:blipFill>
        <p:spPr bwMode="auto">
          <a:xfrm>
            <a:off x="251520" y="2132856"/>
            <a:ext cx="2808312" cy="4318997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M:\Фото\2016\2016.11.01 Игрушки\IMG_517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3717032"/>
            <a:ext cx="3744417" cy="287998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9" name="Рисунок 8" descr="R:\Кадры\стенгазета\IMG_3615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152" y="1340768"/>
            <a:ext cx="3076778" cy="208823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906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54360"/>
            <a:ext cx="9144000" cy="6403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0"/>
            <a:ext cx="9144000" cy="45436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КОНКУРСЫ ТАЛАНТОВ И </a:t>
            </a:r>
            <a: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РУКОДЕЛИЯ</a:t>
            </a:r>
          </a:p>
          <a:p>
            <a:endParaRPr lang="ru-RU" sz="17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</a:t>
            </a:r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46" y="62068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Конкурс поделок: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новогодние игрушки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«Дары осени»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конкурс рукоделия</a:t>
            </a:r>
          </a:p>
        </p:txBody>
      </p:sp>
      <p:pic>
        <p:nvPicPr>
          <p:cNvPr id="10" name="Рисунок 9" descr="M:\Фото\2011\26.09.2011 - Дары осени\IMG_3943.JPG"/>
          <p:cNvPicPr/>
          <p:nvPr/>
        </p:nvPicPr>
        <p:blipFill rotWithShape="1">
          <a:blip r:embed="rId5" cstate="print"/>
          <a:srcRect l="22751" t="-4798" r="-4595" b="14655"/>
          <a:stretch/>
        </p:blipFill>
        <p:spPr bwMode="auto">
          <a:xfrm>
            <a:off x="273759" y="2780928"/>
            <a:ext cx="4861909" cy="335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M:\Фото\2012\10.09.2012 - Дары осени\IMG_1081.JPG"/>
          <p:cNvPicPr/>
          <p:nvPr/>
        </p:nvPicPr>
        <p:blipFill rotWithShape="1">
          <a:blip r:embed="rId6" cstate="print"/>
          <a:srcRect l="9219" r="5620"/>
          <a:stretch/>
        </p:blipFill>
        <p:spPr bwMode="auto">
          <a:xfrm>
            <a:off x="3923928" y="692696"/>
            <a:ext cx="5058888" cy="395986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5860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54360"/>
            <a:ext cx="9144000" cy="6403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0"/>
            <a:ext cx="9144000" cy="45436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КОНКУРСЫ ТАЛАНТОВ И </a:t>
            </a:r>
            <a:r>
              <a:rPr lang="ru-RU" sz="1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РУКОДЕЛИЯ</a:t>
            </a:r>
          </a:p>
          <a:p>
            <a:endParaRPr lang="ru-RU" sz="17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</a:t>
            </a:r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46" y="62068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Конкурс поделок: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новогодние игрушки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«Дары осени»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конкурс рукоделия</a:t>
            </a:r>
          </a:p>
        </p:txBody>
      </p:sp>
      <p:pic>
        <p:nvPicPr>
          <p:cNvPr id="7" name="Рисунок 6" descr="M:\Фото\2014\2014.09.08 - Поделки\IMG_938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586095"/>
            <a:ext cx="5940425" cy="395986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8" name="Рисунок 7" descr="M:\Фото\2015\2015.03.03 - Конкурсы (Весенние напевы, кулинарный)\IMG_313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542864"/>
            <a:ext cx="3186236" cy="230425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9" name="Рисунок 8" descr="M:\Фото\2015\2015.03.03 - Конкурсы (Весенние напевы, кулинарный)\IMG_313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4" y="4446022"/>
            <a:ext cx="3330252" cy="241197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344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54360"/>
            <a:ext cx="9144000" cy="6403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0"/>
            <a:ext cx="9144000" cy="45436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КОНКУРСЫ ТАЛАНТОВ И РУКОДЕЛИЯ</a:t>
            </a:r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46" y="62068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Конкурс поделок: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новогодние игрушки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«Дары осени»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конкурс рукоделия</a:t>
            </a:r>
          </a:p>
        </p:txBody>
      </p:sp>
      <p:pic>
        <p:nvPicPr>
          <p:cNvPr id="12" name="Рисунок 11" descr="M:\Фото\2015\2015.03.03 - Конкурсы (Весенние напевы, кулинарный)\IMG_313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620688"/>
            <a:ext cx="3223414" cy="229534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3" name="Рисунок 12" descr="M:\Фото\2015\2015.03.03 - Конкурсы (Весенние напевы, кулинарный)\IMG_3405.jpg"/>
          <p:cNvPicPr/>
          <p:nvPr/>
        </p:nvPicPr>
        <p:blipFill rotWithShape="1">
          <a:blip r:embed="rId6" cstate="print"/>
          <a:srcRect r="16360"/>
          <a:stretch/>
        </p:blipFill>
        <p:spPr bwMode="auto">
          <a:xfrm>
            <a:off x="251520" y="2564904"/>
            <a:ext cx="4968552" cy="395986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4599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55909"/>
            <a:ext cx="9144000" cy="64020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1549"/>
            <a:ext cx="9144000" cy="45436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«МИСС ДЕПАРТАМЕНТА»</a:t>
            </a:r>
            <a:r>
              <a:rPr lang="en-US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</a:t>
            </a:r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pic>
        <p:nvPicPr>
          <p:cNvPr id="7" name="Рисунок 6" descr="M:\Фото\2015\2015.03.03 - Мисс ДФ\IMG_337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695243"/>
            <a:ext cx="4032448" cy="262858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8" name="Рисунок 7" descr="M:\Фото\2015\2015.03.03 - Мисс ДФ\IMG_327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2132856"/>
            <a:ext cx="4077393" cy="261305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" name="Рисунок 9" descr="M:\Фото\2015\2015.03.03 - Мисс ДФ\IMG_336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4005064"/>
            <a:ext cx="3816424" cy="241892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7462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55909"/>
            <a:ext cx="9144000" cy="64020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1549"/>
            <a:ext cx="9144000" cy="45436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ЗА ПЕРИОД 2016-2017</a:t>
            </a:r>
            <a:r>
              <a:rPr lang="en-US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</a:t>
            </a:r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г. ДЕПАРТАМЕНТОМ ФИНАНСОВ ОБЛАСТИ ПРОВЕДЕНО:</a:t>
            </a:r>
          </a:p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</a:t>
            </a:r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980728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Конкурс «Лучший финансист года» -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2</a:t>
            </a:r>
            <a:endParaRPr lang="en-US" b="1" dirty="0" smtClean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День «открытых дверей» в Департаменте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–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2</a:t>
            </a:r>
            <a:endParaRPr lang="en-US" b="1" dirty="0" smtClean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Открытые уроки, финансово-экономические игры в школах г. Вологды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–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12</a:t>
            </a:r>
            <a:endParaRPr lang="en-US" b="1" dirty="0" smtClean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Международный женский день, День защитника Отечества –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2</a:t>
            </a:r>
            <a:endParaRPr lang="en-US" b="1" dirty="0" smtClean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Спортивные мероприятия –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6</a:t>
            </a:r>
            <a:endParaRPr lang="en-US" b="1" dirty="0" smtClean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Субботники, посадка деревьев –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6</a:t>
            </a:r>
            <a:endParaRPr lang="en-US" b="1" dirty="0" smtClean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Культурно-массовые 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мероприятия –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5</a:t>
            </a:r>
            <a:endParaRPr lang="en-US" b="1" dirty="0" smtClean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Конкурсы талантов и профессионального мастерства –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12</a:t>
            </a: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5661248"/>
            <a:ext cx="9036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Количество участников Департамента финансов области, задействованных в указанных мероприятиях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 – 100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%</a:t>
            </a: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12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19129"/>
            <a:ext cx="9144000" cy="64388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1548"/>
            <a:ext cx="9144000" cy="417581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РЕЗУЛЬТАТ ПРОВЕДЕНИЯ МЕРОПРИЯТИЙ:</a:t>
            </a:r>
          </a:p>
          <a:p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1582341"/>
            <a:ext cx="90364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устойчивый</a:t>
            </a:r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, сформировавшийся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коллектив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комфортный </a:t>
            </a:r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психологический климат внутри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Департамента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высокий </a:t>
            </a:r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уровень межличностного взаимодействия, доверительного отношения к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коллегам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высокий </a:t>
            </a:r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уровень морального стимулирования, готовность и желание специалистов выполнять поставленные перед ними задачи, реализуя свой профессиональный и творческий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потенциал</a:t>
            </a: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12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620688"/>
            <a:ext cx="9144000" cy="6237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971600" y="1844824"/>
            <a:ext cx="806489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505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Формирование положительного, позитивного имиджа Департамента</a:t>
            </a:r>
          </a:p>
          <a:p>
            <a:endParaRPr lang="ru-RU" b="1" dirty="0" smtClean="0">
              <a:solidFill>
                <a:srgbClr val="FF505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endParaRPr lang="ru-RU" b="1" dirty="0">
              <a:solidFill>
                <a:srgbClr val="FF505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Проведение организационных мероприятий по сплочению коллектива, формированию благоприятного психологического климата внутри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Департамента</a:t>
            </a:r>
          </a:p>
          <a:p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endParaRPr lang="ru-RU" b="1" dirty="0" smtClean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ru-RU" b="1" dirty="0">
                <a:solidFill>
                  <a:srgbClr val="FF505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Личностно-ориентированные мероприятия, направленные на представление возможности специалистам реализовывать себя как личность и как работника одновременно</a:t>
            </a:r>
          </a:p>
          <a:p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0"/>
            <a:ext cx="9144000" cy="620688"/>
          </a:xfrm>
          <a:prstGeom prst="rect">
            <a:avLst/>
          </a:prstGeom>
          <a:solidFill>
            <a:srgbClr val="0070C0"/>
          </a:solidFill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КОМПЛЕКС  МЕРОПРИЯТИЙ НЕМАТЕРИАЛЬНОГО СТИМУЛИРОВАНИЯ</a:t>
            </a:r>
            <a:endParaRPr lang="ru-RU" sz="1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271195" y="1988840"/>
            <a:ext cx="576064" cy="432048"/>
          </a:xfrm>
          <a:prstGeom prst="homePlate">
            <a:avLst/>
          </a:prstGeom>
          <a:solidFill>
            <a:srgbClr val="FF505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1.</a:t>
            </a:r>
            <a:endParaRPr lang="ru-RU" sz="2800" b="1" dirty="0"/>
          </a:p>
        </p:txBody>
      </p:sp>
      <p:sp>
        <p:nvSpPr>
          <p:cNvPr id="23" name="Пятиугольник 22"/>
          <p:cNvSpPr/>
          <p:nvPr/>
        </p:nvSpPr>
        <p:spPr>
          <a:xfrm>
            <a:off x="271195" y="3259435"/>
            <a:ext cx="576064" cy="432048"/>
          </a:xfrm>
          <a:prstGeom prst="homePlat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2.</a:t>
            </a:r>
            <a:endParaRPr lang="ru-RU" sz="2800" b="1" dirty="0"/>
          </a:p>
        </p:txBody>
      </p:sp>
      <p:sp>
        <p:nvSpPr>
          <p:cNvPr id="8" name="Пятиугольник 7"/>
          <p:cNvSpPr/>
          <p:nvPr/>
        </p:nvSpPr>
        <p:spPr>
          <a:xfrm>
            <a:off x="271195" y="4470747"/>
            <a:ext cx="576064" cy="432048"/>
          </a:xfrm>
          <a:prstGeom prst="homePlate">
            <a:avLst/>
          </a:prstGeom>
          <a:solidFill>
            <a:srgbClr val="FF505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71785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76672"/>
            <a:ext cx="9144000" cy="63813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70C0"/>
          </a:solidFill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КОНКУРС «ЛУЧШИЙ ФИНАНСИСТ ГОДА»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871194"/>
            <a:ext cx="201622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  <a:ea typeface="+mj-ea"/>
                <a:cs typeface="+mj-cs"/>
              </a:rPr>
              <a:t>ЦЕЛИ: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14" y="1700808"/>
            <a:ext cx="910988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выявление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, поддержка и поощрение высококвалифицированных государственных гражданских служащих области в Департаменте финансов области, специалистов финансовых органов муниципальных образований области, специалистов подведомственного Департаменту финансов области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учреждения</a:t>
            </a: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повышение 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престижа финансовой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профессии</a:t>
            </a: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стимулирование 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инициативы, творческого потенциала и деловой активности финансовых работников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области</a:t>
            </a: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повышение 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мотивации специалистов Департамента финансов области, финансовых органов муниципальных образований области, подведомственного Департаменту финансов области учреждения к эффективному исполнению своих должностных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обязанностей</a:t>
            </a: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повышение 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заинтересованности специалистов Департамента финансов области, финансовых органов муниципальных образований области, подведомственного Департаменту финансов области учреждения в совершенствовании профессиональных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навыков</a:t>
            </a: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систематизация 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и популяризация положительного опыта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работы</a:t>
            </a: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22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76672"/>
            <a:ext cx="9144000" cy="63813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70C0"/>
          </a:solidFill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КОНКУРС «ЛУЧШИЙ ФИНАНСИСТ ГОДА»</a:t>
            </a:r>
          </a:p>
        </p:txBody>
      </p:sp>
      <p:pic>
        <p:nvPicPr>
          <p:cNvPr id="6" name="Рисунок 5" descr="M:\Фото\2017\2017.07.20 Лучший финансист\IMG_111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566197"/>
            <a:ext cx="3528392" cy="244827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" name="Рисунок 6" descr="M:\Фото\2017\2017.09.11 Награждение финансистов\IMG_943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2636911"/>
            <a:ext cx="3384376" cy="244868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8" name="Рисунок 7" descr="M:\Фото\2016\2016.09.08 День финансиста\Совещание\IMG_388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561680"/>
            <a:ext cx="3672408" cy="244827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9" name="Рисунок 8" descr="M:\Фото\2017\2017.09.11 Награждение финансистов\IMG_9418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04962" y="2636911"/>
            <a:ext cx="3492896" cy="241211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0" name="Рисунок 9" descr="M:\Фото\2016\2016.09.08 День финансиста\Совещание\IMG_3874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81842" y="4437112"/>
            <a:ext cx="3393540" cy="227491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1209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620688"/>
            <a:ext cx="9144000" cy="6237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0"/>
            <a:ext cx="9144000" cy="620688"/>
          </a:xfrm>
          <a:prstGeom prst="rect">
            <a:avLst/>
          </a:prstGeom>
          <a:solidFill>
            <a:srgbClr val="0070C0"/>
          </a:solidFill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ДЕНЬ «ОТКРЫТЫХ ДВЕРЕЙ» В ДЕПАРТАМЕНТЕ ФИНАНСОВ ОБЛАСТИ, ОТКРЫТЫЕ УРОКИ И ФИНАНСОВО-ЭКОНОМИЧЕСКИЕ ИГРЫ В ШКОЛАХ Г. ВОЛОГДЫ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6" y="1052736"/>
            <a:ext cx="2160241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  <a:ea typeface="+mj-ea"/>
                <a:cs typeface="+mj-cs"/>
              </a:rPr>
              <a:t>ЦЕЛИ</a:t>
            </a:r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  <a:ea typeface="+mj-ea"/>
                <a:cs typeface="+mj-cs"/>
              </a:rPr>
              <a:t>: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276872"/>
            <a:ext cx="91611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привлечение молодых специалистов Департамента финансов области к деловой активной деятельности, сотрудничеству при проведении мероприятий, стимулированию инициативы и  творческого потенциала специалистов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Департамента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повышение 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уровня межличностного взаимодействия специалистов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Департамента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развитие 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и поддержка коллективного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духа</a:t>
            </a: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76781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76672"/>
            <a:ext cx="9144000" cy="63813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0"/>
            <a:ext cx="9144000" cy="620688"/>
          </a:xfrm>
          <a:prstGeom prst="rect">
            <a:avLst/>
          </a:prstGeom>
          <a:solidFill>
            <a:srgbClr val="0070C0"/>
          </a:solidFill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ДЕНЬ «ОТКРЫТЫХ ДВЕРЕЙ» В ДЕПАРТАМЕНТЕ ФИНАНСОВ ОБЛАСТИ, ОТКРЫТЫЕ УРОКИ И ФИНАНСОВО-ЭКОНОМИЧЕСКИЕ ИГРЫ В ШКОЛАХ Г. ВОЛОГДЫ</a:t>
            </a:r>
          </a:p>
        </p:txBody>
      </p:sp>
      <p:pic>
        <p:nvPicPr>
          <p:cNvPr id="6" name="Рисунок 5" descr="M:\Фото\2016\2016.09.15 День открытых дверей\IMG_419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764704"/>
            <a:ext cx="3762301" cy="244827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" name="Рисунок 6" descr="M:\Фото\2016\2016.09.15 День открытых дверей\IMG_417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764704"/>
            <a:ext cx="3888432" cy="244827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8" name="Рисунок 7" descr="M:\Фото\2017\2017.09.28 День открытых дверей\IMG_294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4940" y="3501008"/>
            <a:ext cx="6294120" cy="285813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0105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908720"/>
            <a:ext cx="9144000" cy="59492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ПРОВЕДЕНИЕ ОРГАНИЗАЦИОННЫХ МЕРОПРИЯТИЙ ПО СПЛОЧЕНИЮ КОЛЛЕКТИВА, ФОРМИРОВАНИЮ БЛАГОПРИЯТНОГО ПСИХОЛОГИЧЕСКОГО КЛИМАТА ВНУТРИ ДЕПАРТАМЕНТА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3645024"/>
            <a:ext cx="91611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поддержание 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комфортного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климата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развитие 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чувства доверительного отношения к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коллегам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реализация взаимного сотрудничества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dirty="0">
              <a:solidFill>
                <a:schemeClr val="tx2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возможность 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почувствовать себя частью цельного, стабильного </a:t>
            </a:r>
            <a:r>
              <a:rPr lang="ru-RU" b="1" dirty="0" smtClean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коллектива</a:t>
            </a:r>
            <a:r>
              <a:rPr lang="ru-RU" b="1" dirty="0">
                <a:solidFill>
                  <a:schemeClr val="tx2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 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2297581"/>
            <a:ext cx="223224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  <a:ea typeface="+mj-ea"/>
                <a:cs typeface="+mj-cs"/>
              </a:rPr>
              <a:t>ЦЕЛИ: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09725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Мероприятия, направленные на  поддержание благоприятной и доброжелательной атмосферы в коллективе, сплочение специалистов посредством привлечения к участию в общественной жизни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Департамента</a:t>
            </a: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40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1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48" t="8558" r="8137" b="11712"/>
          <a:stretch/>
        </p:blipFill>
        <p:spPr bwMode="auto">
          <a:xfrm>
            <a:off x="0" y="441119"/>
            <a:ext cx="9144000" cy="64168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0" y="-13241"/>
            <a:ext cx="9144000" cy="454360"/>
          </a:xfrm>
          <a:prstGeom prst="rect">
            <a:avLst/>
          </a:prstGeom>
          <a:solidFill>
            <a:srgbClr val="0070C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ДЕНЬ ЗАЩИТНИКА ОТЕЧЕСТВА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876" y="628434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(различные станционные игры, командные соревнования, музыкальные и видеопоздравления, вручение памятных подарков, размещение поздравительных стендов в </a:t>
            </a:r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  <a:ea typeface="Segoe UI" pitchFamily="34" charset="0"/>
                <a:cs typeface="Segoe UI" pitchFamily="34" charset="0"/>
              </a:rPr>
              <a:t>холле)</a:t>
            </a:r>
            <a:endParaRPr lang="ru-RU" b="1" dirty="0">
              <a:solidFill>
                <a:srgbClr val="C00000"/>
              </a:solidFill>
              <a:latin typeface="Century Gothic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Рисунок 7" descr="M:\Фото\2016\2016.02.17 День защитника отечества - Боулинг\IMG_112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646382"/>
            <a:ext cx="3528391" cy="238129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2" name="Рисунок 11" descr="M:\Фото\2017\2017.02.21 Праздник  23 февраля\IMG_797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1646382"/>
            <a:ext cx="3732539" cy="238070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3" name="Рисунок 12" descr="M:\Фото\2017\2017.02.21 Праздник  23 февраля\IMG_792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553" y="4248054"/>
            <a:ext cx="3528391" cy="223834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4" name="Рисунок 13" descr="R:\Кадры\стенгазета\IMG_360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8024" y="4248054"/>
            <a:ext cx="3732539" cy="223834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4840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787</Words>
  <Application>Microsoft Office PowerPoint</Application>
  <PresentationFormat>Экран (4:3)</PresentationFormat>
  <Paragraphs>193</Paragraphs>
  <Slides>26</Slides>
  <Notes>26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Самолетова Елена Владимировна</dc:creator>
  <cp:lastModifiedBy>Самолетова Елена Владимировна</cp:lastModifiedBy>
  <cp:revision>50</cp:revision>
  <dcterms:created xsi:type="dcterms:W3CDTF">2017-10-24T07:56:26Z</dcterms:created>
  <dcterms:modified xsi:type="dcterms:W3CDTF">2017-10-24T12:33:42Z</dcterms:modified>
</cp:coreProperties>
</file>