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871" r:id="rId2"/>
  </p:sldMasterIdLst>
  <p:notesMasterIdLst>
    <p:notesMasterId r:id="rId35"/>
  </p:notesMasterIdLst>
  <p:sldIdLst>
    <p:sldId id="256" r:id="rId3"/>
    <p:sldId id="285" r:id="rId4"/>
    <p:sldId id="257" r:id="rId5"/>
    <p:sldId id="260" r:id="rId6"/>
    <p:sldId id="283" r:id="rId7"/>
    <p:sldId id="261" r:id="rId8"/>
    <p:sldId id="284" r:id="rId9"/>
    <p:sldId id="286" r:id="rId10"/>
    <p:sldId id="275" r:id="rId11"/>
    <p:sldId id="289" r:id="rId12"/>
    <p:sldId id="290" r:id="rId13"/>
    <p:sldId id="291" r:id="rId14"/>
    <p:sldId id="276" r:id="rId15"/>
    <p:sldId id="279" r:id="rId16"/>
    <p:sldId id="292" r:id="rId17"/>
    <p:sldId id="262" r:id="rId18"/>
    <p:sldId id="295" r:id="rId19"/>
    <p:sldId id="293" r:id="rId20"/>
    <p:sldId id="294" r:id="rId21"/>
    <p:sldId id="259" r:id="rId22"/>
    <p:sldId id="296" r:id="rId23"/>
    <p:sldId id="297" r:id="rId24"/>
    <p:sldId id="281" r:id="rId25"/>
    <p:sldId id="298" r:id="rId26"/>
    <p:sldId id="299" r:id="rId27"/>
    <p:sldId id="300" r:id="rId28"/>
    <p:sldId id="301" r:id="rId29"/>
    <p:sldId id="302" r:id="rId30"/>
    <p:sldId id="265" r:id="rId31"/>
    <p:sldId id="303" r:id="rId32"/>
    <p:sldId id="280" r:id="rId33"/>
    <p:sldId id="30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F31"/>
    <a:srgbClr val="FFFFFF"/>
    <a:srgbClr val="F43D2C"/>
    <a:srgbClr val="FFA139"/>
    <a:srgbClr val="FF5900"/>
    <a:srgbClr val="683A84"/>
    <a:srgbClr val="FF8E21"/>
    <a:srgbClr val="A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4926" autoAdjust="0"/>
  </p:normalViewPr>
  <p:slideViewPr>
    <p:cSldViewPr snapToGrid="0">
      <p:cViewPr>
        <p:scale>
          <a:sx n="59" d="100"/>
          <a:sy n="59" d="100"/>
        </p:scale>
        <p:origin x="-876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E:\&#1056;&#1040;&#1041;&#1054;&#1058;&#1040;%20&#1055;&#1056;&#1040;&#1042;&#1048;&#1058;&#1045;&#1051;&#1068;&#1057;&#1058;&#1042;&#1054;%202015\&#1052;&#1054;&#1048;%20&#1044;&#1054;&#1050;&#1059;&#1052;&#1045;&#1053;&#1058;&#1067;\&#1056;&#1040;&#1041;&#1054;&#1058;&#1040;%20&#1042;%20&#1044;&#1045;&#1050;&#1056;&#1045;&#1058;&#1045;%202015-2016\&#1050;&#1054;&#1053;&#1060;&#1045;&#1056;&#1045;&#1053;&#1062;&#1048;&#1071;%202016\&#1052;&#1054;&#1071;%20&#1087;&#1088;&#1077;&#1079;&#1077;&#1085;&#1090;&#1072;&#1094;&#1080;&#1103;%20&#1085;&#1072;%20&#1057;&#1077;&#1082;&#1094;&#1080;&#1102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E:\&#1056;&#1040;&#1041;&#1054;&#1058;&#1040;%20&#1055;&#1056;&#1040;&#1042;&#1048;&#1058;&#1045;&#1051;&#1068;&#1057;&#1058;&#1042;&#1054;%202015\&#1052;&#1054;&#1048;%20&#1044;&#1054;&#1050;&#1059;&#1052;&#1045;&#1053;&#1058;&#1067;\&#1056;&#1040;&#1041;&#1054;&#1058;&#1040;%20&#1042;%20&#1044;&#1045;&#1050;&#1056;&#1045;&#1058;&#1045;%202015-2016\&#1050;&#1054;&#1053;&#1060;&#1045;&#1056;&#1045;&#1053;&#1062;&#1048;&#1071;%202016\&#1052;&#1054;&#1071;%20&#1087;&#1088;&#1077;&#1079;&#1077;&#1085;&#1090;&#1072;&#1094;&#1080;&#1103;%20&#1085;&#1072;%20&#1057;&#1077;&#1082;&#1094;&#1080;&#1102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E:\&#1056;&#1040;&#1041;&#1054;&#1058;&#1040;%20&#1055;&#1056;&#1040;&#1042;&#1048;&#1058;&#1045;&#1051;&#1068;&#1057;&#1058;&#1042;&#1054;%202015\&#1052;&#1054;&#1048;%20&#1044;&#1054;&#1050;&#1059;&#1052;&#1045;&#1053;&#1058;&#1067;\&#1056;&#1040;&#1041;&#1054;&#1058;&#1040;%20&#1042;%20&#1044;&#1045;&#1050;&#1056;&#1045;&#1058;&#1045;%202015-2016\&#1050;&#1054;&#1053;&#1060;&#1045;&#1056;&#1045;&#1053;&#1062;&#1048;&#1071;%202016\&#1052;&#1054;&#1071;%20&#1087;&#1088;&#1077;&#1079;&#1077;&#1085;&#1090;&#1072;&#1094;&#1080;&#1103;%20&#1085;&#1072;%20&#1057;&#1077;&#1082;&#1094;&#1080;&#1102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E:\&#1056;&#1040;&#1041;&#1054;&#1058;&#1040;%20&#1055;&#1056;&#1040;&#1042;&#1048;&#1058;&#1045;&#1051;&#1068;&#1057;&#1058;&#1042;&#1054;%202015\&#1052;&#1054;&#1048;%20&#1044;&#1054;&#1050;&#1059;&#1052;&#1045;&#1053;&#1058;&#1067;\&#1056;&#1040;&#1041;&#1054;&#1058;&#1040;%20&#1042;%20&#1044;&#1045;&#1050;&#1056;&#1045;&#1058;&#1045;%202015-2016\&#1050;&#1054;&#1053;&#1060;&#1045;&#1056;&#1045;&#1053;&#1062;&#1048;&#1071;%202016\&#1052;&#1054;&#1071;%20&#1087;&#1088;&#1077;&#1079;&#1077;&#1085;&#1090;&#1072;&#1094;&#1080;&#1103;%20&#1085;&#1072;%20&#1057;&#1077;&#1082;&#1094;&#1080;&#110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деятельности,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в Совете независимых экспертов</a:t>
            </a:r>
          </a:p>
        </c:rich>
      </c:tx>
      <c:layout>
        <c:manualLayout>
          <c:xMode val="edge"/>
          <c:yMode val="edge"/>
          <c:x val="0.13129050466577238"/>
          <c:y val="1.73913277043678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7207893494759395"/>
          <c:y val="0.20296776394337371"/>
          <c:w val="0.45557571716475492"/>
          <c:h val="0.71927354381742703"/>
        </c:manualLayout>
      </c:layout>
      <c:bar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92-404F-94BD-920886AA07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92-404F-94BD-920886AA07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592-404F-94BD-920886AA073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92-404F-94BD-920886AA073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592-404F-94BD-920886AA073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592-404F-94BD-920886AA073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592-404F-94BD-920886AA073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592-404F-94BD-920886AA073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592-404F-94BD-920886AA07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правовое, кадровое и организационное обеспечение деятельности</c:v>
                </c:pt>
                <c:pt idx="1">
                  <c:v>социальная политика </c:v>
                </c:pt>
                <c:pt idx="2">
                  <c:v>экономика и финансы </c:v>
                </c:pt>
                <c:pt idx="3">
                  <c:v>агропромышленный комплекс и природопользование </c:v>
                </c:pt>
                <c:pt idx="4">
                  <c:v>промышленность </c:v>
                </c:pt>
                <c:pt idx="5">
                  <c:v>жилищно-коммунальная сфера, строительство, энергосбережение и тарифное регулирование </c:v>
                </c:pt>
                <c:pt idx="6">
                  <c:v>информатизация </c:v>
                </c:pt>
                <c:pt idx="7">
                  <c:v>транспорт </c:v>
                </c:pt>
                <c:pt idx="8">
                  <c:v>иные 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0.24199999999999999</c:v>
                </c:pt>
                <c:pt idx="1">
                  <c:v>0.191</c:v>
                </c:pt>
                <c:pt idx="2">
                  <c:v>0.17599999999999999</c:v>
                </c:pt>
                <c:pt idx="3">
                  <c:v>8.1000000000000003E-2</c:v>
                </c:pt>
                <c:pt idx="4">
                  <c:v>5.8999999999999997E-2</c:v>
                </c:pt>
                <c:pt idx="5">
                  <c:v>4.3999999999999997E-2</c:v>
                </c:pt>
                <c:pt idx="6">
                  <c:v>3.6999999999999998E-2</c:v>
                </c:pt>
                <c:pt idx="7">
                  <c:v>3.7999999999999999E-2</c:v>
                </c:pt>
                <c:pt idx="8">
                  <c:v>0.13200000000000001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D592-404F-94BD-920886AA07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424384"/>
        <c:axId val="88502272"/>
      </c:barChart>
      <c:catAx>
        <c:axId val="41424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502272"/>
        <c:crosses val="autoZero"/>
        <c:auto val="1"/>
        <c:lblAlgn val="ctr"/>
        <c:lblOffset val="100"/>
        <c:noMultiLvlLbl val="0"/>
      </c:catAx>
      <c:valAx>
        <c:axId val="885022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2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228144407349516"/>
          <c:y val="9.1312380783433497E-2"/>
          <c:w val="0.48990232971380471"/>
          <c:h val="0.908687528368826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Лист1!$B$32</c:f>
              <c:strCache>
                <c:ptCount val="1"/>
                <c:pt idx="0">
                  <c:v>Эксперты</c:v>
                </c:pt>
              </c:strCache>
            </c:strRef>
          </c:tx>
          <c:spPr>
            <a:solidFill>
              <a:srgbClr val="3A4CF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2381755599061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57-4FB4-9440-6C6FF4DCA63C}"/>
                </c:ext>
              </c:extLst>
            </c:dLbl>
            <c:dLbl>
              <c:idx val="2"/>
              <c:layout>
                <c:manualLayout>
                  <c:x val="1.1501736445225397E-3"/>
                  <c:y val="1.7408032132603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57-4FB4-9440-6C6FF4DCA63C}"/>
                </c:ext>
              </c:extLst>
            </c:dLbl>
            <c:dLbl>
              <c:idx val="3"/>
              <c:layout>
                <c:manualLayout>
                  <c:x val="1.1501736445226241E-3"/>
                  <c:y val="1.49211703993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57-4FB4-9440-6C6FF4DCA63C}"/>
                </c:ext>
              </c:extLst>
            </c:dLbl>
            <c:dLbl>
              <c:idx val="5"/>
              <c:layout>
                <c:manualLayout>
                  <c:x val="1.1501736445226241E-3"/>
                  <c:y val="1.2434308666145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57-4FB4-9440-6C6FF4DCA63C}"/>
                </c:ext>
              </c:extLst>
            </c:dLbl>
            <c:dLbl>
              <c:idx val="8"/>
              <c:layout>
                <c:manualLayout>
                  <c:x val="5.7508682226130358E-3"/>
                  <c:y val="2.48686173322896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57-4FB4-9440-6C6FF4DCA63C}"/>
                </c:ext>
              </c:extLst>
            </c:dLbl>
            <c:dLbl>
              <c:idx val="9"/>
              <c:layout>
                <c:manualLayout>
                  <c:x val="1.1501736445226241E-3"/>
                  <c:y val="4.9737234664582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57-4FB4-9440-6C6FF4DCA63C}"/>
                </c:ext>
              </c:extLst>
            </c:dLbl>
            <c:dLbl>
              <c:idx val="11"/>
              <c:layout>
                <c:manualLayout>
                  <c:x val="0"/>
                  <c:y val="1.740803213260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57-4FB4-9440-6C6FF4DCA6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Лист1!$A$33:$A$44</c:f>
              <c:strCache>
                <c:ptCount val="12"/>
                <c:pt idx="0">
                  <c:v>знакомство (более тесные контакты) с представителями ОГВ</c:v>
                </c:pt>
                <c:pt idx="1">
                  <c:v>содействие в решении своих профессиональных (деловых) вопросов</c:v>
                </c:pt>
                <c:pt idx="2">
                  <c:v>общественно-значимый статус как должная оценка моего профессионализма</c:v>
                </c:pt>
                <c:pt idx="3">
                  <c:v>знакомство с новой деятельностью, расширение своего опыта</c:v>
                </c:pt>
                <c:pt idx="4">
                  <c:v>возможность участвовать в решении общественно-значимых задач</c:v>
                </c:pt>
                <c:pt idx="5">
                  <c:v>реализация своей активной гражданской позиции</c:v>
                </c:pt>
                <c:pt idx="6">
                  <c:v>возможность контроля над решениями ОГВ в отдельных сферах</c:v>
                </c:pt>
                <c:pt idx="7">
                  <c:v>трудоустройство в ОГВ, ГКУ или помощь в трудоустройстве родственникам, знакомым</c:v>
                </c:pt>
                <c:pt idx="8">
                  <c:v>включение в кадровый резерв, резерв управленческих кадров</c:v>
                </c:pt>
                <c:pt idx="9">
                  <c:v>получение информации, закрытой для большинства граждан</c:v>
                </c:pt>
                <c:pt idx="10">
                  <c:v>использование своего опыта и знаний для решения отдельных задач ОГВ</c:v>
                </c:pt>
                <c:pt idx="11">
                  <c:v>возможность дополнительного заработка</c:v>
                </c:pt>
              </c:strCache>
            </c:strRef>
          </c:cat>
          <c:val>
            <c:numRef>
              <c:f>Лист1!$B$33:$B$44</c:f>
              <c:numCache>
                <c:formatCode>0.0%</c:formatCode>
                <c:ptCount val="12"/>
                <c:pt idx="0">
                  <c:v>2.4E-2</c:v>
                </c:pt>
                <c:pt idx="1">
                  <c:v>0.14299999999999999</c:v>
                </c:pt>
                <c:pt idx="2">
                  <c:v>0.38100000000000001</c:v>
                </c:pt>
                <c:pt idx="3">
                  <c:v>0.5</c:v>
                </c:pt>
                <c:pt idx="4">
                  <c:v>0.73799999999999999</c:v>
                </c:pt>
                <c:pt idx="5">
                  <c:v>0.35699999999999998</c:v>
                </c:pt>
                <c:pt idx="6">
                  <c:v>0.214</c:v>
                </c:pt>
                <c:pt idx="7">
                  <c:v>0</c:v>
                </c:pt>
                <c:pt idx="8">
                  <c:v>2.4E-2</c:v>
                </c:pt>
                <c:pt idx="9">
                  <c:v>0</c:v>
                </c:pt>
                <c:pt idx="10">
                  <c:v>0.47599999999999998</c:v>
                </c:pt>
                <c:pt idx="11">
                  <c:v>4.8000000000000001E-2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057-4FB4-9440-6C6FF4DCA63C}"/>
            </c:ext>
          </c:extLst>
        </c:ser>
        <c:ser>
          <c:idx val="1"/>
          <c:order val="1"/>
          <c:tx>
            <c:strRef>
              <c:f>Лист1!$C$32</c:f>
              <c:strCache>
                <c:ptCount val="1"/>
                <c:pt idx="0">
                  <c:v>ОГВ</c:v>
                </c:pt>
              </c:strCache>
            </c:strRef>
          </c:tx>
          <c:spPr>
            <a:solidFill>
              <a:srgbClr val="E6386E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94744693291624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57-4FB4-9440-6C6FF4DCA63C}"/>
                </c:ext>
              </c:extLst>
            </c:dLbl>
            <c:dLbl>
              <c:idx val="3"/>
              <c:layout>
                <c:manualLayout>
                  <c:x val="1.1501736445226241E-3"/>
                  <c:y val="-1.7408032132603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57-4FB4-9440-6C6FF4DCA63C}"/>
                </c:ext>
              </c:extLst>
            </c:dLbl>
            <c:dLbl>
              <c:idx val="4"/>
              <c:layout>
                <c:manualLayout>
                  <c:x val="0"/>
                  <c:y val="-1.49211703993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57-4FB4-9440-6C6FF4DCA63C}"/>
                </c:ext>
              </c:extLst>
            </c:dLbl>
            <c:dLbl>
              <c:idx val="6"/>
              <c:layout>
                <c:manualLayout>
                  <c:x val="1.1501736445226241E-3"/>
                  <c:y val="-9.94744693291612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57-4FB4-9440-6C6FF4DCA63C}"/>
                </c:ext>
              </c:extLst>
            </c:dLbl>
            <c:dLbl>
              <c:idx val="7"/>
              <c:layout>
                <c:manualLayout>
                  <c:x val="0"/>
                  <c:y val="-1.4920778767605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57-4FB4-9440-6C6FF4DCA63C}"/>
                </c:ext>
              </c:extLst>
            </c:dLbl>
            <c:dLbl>
              <c:idx val="8"/>
              <c:layout>
                <c:manualLayout>
                  <c:x val="0"/>
                  <c:y val="-4.9737234664582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57-4FB4-9440-6C6FF4DCA63C}"/>
                </c:ext>
              </c:extLst>
            </c:dLbl>
            <c:dLbl>
              <c:idx val="9"/>
              <c:layout>
                <c:manualLayout>
                  <c:x val="2.3003472890452481E-3"/>
                  <c:y val="-2.4868617332290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57-4FB4-9440-6C6FF4DCA63C}"/>
                </c:ext>
              </c:extLst>
            </c:dLbl>
            <c:dLbl>
              <c:idx val="10"/>
              <c:layout>
                <c:manualLayout>
                  <c:x val="2.3003472890452481E-3"/>
                  <c:y val="-9.9474469329162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57-4FB4-9440-6C6FF4DCA63C}"/>
                </c:ext>
              </c:extLst>
            </c:dLbl>
            <c:dLbl>
              <c:idx val="11"/>
              <c:layout>
                <c:manualLayout>
                  <c:x val="0"/>
                  <c:y val="-1.740783631671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057-4FB4-9440-6C6FF4DCA6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Лист1!$A$33:$A$44</c:f>
              <c:strCache>
                <c:ptCount val="12"/>
                <c:pt idx="0">
                  <c:v>знакомство (более тесные контакты) с представителями ОГВ</c:v>
                </c:pt>
                <c:pt idx="1">
                  <c:v>содействие в решении своих профессиональных (деловых) вопросов</c:v>
                </c:pt>
                <c:pt idx="2">
                  <c:v>общественно-значимый статус как должная оценка моего профессионализма</c:v>
                </c:pt>
                <c:pt idx="3">
                  <c:v>знакомство с новой деятельностью, расширение своего опыта</c:v>
                </c:pt>
                <c:pt idx="4">
                  <c:v>возможность участвовать в решении общественно-значимых задач</c:v>
                </c:pt>
                <c:pt idx="5">
                  <c:v>реализация своей активной гражданской позиции</c:v>
                </c:pt>
                <c:pt idx="6">
                  <c:v>возможность контроля над решениями ОГВ в отдельных сферах</c:v>
                </c:pt>
                <c:pt idx="7">
                  <c:v>трудоустройство в ОГВ, ГКУ или помощь в трудоустройстве родственникам, знакомым</c:v>
                </c:pt>
                <c:pt idx="8">
                  <c:v>включение в кадровый резерв, резерв управленческих кадров</c:v>
                </c:pt>
                <c:pt idx="9">
                  <c:v>получение информации, закрытой для большинства граждан</c:v>
                </c:pt>
                <c:pt idx="10">
                  <c:v>использование своего опыта и знаний для решения отдельных задач ОГВ</c:v>
                </c:pt>
                <c:pt idx="11">
                  <c:v>возможность дополнительного заработка</c:v>
                </c:pt>
              </c:strCache>
            </c:strRef>
          </c:cat>
          <c:val>
            <c:numRef>
              <c:f>Лист1!$C$33:$C$44</c:f>
              <c:numCache>
                <c:formatCode>0.0%</c:formatCode>
                <c:ptCount val="12"/>
                <c:pt idx="0">
                  <c:v>0.28599999999999998</c:v>
                </c:pt>
                <c:pt idx="1">
                  <c:v>7.0999999999999994E-2</c:v>
                </c:pt>
                <c:pt idx="2">
                  <c:v>0.60699999999999998</c:v>
                </c:pt>
                <c:pt idx="3">
                  <c:v>0.46400000000000002</c:v>
                </c:pt>
                <c:pt idx="4">
                  <c:v>0.5</c:v>
                </c:pt>
                <c:pt idx="5">
                  <c:v>0.53600000000000003</c:v>
                </c:pt>
                <c:pt idx="6">
                  <c:v>3.5999999999999997E-2</c:v>
                </c:pt>
                <c:pt idx="7">
                  <c:v>0</c:v>
                </c:pt>
                <c:pt idx="8">
                  <c:v>0</c:v>
                </c:pt>
                <c:pt idx="9">
                  <c:v>3.5999999999999997E-2</c:v>
                </c:pt>
                <c:pt idx="10">
                  <c:v>0.39300000000000002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057-4FB4-9440-6C6FF4DCA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8720000"/>
        <c:axId val="98738176"/>
      </c:barChart>
      <c:catAx>
        <c:axId val="98720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38176"/>
        <c:crosses val="autoZero"/>
        <c:auto val="1"/>
        <c:lblAlgn val="ctr"/>
        <c:lblOffset val="100"/>
        <c:noMultiLvlLbl val="0"/>
      </c:catAx>
      <c:valAx>
        <c:axId val="9873817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2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829053676068212E-3"/>
          <c:y val="0.96189691316892401"/>
          <c:w val="0.1846736916616305"/>
          <c:h val="3.5971459694623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C00000"/>
                </a:solidFill>
              </a:rPr>
              <a:t>Представление о трудностях в работе независимого эксперта по результатам опроса экспертов и представителей ОГВ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Эксперты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недостаток времени на ознакомление с рабочими материалами по кандидатам на заседании конкурсной или аттестационной комиссий</c:v>
                </c:pt>
                <c:pt idx="1">
                  <c:v>недостаток правовых знаний</c:v>
                </c:pt>
                <c:pt idx="2">
                  <c:v>недостаток знаний в сфере государственной гражданской службы</c:v>
                </c:pt>
                <c:pt idx="3">
                  <c:v>недостаток знаний по профессиональным вопросам деятельности ОГВ</c:v>
                </c:pt>
                <c:pt idx="4">
                  <c:v>работа в качестве независимого эксперта отнимает много времени</c:v>
                </c:pt>
                <c:pt idx="5">
                  <c:v>не знаком с присутствующими на заседании комиссии</c:v>
                </c:pt>
                <c:pt idx="6">
                  <c:v>недостаток знаний процедуры проведения конкурса или аттестации, поэтому не понимаю своих функций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0.35699999999999998</c:v>
                </c:pt>
                <c:pt idx="1">
                  <c:v>0.23799999999999999</c:v>
                </c:pt>
                <c:pt idx="2">
                  <c:v>0.28599999999999998</c:v>
                </c:pt>
                <c:pt idx="3">
                  <c:v>7.0999999999999994E-2</c:v>
                </c:pt>
                <c:pt idx="4">
                  <c:v>0</c:v>
                </c:pt>
                <c:pt idx="5">
                  <c:v>0.16700000000000001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A0-4723-8853-AF5E4DEA38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Представители ОГВ</c:v>
                </c:pt>
              </c:strCache>
            </c:strRef>
          </c:tx>
          <c:spPr>
            <a:solidFill>
              <a:srgbClr val="CC00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недостаток времени на ознакомление с рабочими материалами по кандидатам на заседании конкурсной или аттестационной комиссий</c:v>
                </c:pt>
                <c:pt idx="1">
                  <c:v>недостаток правовых знаний</c:v>
                </c:pt>
                <c:pt idx="2">
                  <c:v>недостаток знаний в сфере государственной гражданской службы</c:v>
                </c:pt>
                <c:pt idx="3">
                  <c:v>недостаток знаний по профессиональным вопросам деятельности ОГВ</c:v>
                </c:pt>
                <c:pt idx="4">
                  <c:v>работа в качестве независимого эксперта отнимает много времени</c:v>
                </c:pt>
                <c:pt idx="5">
                  <c:v>не знаком с присутствующими на заседании комиссии</c:v>
                </c:pt>
                <c:pt idx="6">
                  <c:v>недостаток знаний процедуры проведения конкурса или аттестации, поэтому не понимаю своих функций</c:v>
                </c:pt>
              </c:strCache>
            </c:strRef>
          </c:cat>
          <c:val>
            <c:numRef>
              <c:f>Лист1!$C$2:$C$8</c:f>
              <c:numCache>
                <c:formatCode>0.0%</c:formatCode>
                <c:ptCount val="7"/>
                <c:pt idx="0">
                  <c:v>7.0999999999999994E-2</c:v>
                </c:pt>
                <c:pt idx="1">
                  <c:v>7.0999999999999994E-2</c:v>
                </c:pt>
                <c:pt idx="2">
                  <c:v>0.35</c:v>
                </c:pt>
                <c:pt idx="3">
                  <c:v>0.25</c:v>
                </c:pt>
                <c:pt idx="4">
                  <c:v>0.54300000000000004</c:v>
                </c:pt>
                <c:pt idx="5">
                  <c:v>0.214</c:v>
                </c:pt>
                <c:pt idx="6">
                  <c:v>0.107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A0-4723-8853-AF5E4DEA3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067904"/>
        <c:axId val="217069440"/>
      </c:barChart>
      <c:catAx>
        <c:axId val="217067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069440"/>
        <c:crosses val="autoZero"/>
        <c:auto val="0"/>
        <c:lblAlgn val="ctr"/>
        <c:lblOffset val="100"/>
        <c:tickLblSkip val="1"/>
        <c:noMultiLvlLbl val="0"/>
      </c:catAx>
      <c:valAx>
        <c:axId val="2170694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067904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50203845598907"/>
          <c:y val="0.934670225112048"/>
          <c:w val="0.36783080796256046"/>
          <c:h val="6.5329774887951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C00000"/>
                </a:solidFill>
              </a:rPr>
              <a:t>Желательные формы взаимодействия</a:t>
            </a:r>
            <a:r>
              <a:rPr lang="ru-RU" sz="1800" b="1" baseline="0" dirty="0">
                <a:solidFill>
                  <a:srgbClr val="C00000"/>
                </a:solidFill>
              </a:rPr>
              <a:t> ОГВ и экспертов</a:t>
            </a:r>
            <a:r>
              <a:rPr lang="en-US" sz="1800" b="1" baseline="0" dirty="0">
                <a:solidFill>
                  <a:srgbClr val="C00000"/>
                </a:solidFill>
              </a:rPr>
              <a:t>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C00000"/>
                </a:solidFill>
                <a:effectLst/>
              </a:rPr>
              <a:t>по результатам опроса экспертов и представителей ОГВ</a:t>
            </a:r>
            <a:endParaRPr lang="en-US" sz="1800" b="1" dirty="0">
              <a:solidFill>
                <a:srgbClr val="C00000"/>
              </a:solidFill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sz="18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21394368397535823"/>
          <c:y val="2.83224352285119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6190530156117909"/>
          <c:y val="0.11595621449636048"/>
          <c:w val="0.50641897844917294"/>
          <c:h val="0.7429384746902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Эксперты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Лист1!$A$20:$A$28</c:f>
              <c:strCache>
                <c:ptCount val="9"/>
                <c:pt idx="0">
                  <c:v>заседание конкурсной комиссии</c:v>
                </c:pt>
                <c:pt idx="1">
                  <c:v>заседание аттестационной комиссии</c:v>
                </c:pt>
                <c:pt idx="2">
                  <c:v>участие в предварительной оценке кандидатов при формировании кадровых резервов, проведении конкурсов на замещение должностей гражданской службы</c:v>
                </c:pt>
                <c:pt idx="3">
                  <c:v>участие в разработке заданий для оценки профессиональных компетенций кандидатов и гражданских служащих</c:v>
                </c:pt>
                <c:pt idx="4">
                  <c:v>участие в оценке кандидатов при проведении конкурсов профессионального мастерства для государственных гражданских и муниципальных служащих</c:v>
                </c:pt>
                <c:pt idx="5">
                  <c:v>участие в разработке, экспертной оценке проектов нормативных правовых актов, методических рекомендаций и иных документов по вопросам развития гражданской и муниципальной службы</c:v>
                </c:pt>
                <c:pt idx="6">
                  <c:v>участие в организации и проведении мероприятий, направленных на развитие гражданской и муниципальной службы</c:v>
                </c:pt>
                <c:pt idx="7">
                  <c:v>посещение обучающих мероприятий в ОГВ по вопросам, связанным со своей профессиональной деятельностью</c:v>
                </c:pt>
                <c:pt idx="8">
                  <c:v>подготовка и проведение обучающих мероприятий в ОГВ по вопросам, связанным со своей профессиональной деятельностью</c:v>
                </c:pt>
              </c:strCache>
            </c:strRef>
          </c:cat>
          <c:val>
            <c:numRef>
              <c:f>Лист1!$B$20:$B$28</c:f>
              <c:numCache>
                <c:formatCode>0.0%</c:formatCode>
                <c:ptCount val="9"/>
                <c:pt idx="0">
                  <c:v>0.73799999999999999</c:v>
                </c:pt>
                <c:pt idx="1">
                  <c:v>0.71399999999999997</c:v>
                </c:pt>
                <c:pt idx="2">
                  <c:v>0.42899999999999999</c:v>
                </c:pt>
                <c:pt idx="3">
                  <c:v>0.29199999999999998</c:v>
                </c:pt>
                <c:pt idx="4">
                  <c:v>0.31</c:v>
                </c:pt>
                <c:pt idx="5">
                  <c:v>0.28399999999999997</c:v>
                </c:pt>
                <c:pt idx="6">
                  <c:v>0.214</c:v>
                </c:pt>
                <c:pt idx="7">
                  <c:v>0.57099999999999995</c:v>
                </c:pt>
                <c:pt idx="8">
                  <c:v>0.33300000000000002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90-47B7-8002-476BC5E2B229}"/>
            </c:ext>
          </c:extLst>
        </c:ser>
        <c:ser>
          <c:idx val="1"/>
          <c:order val="1"/>
          <c:tx>
            <c:strRef>
              <c:f>Лист1!$C$19</c:f>
              <c:strCache>
                <c:ptCount val="1"/>
                <c:pt idx="0">
                  <c:v>ОГВ</c:v>
                </c:pt>
              </c:strCache>
            </c:strRef>
          </c:tx>
          <c:spPr>
            <a:solidFill>
              <a:srgbClr val="E930E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Лист1!$A$20:$A$28</c:f>
              <c:strCache>
                <c:ptCount val="9"/>
                <c:pt idx="0">
                  <c:v>заседание конкурсной комиссии</c:v>
                </c:pt>
                <c:pt idx="1">
                  <c:v>заседание аттестационной комиссии</c:v>
                </c:pt>
                <c:pt idx="2">
                  <c:v>участие в предварительной оценке кандидатов при формировании кадровых резервов, проведении конкурсов на замещение должностей гражданской службы</c:v>
                </c:pt>
                <c:pt idx="3">
                  <c:v>участие в разработке заданий для оценки профессиональных компетенций кандидатов и гражданских служащих</c:v>
                </c:pt>
                <c:pt idx="4">
                  <c:v>участие в оценке кандидатов при проведении конкурсов профессионального мастерства для государственных гражданских и муниципальных служащих</c:v>
                </c:pt>
                <c:pt idx="5">
                  <c:v>участие в разработке, экспертной оценке проектов нормативных правовых актов, методических рекомендаций и иных документов по вопросам развития гражданской и муниципальной службы</c:v>
                </c:pt>
                <c:pt idx="6">
                  <c:v>участие в организации и проведении мероприятий, направленных на развитие гражданской и муниципальной службы</c:v>
                </c:pt>
                <c:pt idx="7">
                  <c:v>посещение обучающих мероприятий в ОГВ по вопросам, связанным со своей профессиональной деятельностью</c:v>
                </c:pt>
                <c:pt idx="8">
                  <c:v>подготовка и проведение обучающих мероприятий в ОГВ по вопросам, связанным со своей профессиональной деятельностью</c:v>
                </c:pt>
              </c:strCache>
            </c:strRef>
          </c:cat>
          <c:val>
            <c:numRef>
              <c:f>Лист1!$C$20:$C$28</c:f>
              <c:numCache>
                <c:formatCode>0.0%</c:formatCode>
                <c:ptCount val="9"/>
                <c:pt idx="0">
                  <c:v>0.96399999999999997</c:v>
                </c:pt>
                <c:pt idx="1">
                  <c:v>0.96399999999999997</c:v>
                </c:pt>
                <c:pt idx="2">
                  <c:v>0.45</c:v>
                </c:pt>
                <c:pt idx="3">
                  <c:v>0.35699999999999998</c:v>
                </c:pt>
                <c:pt idx="4">
                  <c:v>0.25</c:v>
                </c:pt>
                <c:pt idx="5">
                  <c:v>0.114</c:v>
                </c:pt>
                <c:pt idx="6">
                  <c:v>3.5999999999999997E-2</c:v>
                </c:pt>
                <c:pt idx="7">
                  <c:v>0.25700000000000001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90-47B7-8002-476BC5E2B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3370752"/>
        <c:axId val="233372288"/>
      </c:barChart>
      <c:catAx>
        <c:axId val="23337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72288"/>
        <c:crosses val="autoZero"/>
        <c:auto val="1"/>
        <c:lblAlgn val="ctr"/>
        <c:lblOffset val="100"/>
        <c:noMultiLvlLbl val="0"/>
      </c:catAx>
      <c:valAx>
        <c:axId val="23337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7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40018972556785E-2"/>
          <c:y val="0.87638620822633795"/>
          <c:w val="0.18063697679800206"/>
          <c:h val="5.9838940586972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C00000"/>
                </a:solidFill>
              </a:rPr>
              <a:t>Необходимость стимулирования экспертов</a:t>
            </a:r>
            <a:r>
              <a:rPr lang="ru-RU" sz="1800" b="1" baseline="0" dirty="0">
                <a:solidFill>
                  <a:srgbClr val="C00000"/>
                </a:solidFill>
              </a:rPr>
              <a:t> по мнению представителей ОГВ</a:t>
            </a:r>
            <a:endParaRPr lang="ru-RU" sz="18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735922866345374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D3-4895-8EC3-B86C18BA67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D3-4895-8EC3-B86C18BA67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D3-4895-8EC3-B86C18BA67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D3-4895-8EC3-B86C18BA67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6D3-4895-8EC3-B86C18BA672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6D3-4895-8EC3-B86C18BA6726}"/>
              </c:ext>
            </c:extLst>
          </c:dPt>
          <c:dLbls>
            <c:dLbl>
              <c:idx val="0"/>
              <c:layout>
                <c:manualLayout>
                  <c:x val="5.2029561995189155E-2"/>
                  <c:y val="0.25383088311479757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991159083748123"/>
                      <c:h val="0.280755929832815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6D3-4895-8EC3-B86C18BA6726}"/>
                </c:ext>
              </c:extLst>
            </c:dLbl>
            <c:dLbl>
              <c:idx val="1"/>
              <c:layout>
                <c:manualLayout>
                  <c:x val="0.12865581832895642"/>
                  <c:y val="-0.11309740796346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894800620662822"/>
                      <c:h val="0.125247561194573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6D3-4895-8EC3-B86C18BA6726}"/>
                </c:ext>
              </c:extLst>
            </c:dLbl>
            <c:dLbl>
              <c:idx val="2"/>
              <c:layout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D6D3-4895-8EC3-B86C18BA6726}"/>
                </c:ext>
              </c:extLst>
            </c:dLbl>
            <c:dLbl>
              <c:idx val="3"/>
              <c:layout>
                <c:manualLayout>
                  <c:x val="-1.3643501724398311E-2"/>
                  <c:y val="0.11181754574713298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11912286202539"/>
                      <c:h val="0.162595485234387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6D3-4895-8EC3-B86C18BA6726}"/>
                </c:ext>
              </c:extLst>
            </c:dLbl>
            <c:dLbl>
              <c:idx val="4"/>
              <c:layout>
                <c:manualLayout>
                  <c:x val="-7.4417471153381057E-3"/>
                  <c:y val="2.9833072698709419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396938117891905"/>
                      <c:h val="0.175519215943972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6D3-4895-8EC3-B86C18BA6726}"/>
                </c:ext>
              </c:extLst>
            </c:dLbl>
            <c:dLbl>
              <c:idx val="5"/>
              <c:layout>
                <c:manualLayout>
                  <c:x val="0.48121663869215114"/>
                  <c:y val="1.5837001159409746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643753039915523"/>
                      <c:h val="0.1284960540227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6D3-4895-8EC3-B86C18BA672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Лист1!$F$48:$F$53</c:f>
              <c:strCache>
                <c:ptCount val="6"/>
                <c:pt idx="0">
                  <c:v>да, и нематериально, и материально в отношении наиболее активных экспертов</c:v>
                </c:pt>
                <c:pt idx="1">
                  <c:v>да, и нематериально, и материально</c:v>
                </c:pt>
                <c:pt idx="2">
                  <c:v>да, но только нематериально в отношении наиболее активных экспертов</c:v>
                </c:pt>
                <c:pt idx="3">
                  <c:v>да, но только нематериально</c:v>
                </c:pt>
                <c:pt idx="4">
                  <c:v>да, но только материально в отношении наиболее активных экспертов</c:v>
                </c:pt>
                <c:pt idx="5">
                  <c:v>стимулирование деятельности экспертов лишит их независимости</c:v>
                </c:pt>
              </c:strCache>
            </c:strRef>
          </c:cat>
          <c:val>
            <c:numRef>
              <c:f>Лист1!$G$48:$G$53</c:f>
              <c:numCache>
                <c:formatCode>0.00%</c:formatCode>
                <c:ptCount val="6"/>
                <c:pt idx="0">
                  <c:v>0.28599999999999998</c:v>
                </c:pt>
                <c:pt idx="1">
                  <c:v>0.25</c:v>
                </c:pt>
                <c:pt idx="2">
                  <c:v>0.214</c:v>
                </c:pt>
                <c:pt idx="3">
                  <c:v>0.107</c:v>
                </c:pt>
                <c:pt idx="4">
                  <c:v>3.5999999999999997E-2</c:v>
                </c:pt>
                <c:pt idx="5">
                  <c:v>7.0999999999999994E-2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6D3-4895-8EC3-B86C18BA6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C00000"/>
                </a:solidFill>
              </a:rPr>
              <a:t>Практика стимулирования экспертов в ОГВ </a:t>
            </a:r>
          </a:p>
        </c:rich>
      </c:tx>
      <c:layout>
        <c:manualLayout>
          <c:xMode val="edge"/>
          <c:yMode val="edge"/>
          <c:x val="0.1838123359580052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DC-4AB5-9F6A-21C00B2506A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DC-4AB5-9F6A-21C00B2506A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DC-4AB5-9F6A-21C00B2506A5}"/>
              </c:ext>
            </c:extLst>
          </c:dPt>
          <c:dLbls>
            <c:dLbl>
              <c:idx val="0"/>
              <c:layout>
                <c:manualLayout>
                  <c:x val="0.15969139928678136"/>
                  <c:y val="-2.0971588866451035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769250985965218"/>
                      <c:h val="0.42414606111224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DC-4AB5-9F6A-21C00B2506A5}"/>
                </c:ext>
              </c:extLst>
            </c:dLbl>
            <c:dLbl>
              <c:idx val="1"/>
              <c:layout>
                <c:manualLayout>
                  <c:x val="-5.4273473174255973E-2"/>
                  <c:y val="0.16393109797527972"/>
                </c:manualLayout>
              </c:layout>
              <c:tx>
                <c:rich>
                  <a:bodyPr/>
                  <a:lstStyle/>
                  <a:p>
                    <a:fld id="{5A5D474D-7B63-4AC9-8501-420AFCAAB1E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453D3872-1BCF-412C-B85F-543EA2D871DE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928047596882335"/>
                      <c:h val="0.376430291605269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EDC-4AB5-9F6A-21C00B2506A5}"/>
                </c:ext>
              </c:extLst>
            </c:dLbl>
            <c:dLbl>
              <c:idx val="2"/>
              <c:layout>
                <c:manualLayout>
                  <c:x val="0.42444899471319902"/>
                  <c:y val="0.1620370224435837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358302879647695"/>
                      <c:h val="0.285106051303032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EDC-4AB5-9F6A-21C00B2506A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Лист1!$F$60:$F$62</c:f>
              <c:strCache>
                <c:ptCount val="3"/>
                <c:pt idx="0">
                  <c:v>меры стимулирования экспертов не предусмотрены и не реализуются</c:v>
                </c:pt>
                <c:pt idx="1">
                  <c:v>реализуются меры материального стимулирования</c:v>
                </c:pt>
                <c:pt idx="2">
                  <c:v>реализуются меры нематериального стимулирования</c:v>
                </c:pt>
              </c:strCache>
            </c:strRef>
          </c:cat>
          <c:val>
            <c:numRef>
              <c:f>Лист1!$G$60:$G$62</c:f>
              <c:numCache>
                <c:formatCode>0.00%</c:formatCode>
                <c:ptCount val="3"/>
                <c:pt idx="0">
                  <c:v>0.875</c:v>
                </c:pt>
                <c:pt idx="1">
                  <c:v>0.125</c:v>
                </c:pt>
                <c:pt idx="2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DC-4AB5-9F6A-21C00B250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6253B-D026-44F9-B714-9D73DE07CE4B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6DB94-BE56-45FD-8946-DD6D9EAC9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78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реализация единообразных подходов к подбору, отбору, оценке, организации деятельности независимых экспертов в органах государственной власти Ярославской области;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централизованной системы работы с независимыми экспертами, вовлеченными в профессиональное взаимодействие с органами государственной власти Ярославской области в лице управления государственной службы и кадровой политики Правительства области;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системы практико-ориентированной теоретико-методической подготовки независимых экспертов, расширение их представлений о государственной гражданской и муниципальной службе в Российской Федерации, повышение осознанности и ответственности их участия в мероприятиях по подбору и оценке кадров для государственной гражданской службы Ярославской области, иных мероприятиях органов государственной власти, осуществляемых при участии независимых экспертов;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открытости государственной гражданской службы, повышение прозрачности кадровых процедур на гражданской службе, профилактика коррупционных нарушений при подборе кадров на должности гражданской службы;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положительного имиджа государственных гражданских служащих и государственной гражданской службы в целом у членов Совета независимых экспертов, обладающих профессиональным признанием и являющихся авторитетными лицами в профессиональных и общественных кругах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6DB94-BE56-45FD-8946-DD6D9EAC925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0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6DB94-BE56-45FD-8946-DD6D9EAC92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1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hyperlink" Target="http://www.yarregion.ru/SiteAssets/About/symbol_reg/jrsl-o-clr-CR.jpg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hyperlink" Target="http://www.yarregion.ru/SiteAssets/About/symbol_reg/jrsl-o-clr-CR.jpg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hyperlink" Target="http://www.yarregion.ru/SiteAssets/About/symbol_reg/jrsl-o-clr-CR.jpg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33467" y="1820206"/>
            <a:ext cx="9620317" cy="1828800"/>
          </a:xfrm>
        </p:spPr>
        <p:txBody>
          <a:bodyPr lIns="45720" rIns="45720" bIns="45720">
            <a:normAutofit/>
          </a:bodyPr>
          <a:lstStyle>
            <a:lvl1pPr algn="ctr">
              <a:defRPr sz="6000" b="0">
                <a:solidFill>
                  <a:srgbClr val="99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2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3839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1148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26336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39276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21302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8718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26449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15216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56723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99709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авительство 1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u1204_1484_green_3d_abstract - черно-белый светлый.jpg"/>
          <p:cNvPicPr>
            <a:picLocks noChangeAspect="1"/>
          </p:cNvPicPr>
          <p:nvPr userDrawn="1"/>
        </p:nvPicPr>
        <p:blipFill>
          <a:blip r:embed="rId3" cstate="print"/>
          <a:srcRect l="19275" t="66800" r="8244" b="16400"/>
          <a:stretch>
            <a:fillRect/>
          </a:stretch>
        </p:blipFill>
        <p:spPr>
          <a:xfrm>
            <a:off x="3168560" y="-171400"/>
            <a:ext cx="8832981" cy="1152128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90459" y="1071547"/>
            <a:ext cx="11811083" cy="5429289"/>
          </a:xfrm>
          <a:prstGeom prst="roundRect">
            <a:avLst>
              <a:gd name="adj" fmla="val 208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5400000" sx="101000" sy="101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29680" y="54868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Правительство</a:t>
            </a:r>
          </a:p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Ярославской области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361541" y="80728"/>
            <a:ext cx="8640000" cy="900000"/>
          </a:xfrm>
        </p:spPr>
        <p:txBody>
          <a:bodyPr vert="horz" anchor="t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500" b="1" kern="1200" cap="none" dirty="0">
                <a:solidFill>
                  <a:srgbClr val="99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3554" name="Picture 2" descr="jrsl-o-clr-CR1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1" y="116728"/>
            <a:ext cx="645425" cy="8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569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7102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50125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26015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86813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9435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6BE46-2E23-47C8-AE6E-5D0DBA1D135A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54B2-CB7B-43A2-9FF4-63078D304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42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равительство 1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u1204_1484_green_3d_abstract - черно-белый светлый.jpg"/>
          <p:cNvPicPr>
            <a:picLocks noChangeAspect="1"/>
          </p:cNvPicPr>
          <p:nvPr userDrawn="1"/>
        </p:nvPicPr>
        <p:blipFill>
          <a:blip r:embed="rId3" cstate="print"/>
          <a:srcRect l="19275" t="66800" r="8244" b="16400"/>
          <a:stretch>
            <a:fillRect/>
          </a:stretch>
        </p:blipFill>
        <p:spPr>
          <a:xfrm>
            <a:off x="3168560" y="-171400"/>
            <a:ext cx="8832981" cy="1152128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90459" y="1071547"/>
            <a:ext cx="11811083" cy="5429289"/>
          </a:xfrm>
          <a:prstGeom prst="roundRect">
            <a:avLst>
              <a:gd name="adj" fmla="val 208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5400000" sx="101000" sy="101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29680" y="54868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Правительство</a:t>
            </a:r>
          </a:p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Ярославской области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361541" y="80728"/>
            <a:ext cx="8640000" cy="900000"/>
          </a:xfrm>
        </p:spPr>
        <p:txBody>
          <a:bodyPr vert="horz" anchor="t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500" b="1" kern="1200" cap="none" dirty="0">
                <a:solidFill>
                  <a:srgbClr val="99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3554" name="Picture 2" descr="jrsl-o-clr-CR1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1" y="116728"/>
            <a:ext cx="645425" cy="8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09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46EDAB-8B71-458A-91B3-BB76796D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A68472-3CCD-4C76-B3BB-8A13D19D3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FC4C71-DAD4-4559-B6D2-0D31878A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63016-AFD3-4A92-A56B-02E00D14793C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F19E40-6304-45DB-BBDF-4FC0DEF5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2DAD77-B30B-4B9D-9647-65652378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1D7F-8A65-4838-9483-1D618E58F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53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A5F2101-7364-49EE-A64B-566B8DB7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63016-AFD3-4A92-A56B-02E00D14793C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A04DBEA-6BF0-485F-A537-278BC684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9D96831-39D5-4763-BEB4-A8D50FFA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1D7F-8A65-4838-9483-1D618E58F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4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Правительство 1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u1204_1484_green_3d_abstract - черно-белый светлый.jpg"/>
          <p:cNvPicPr>
            <a:picLocks noChangeAspect="1"/>
          </p:cNvPicPr>
          <p:nvPr userDrawn="1"/>
        </p:nvPicPr>
        <p:blipFill>
          <a:blip r:embed="rId3" cstate="print"/>
          <a:srcRect l="19275" t="66800" r="8244" b="16400"/>
          <a:stretch>
            <a:fillRect/>
          </a:stretch>
        </p:blipFill>
        <p:spPr>
          <a:xfrm>
            <a:off x="3168560" y="-171400"/>
            <a:ext cx="8832981" cy="1152128"/>
          </a:xfrm>
          <a:prstGeom prst="round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90459" y="1071547"/>
            <a:ext cx="11811083" cy="5429289"/>
          </a:xfrm>
          <a:prstGeom prst="roundRect">
            <a:avLst>
              <a:gd name="adj" fmla="val 208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5400000" sx="101000" sy="101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29680" y="548680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Правительство</a:t>
            </a:r>
          </a:p>
          <a:p>
            <a:pPr>
              <a:defRPr/>
            </a:pPr>
            <a:r>
              <a:rPr lang="ru-RU" sz="900" b="1" spc="60" baseline="0" dirty="0">
                <a:solidFill>
                  <a:srgbClr val="980251"/>
                </a:solidFill>
                <a:effectLst/>
                <a:latin typeface="+mj-lt"/>
                <a:cs typeface="Arial" charset="0"/>
              </a:rPr>
              <a:t>Ярославской области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361541" y="80728"/>
            <a:ext cx="8640000" cy="900000"/>
          </a:xfrm>
        </p:spPr>
        <p:txBody>
          <a:bodyPr vert="horz" anchor="t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500" b="1" kern="1200" cap="none" dirty="0">
                <a:solidFill>
                  <a:srgbClr val="99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3554" name="Picture 2" descr="jrsl-o-clr-CR1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1" y="116728"/>
            <a:ext cx="645425" cy="8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252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00528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3512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431371" y="332656"/>
            <a:ext cx="11329259" cy="6192688"/>
          </a:xfrm>
          <a:prstGeom prst="roundRect">
            <a:avLst>
              <a:gd name="adj" fmla="val 279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5400000" sx="101000" sy="101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1" name="Рисунок 10" descr="u1204_1484_green_3d_abstract - черно-белый светлый.jpg"/>
          <p:cNvPicPr>
            <a:picLocks noChangeAspect="1"/>
          </p:cNvPicPr>
          <p:nvPr userDrawn="1"/>
        </p:nvPicPr>
        <p:blipFill>
          <a:blip r:embed="rId10" cstate="print"/>
          <a:srcRect l="8836" t="9317" r="6305" b="14300"/>
          <a:stretch>
            <a:fillRect/>
          </a:stretch>
        </p:blipFill>
        <p:spPr>
          <a:xfrm>
            <a:off x="719403" y="476672"/>
            <a:ext cx="10753195" cy="5400600"/>
          </a:xfrm>
          <a:prstGeom prst="roundRect">
            <a:avLst>
              <a:gd name="adj" fmla="val 279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smtClean="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5D580DDE-AC06-44AB-8D65-7B645A653E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58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0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0" kern="1200">
          <a:solidFill>
            <a:srgbClr val="990000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j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j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j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Скругленный прямоугольник 9">
            <a:extLst>
              <a:ext uri="{FF2B5EF4-FFF2-40B4-BE49-F238E27FC236}">
                <a16:creationId xmlns="" xmlns:a16="http://schemas.microsoft.com/office/drawing/2014/main" id="{21C5A09C-C007-48C3-B0A8-9BBDCA146775}"/>
              </a:ext>
            </a:extLst>
          </p:cNvPr>
          <p:cNvSpPr/>
          <p:nvPr userDrawn="1"/>
        </p:nvSpPr>
        <p:spPr>
          <a:xfrm>
            <a:off x="431371" y="332656"/>
            <a:ext cx="11329259" cy="6192688"/>
          </a:xfrm>
          <a:prstGeom prst="roundRect">
            <a:avLst>
              <a:gd name="adj" fmla="val 279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5400000" sx="101000" sy="101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0" name="Рисунок 9" descr="u1204_1484_green_3d_abstract - черно-белый светлый.jpg">
            <a:extLst>
              <a:ext uri="{FF2B5EF4-FFF2-40B4-BE49-F238E27FC236}">
                <a16:creationId xmlns="" xmlns:a16="http://schemas.microsoft.com/office/drawing/2014/main" id="{220B335D-F6BC-46B1-87A5-D52DCED1636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/>
          <a:srcRect l="8836" t="9317" r="6305" b="14300"/>
          <a:stretch>
            <a:fillRect/>
          </a:stretch>
        </p:blipFill>
        <p:spPr>
          <a:xfrm>
            <a:off x="719403" y="476672"/>
            <a:ext cx="10753195" cy="5400600"/>
          </a:xfrm>
          <a:prstGeom prst="roundRect">
            <a:avLst>
              <a:gd name="adj" fmla="val 2795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407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95097F-8623-4570-AD34-2803CF12B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340" y="3944478"/>
            <a:ext cx="9144000" cy="12602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независимых экспертов Ярославской области»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EB3AD2-76F3-4D01-B144-E5B08410B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2570" y="6165972"/>
            <a:ext cx="2225040" cy="37846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683A84"/>
                </a:solidFill>
              </a:rPr>
              <a:t>Ярославль, 2017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7A3754B-3436-4646-8FAA-337F72546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84" y="1349030"/>
            <a:ext cx="2474674" cy="239245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BB0524E4-95B6-4A51-B745-89BF3228C548}"/>
              </a:ext>
            </a:extLst>
          </p:cNvPr>
          <p:cNvSpPr txBox="1">
            <a:spLocks/>
          </p:cNvSpPr>
          <p:nvPr/>
        </p:nvSpPr>
        <p:spPr>
          <a:xfrm>
            <a:off x="3166110" y="478515"/>
            <a:ext cx="5966460" cy="452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Ярославской области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2423ACD-0D96-45F6-AD05-9DAF5CF3B21E}"/>
              </a:ext>
            </a:extLst>
          </p:cNvPr>
          <p:cNvSpPr txBox="1">
            <a:spLocks/>
          </p:cNvSpPr>
          <p:nvPr/>
        </p:nvSpPr>
        <p:spPr>
          <a:xfrm>
            <a:off x="4539916" y="3455031"/>
            <a:ext cx="3288410" cy="572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700" b="1" cap="none" dirty="0">
                <a:solidFill>
                  <a:srgbClr val="A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Кадровая практика</a:t>
            </a:r>
            <a:endParaRPr lang="ru-RU" sz="3600" b="1" dirty="0">
              <a:solidFill>
                <a:srgbClr val="A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92CD8DE-96D4-45BC-B0D9-0F9E9A53BBAA}"/>
              </a:ext>
            </a:extLst>
          </p:cNvPr>
          <p:cNvSpPr txBox="1">
            <a:spLocks/>
          </p:cNvSpPr>
          <p:nvPr/>
        </p:nvSpPr>
        <p:spPr>
          <a:xfrm>
            <a:off x="521368" y="381000"/>
            <a:ext cx="11365832" cy="6003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5C4BE25-A2A1-41E5-AFE7-633EA1CA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77986"/>
            <a:ext cx="6731670" cy="290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ED84FC5-63C0-489B-8DA6-BD63B8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C432B1-B92F-43D8-B49C-5D4A5420F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354750"/>
            <a:ext cx="1078945" cy="10431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1FBE9F3-AE67-4530-9AE5-09AD0E7721AD}"/>
              </a:ext>
            </a:extLst>
          </p:cNvPr>
          <p:cNvSpPr/>
          <p:nvPr/>
        </p:nvSpPr>
        <p:spPr>
          <a:xfrm>
            <a:off x="669472" y="1070314"/>
            <a:ext cx="10955712" cy="25299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defTabSz="800100"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 Подготовительный или организационный (2014 г.)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Мониторинг текущей ситуации, выявление проблем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Разработка критериев подбора и отбора независимых экспертов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Подготовка НПА, регламентирующих работу с независимыми экспертами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Анализ качественного и количественного состава лиц, привлекаемых к участию в кадровых процедурах в качестве независимых экспертов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Актуализация состава независимых экспертов, подбор новых экспертов в соответствии с утвержденными критериями, формирование Реестра независимых экспертов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A27173B-B974-4CC5-AA95-CDF07A677461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cap="none" dirty="0"/>
              <a:t>Этапы разработки и реализации </a:t>
            </a:r>
          </a:p>
          <a:p>
            <a:r>
              <a:rPr lang="ru-RU" sz="2200" b="1" cap="none" dirty="0"/>
              <a:t>кадровой практики </a:t>
            </a:r>
          </a:p>
        </p:txBody>
      </p:sp>
    </p:spTree>
    <p:extLst>
      <p:ext uri="{BB962C8B-B14F-4D97-AF65-F5344CB8AC3E}">
        <p14:creationId xmlns:p14="http://schemas.microsoft.com/office/powerpoint/2010/main" val="25454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92CD8DE-96D4-45BC-B0D9-0F9E9A53BBAA}"/>
              </a:ext>
            </a:extLst>
          </p:cNvPr>
          <p:cNvSpPr txBox="1">
            <a:spLocks/>
          </p:cNvSpPr>
          <p:nvPr/>
        </p:nvSpPr>
        <p:spPr>
          <a:xfrm>
            <a:off x="521368" y="381000"/>
            <a:ext cx="11365832" cy="6003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ED84FC5-63C0-489B-8DA6-BD63B8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C432B1-B92F-43D8-B49C-5D4A5420F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354750"/>
            <a:ext cx="1078945" cy="10431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1FBE9F3-AE67-4530-9AE5-09AD0E7721AD}"/>
              </a:ext>
            </a:extLst>
          </p:cNvPr>
          <p:cNvSpPr/>
          <p:nvPr/>
        </p:nvSpPr>
        <p:spPr>
          <a:xfrm>
            <a:off x="4131128" y="1121075"/>
            <a:ext cx="7551011" cy="4708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II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 Методический (2015 г.)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Формирование информационно-методического сопровождения Совета независимых экспертов на портале органов власти Ярославской области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Организация взаимодействия независимых экспертов между собой, с представителями органов власти региона для обмена опытом, своевременного решения возникающих вопросов (круглые столы, заседания Совета независимых экспертов, рабочие группы, встречи)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Разработка методического сопровождения деятельности независимых экспертов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Разработка критериев оценки деятельности независимых экспертов и внедрение их в практику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Разработка критериев оценки независимыми экспертами качества конкурсных и аттестационных, в </a:t>
            </a:r>
            <a:r>
              <a:rPr lang="ru-RU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т.ч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. оценочных, процедур и внедрение их в практику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A27173B-B974-4CC5-AA95-CDF07A677461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cap="none" dirty="0"/>
              <a:t>Этапы разработки и реализации </a:t>
            </a:r>
          </a:p>
          <a:p>
            <a:r>
              <a:rPr lang="ru-RU" sz="2200" b="1" cap="none" dirty="0"/>
              <a:t>кадровой практики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C4BA7F0-91B1-4BD0-8FB2-429EE8DE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3" r="32111"/>
          <a:stretch/>
        </p:blipFill>
        <p:spPr>
          <a:xfrm>
            <a:off x="521367" y="1121075"/>
            <a:ext cx="3609761" cy="52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92CD8DE-96D4-45BC-B0D9-0F9E9A53BBAA}"/>
              </a:ext>
            </a:extLst>
          </p:cNvPr>
          <p:cNvSpPr txBox="1">
            <a:spLocks/>
          </p:cNvSpPr>
          <p:nvPr/>
        </p:nvSpPr>
        <p:spPr>
          <a:xfrm>
            <a:off x="521368" y="381000"/>
            <a:ext cx="11365832" cy="6003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III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 Практико-деятельностный (2016-2017 гг.)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ED84FC5-63C0-489B-8DA6-BD63B8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C432B1-B92F-43D8-B49C-5D4A5420F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354750"/>
            <a:ext cx="1078945" cy="10431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1FBE9F3-AE67-4530-9AE5-09AD0E7721AD}"/>
              </a:ext>
            </a:extLst>
          </p:cNvPr>
          <p:cNvSpPr/>
          <p:nvPr/>
        </p:nvSpPr>
        <p:spPr>
          <a:xfrm>
            <a:off x="6204284" y="1336050"/>
            <a:ext cx="5564943" cy="47551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Повышение компетентности независимых экспертов в вопросах государственной гражданской службы, кадровой политики (организация методических семинаров, обучающих занятий, разработка памяток и инструкций для независимых экспертов)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Обеспечение возможности участия независимых экспертов в планировании и совершенствовании деятельности Совета экспертов (ежегодные опросы, дискуссионные площадки, подготовка и участие в межрегиональной конференции и пр.)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Расширение и стимулирование новых форм взаимодействия органов власти с независимыми экспертами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A27173B-B974-4CC5-AA95-CDF07A677461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cap="none" dirty="0"/>
              <a:t>Этапы разработки и реализации </a:t>
            </a:r>
          </a:p>
          <a:p>
            <a:r>
              <a:rPr lang="ru-RU" sz="2200" b="1" cap="none" dirty="0"/>
              <a:t>кадровой практики</a:t>
            </a:r>
            <a:r>
              <a:rPr lang="ru-RU" sz="2200" cap="none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5F99BB7-736D-4F3B-BCA9-18FDFE29F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1711607"/>
            <a:ext cx="5683489" cy="472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3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6389B3-9396-4646-8532-2CDDAE20B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74" y="1672046"/>
            <a:ext cx="10820400" cy="402412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Разработка новых подходов, направленных на совершенствование деятельности Совета независимых экспертов</a:t>
            </a:r>
          </a:p>
          <a:p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Расширение и стимулирование новых форм взаимодействия органов власти с независимыми экспертами (не только участие в конкурсных, аттестационных, в </a:t>
            </a:r>
            <a:r>
              <a:rPr lang="ru-RU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т.ч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. и оценочных процедурах, но и совместная подготовка (рецензирование) НПА, иных документов и методических материалов)</a:t>
            </a:r>
          </a:p>
          <a:p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Повышение компетентности независимых экспертов в вопросах государственной гражданской службы, кадровой политики</a:t>
            </a:r>
          </a:p>
          <a:p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Организация взаимодействия независимых экспертов Ярославской области с независимыми экспертами иных субъектов РФ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8A9FC16-6281-4020-9DA8-7D4B44CC5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3BA73DBA-0BC7-4644-B13B-94CEEE3ACE53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cap="none" dirty="0"/>
              <a:t>Направления развития кадровой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6836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D6A8D9F-81D0-42C3-AE98-E317311C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2" l="0" r="100000">
                        <a14:foregroundMark x1="23986" y1="82547" x2="14815" y2="95047"/>
                        <a14:foregroundMark x1="73016" y1="79717" x2="89242" y2="97642"/>
                        <a14:foregroundMark x1="37478" y1="73349" x2="41711" y2="74057"/>
                        <a14:foregroundMark x1="34215" y1="45047" x2="36508" y2="42689"/>
                        <a14:foregroundMark x1="60935" y1="44575" x2="62346" y2="42925"/>
                        <a14:foregroundMark x1="33774" y1="40094" x2="72840" y2="40094"/>
                        <a14:foregroundMark x1="49471" y1="38443" x2="50000" y2="38443"/>
                        <a14:backgroundMark x1="26455" y1="4953" x2="81570" y2="10142"/>
                        <a14:backgroundMark x1="26631" y1="13443" x2="76014" y2="20047"/>
                        <a14:backgroundMark x1="87478" y1="11085" x2="99735" y2="12972"/>
                        <a14:backgroundMark x1="90829" y1="23585" x2="97972" y2="25708"/>
                        <a14:backgroundMark x1="5291" y1="4245" x2="4586" y2="236"/>
                        <a14:backgroundMark x1="705" y1="5896" x2="705" y2="943"/>
                        <a14:backgroundMark x1="2557" y1="18632" x2="6349" y2="25943"/>
                        <a14:backgroundMark x1="20106" y1="6604" x2="44797" y2="21934"/>
                        <a14:backgroundMark x1="43827" y1="24764" x2="66226" y2="19104"/>
                        <a14:backgroundMark x1="63228" y1="25943" x2="78042" y2="18632"/>
                        <a14:backgroundMark x1="36949" y1="24292" x2="45238" y2="31368"/>
                        <a14:backgroundMark x1="54056" y1="30896" x2="71869" y2="28538"/>
                        <a14:backgroundMark x1="33157" y1="34434" x2="45855" y2="36085"/>
                        <a14:backgroundMark x1="55644" y1="37028" x2="74868" y2="35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5" y="2821702"/>
            <a:ext cx="11365832" cy="372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7825F6A-38CC-4779-8959-0724176B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428" y="3801298"/>
            <a:ext cx="4956467" cy="83486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Совет </a:t>
            </a:r>
            <a:endParaRPr lang="ru-RU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независимых </a:t>
            </a:r>
            <a:r>
              <a:rPr lang="ru-RU" dirty="0"/>
              <a:t>экспертов ЯО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602672-5BB9-4EB4-B021-13CEABD65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B6523B1-547F-4A47-BEB4-34A3805316C0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cap="none" dirty="0"/>
              <a:t>Субъекты (участники) реализации </a:t>
            </a:r>
          </a:p>
          <a:p>
            <a:pPr>
              <a:lnSpc>
                <a:spcPct val="100000"/>
              </a:lnSpc>
            </a:pPr>
            <a:r>
              <a:rPr lang="ru-RU" sz="2400" b="1" cap="none" dirty="0"/>
              <a:t>кадровой практики</a:t>
            </a:r>
            <a:endParaRPr lang="ru-RU" sz="2200" b="1" cap="none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DF273B1-486E-4BF5-BE21-494239ECDA0F}"/>
              </a:ext>
            </a:extLst>
          </p:cNvPr>
          <p:cNvSpPr/>
          <p:nvPr/>
        </p:nvSpPr>
        <p:spPr>
          <a:xfrm>
            <a:off x="1615613" y="1063467"/>
            <a:ext cx="3576873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Правительство области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D11456E-6839-49A9-BAB4-BF4219715532}"/>
              </a:ext>
            </a:extLst>
          </p:cNvPr>
          <p:cNvSpPr/>
          <p:nvPr/>
        </p:nvSpPr>
        <p:spPr>
          <a:xfrm>
            <a:off x="807947" y="2002185"/>
            <a:ext cx="3820602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Управление государственной службы и кадровой политики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D8279F0-6A8F-4956-9D3D-39F57C4CDD5F}"/>
              </a:ext>
            </a:extLst>
          </p:cNvPr>
          <p:cNvSpPr/>
          <p:nvPr/>
        </p:nvSpPr>
        <p:spPr>
          <a:xfrm>
            <a:off x="3068431" y="3245821"/>
            <a:ext cx="2754854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Отдел подбора </a:t>
            </a:r>
            <a:endParaRPr lang="ru-RU" sz="2000" dirty="0" smtClean="0"/>
          </a:p>
          <a:p>
            <a:pPr algn="ctr"/>
            <a:r>
              <a:rPr lang="ru-RU" sz="2000" dirty="0" smtClean="0"/>
              <a:t>и </a:t>
            </a:r>
            <a:r>
              <a:rPr lang="ru-RU" sz="2000" dirty="0"/>
              <a:t>оценки кадров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УГСиКП</a:t>
            </a:r>
            <a:r>
              <a:rPr lang="ru-RU" sz="2000" dirty="0" smtClean="0"/>
              <a:t> </a:t>
            </a:r>
            <a:r>
              <a:rPr lang="ru-RU" sz="2000" dirty="0"/>
              <a:t>ПО ОГВ ЯО</a:t>
            </a: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="" xmlns:a16="http://schemas.microsoft.com/office/drawing/2014/main" id="{8B90320F-42B9-40B5-A336-A4B38AA15AEE}"/>
              </a:ext>
            </a:extLst>
          </p:cNvPr>
          <p:cNvSpPr/>
          <p:nvPr/>
        </p:nvSpPr>
        <p:spPr>
          <a:xfrm rot="5400000" flipV="1">
            <a:off x="924131" y="1508767"/>
            <a:ext cx="472613" cy="4078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="" xmlns:a16="http://schemas.microsoft.com/office/drawing/2014/main" id="{732105E7-3EBD-4C22-81B8-721FF3421854}"/>
              </a:ext>
            </a:extLst>
          </p:cNvPr>
          <p:cNvSpPr/>
          <p:nvPr/>
        </p:nvSpPr>
        <p:spPr>
          <a:xfrm flipV="1">
            <a:off x="2367517" y="3070102"/>
            <a:ext cx="472613" cy="4078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="" xmlns:a16="http://schemas.microsoft.com/office/drawing/2014/main" id="{3DB4F75A-557F-4DF9-BEE7-0CF2A620CF9A}"/>
              </a:ext>
            </a:extLst>
          </p:cNvPr>
          <p:cNvSpPr/>
          <p:nvPr/>
        </p:nvSpPr>
        <p:spPr>
          <a:xfrm flipV="1">
            <a:off x="5586978" y="4482343"/>
            <a:ext cx="472613" cy="4078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D11456E-6839-49A9-BAB4-BF4219715532}"/>
              </a:ext>
            </a:extLst>
          </p:cNvPr>
          <p:cNvSpPr/>
          <p:nvPr/>
        </p:nvSpPr>
        <p:spPr>
          <a:xfrm>
            <a:off x="7109088" y="2109905"/>
            <a:ext cx="2876692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Органы государственной власти </a:t>
            </a:r>
            <a:r>
              <a:rPr lang="ru-RU" sz="2000" dirty="0" err="1" smtClean="0"/>
              <a:t>ЯО</a:t>
            </a:r>
            <a:endParaRPr lang="ru-RU" sz="2000" dirty="0"/>
          </a:p>
        </p:txBody>
      </p:sp>
      <p:sp>
        <p:nvSpPr>
          <p:cNvPr id="13" name="Стрелка: изогнутая 13">
            <a:extLst>
              <a:ext uri="{FF2B5EF4-FFF2-40B4-BE49-F238E27FC236}">
                <a16:creationId xmlns="" xmlns:a16="http://schemas.microsoft.com/office/drawing/2014/main" id="{8B90320F-42B9-40B5-A336-A4B38AA15AEE}"/>
              </a:ext>
            </a:extLst>
          </p:cNvPr>
          <p:cNvSpPr/>
          <p:nvPr/>
        </p:nvSpPr>
        <p:spPr>
          <a:xfrm rot="5400000" flipH="1">
            <a:off x="10177938" y="3116425"/>
            <a:ext cx="547273" cy="454626"/>
          </a:xfrm>
          <a:prstGeom prst="bentArrow">
            <a:avLst>
              <a:gd name="adj1" fmla="val 25000"/>
              <a:gd name="adj2" fmla="val 21471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92CD8DE-96D4-45BC-B0D9-0F9E9A53BBAA}"/>
              </a:ext>
            </a:extLst>
          </p:cNvPr>
          <p:cNvSpPr txBox="1">
            <a:spLocks/>
          </p:cNvSpPr>
          <p:nvPr/>
        </p:nvSpPr>
        <p:spPr>
          <a:xfrm>
            <a:off x="521368" y="381000"/>
            <a:ext cx="11365832" cy="6003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endParaRPr lang="ru-RU" sz="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 defTabSz="8001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III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 Практико-деятельностный (2016-2017 гг.)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ED84FC5-63C0-489B-8DA6-BD63B8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C432B1-B92F-43D8-B49C-5D4A5420F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354750"/>
            <a:ext cx="1078945" cy="10431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1FBE9F3-AE67-4530-9AE5-09AD0E7721AD}"/>
              </a:ext>
            </a:extLst>
          </p:cNvPr>
          <p:cNvSpPr/>
          <p:nvPr/>
        </p:nvSpPr>
        <p:spPr>
          <a:xfrm>
            <a:off x="6204284" y="1336050"/>
            <a:ext cx="5564943" cy="49859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  </a:t>
            </a:r>
            <a:endParaRPr lang="ru-RU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Повышение компетентности независимых экспертов в вопросах государственной гражданской службы, кадровой политики (организация методических семинаров, обучающих занятий, разработка памяток и инструкций для независимых экспертов)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Обеспечение возможности участия независимых экспертов в планировании и совершенствовании деятельности Совета экспертов (ежегодные опросы, дискуссионные площадки, подготовка и участие в межрегиональной конференции и пр.)</a:t>
            </a: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Расширение и стимулирование новых форм взаимодействия органов власти с независимыми экспертами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A27173B-B974-4CC5-AA95-CDF07A677461}"/>
              </a:ext>
            </a:extLst>
          </p:cNvPr>
          <p:cNvSpPr txBox="1">
            <a:spLocks/>
          </p:cNvSpPr>
          <p:nvPr/>
        </p:nvSpPr>
        <p:spPr>
          <a:xfrm>
            <a:off x="5325642" y="332979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cap="none" dirty="0"/>
              <a:t>Этапы разработки и реализации </a:t>
            </a:r>
          </a:p>
          <a:p>
            <a:r>
              <a:rPr lang="ru-RU" sz="2200" b="1" cap="none" dirty="0"/>
              <a:t>кадровой практики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85913" y="1524200"/>
            <a:ext cx="5518371" cy="4622915"/>
            <a:chOff x="685913" y="1524200"/>
            <a:chExt cx="5518371" cy="4622915"/>
          </a:xfrm>
        </p:grpSpPr>
        <p:pic>
          <p:nvPicPr>
            <p:cNvPr id="9" name="Рисунок 8" descr="C:\Users\akimova\Documents\Проекты\Участие в конкурсе лучших кадровых практик Минтруда-2017\По Совету экспертов\3 Другие документы и материалы\Фотоматериалы\27.04.2017\DSCF357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13" y="1524200"/>
              <a:ext cx="1828800" cy="1531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 descr="C:\Users\akimova\Documents\Проекты\Участие в конкурсе лучших кадровых практик Минтруда-2017\По Совету экспертов\3 Другие документы и материалы\Фотоматериалы\25-29.2017\IMG_608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810" y="2276760"/>
              <a:ext cx="3288632" cy="2583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C:\Users\akimova\Documents\Проекты\Участие в конкурсе лучших кадровых практик Минтруда-2017\По Совету экспертов\3 Другие документы и материалы\Фотоматериалы\27.04.2017\DSCF367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614" y="4520880"/>
              <a:ext cx="2439670" cy="16262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860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026D896-DEB6-4DCC-94E8-E675AE6CE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70" y="3753278"/>
            <a:ext cx="9833811" cy="275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237B02-B86C-4C09-B5CA-800624F4C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01" y="1085521"/>
            <a:ext cx="10384972" cy="4198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Виды взаимодействия</a:t>
            </a:r>
            <a:r>
              <a:rPr lang="ru-RU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r>
              <a:rPr lang="ru-RU" sz="1800" dirty="0"/>
              <a:t>экспертная оценка проектов нормативных правовых актов, методических рекомендаций и иных документов по вопросам развития гражданской и муниципальной службы Ярославской области; </a:t>
            </a:r>
          </a:p>
          <a:p>
            <a:r>
              <a:rPr lang="ru-RU" sz="1800" dirty="0"/>
              <a:t>разработка предложений по совершенствованию процедур отбора, оценки и развития гражданских и муниципальных служащих; </a:t>
            </a:r>
          </a:p>
          <a:p>
            <a:r>
              <a:rPr lang="ru-RU" sz="1800" dirty="0"/>
              <a:t>участие в организации и проведении мероприятий, направленных на развитие гражданской и муниципальной службы; </a:t>
            </a:r>
          </a:p>
          <a:p>
            <a:r>
              <a:rPr lang="ru-RU" sz="1800" dirty="0"/>
              <a:t>информирование населения области о мероприятиях, направленных на развитие гражданской и муниципальной </a:t>
            </a:r>
            <a:r>
              <a:rPr lang="ru-RU" sz="1800" dirty="0" smtClean="0"/>
              <a:t>службы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64CD10-D5E6-4209-8577-F9E80D49E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6CCF7C5-C46C-49A3-B051-04B58D29B2C7}"/>
              </a:ext>
            </a:extLst>
          </p:cNvPr>
          <p:cNvSpPr txBox="1">
            <a:spLocks/>
          </p:cNvSpPr>
          <p:nvPr/>
        </p:nvSpPr>
        <p:spPr>
          <a:xfrm>
            <a:off x="5062615" y="396207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cap="none" dirty="0"/>
              <a:t>Виды и формы взаимодействия </a:t>
            </a:r>
          </a:p>
          <a:p>
            <a:pPr>
              <a:lnSpc>
                <a:spcPct val="100000"/>
              </a:lnSpc>
            </a:pPr>
            <a:r>
              <a:rPr lang="ru-RU" sz="2200" b="1" cap="none" dirty="0"/>
              <a:t>независимых экспертов с ОГВ</a:t>
            </a:r>
          </a:p>
        </p:txBody>
      </p:sp>
    </p:spTree>
    <p:extLst>
      <p:ext uri="{BB962C8B-B14F-4D97-AF65-F5344CB8AC3E}">
        <p14:creationId xmlns:p14="http://schemas.microsoft.com/office/powerpoint/2010/main" val="42708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1BF32FC-5FC1-421B-A212-CC66FDF08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396208"/>
            <a:ext cx="11315699" cy="620053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6CCF7C5-C46C-49A3-B051-04B58D29B2C7}"/>
              </a:ext>
            </a:extLst>
          </p:cNvPr>
          <p:cNvSpPr txBox="1">
            <a:spLocks/>
          </p:cNvSpPr>
          <p:nvPr/>
        </p:nvSpPr>
        <p:spPr>
          <a:xfrm>
            <a:off x="5062615" y="396207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cap="none" dirty="0"/>
              <a:t>Виды и формы взаимодействия </a:t>
            </a:r>
          </a:p>
          <a:p>
            <a:pPr>
              <a:lnSpc>
                <a:spcPct val="100000"/>
              </a:lnSpc>
            </a:pPr>
            <a:r>
              <a:rPr lang="ru-RU" sz="2200" b="1" cap="none" dirty="0"/>
              <a:t>независимых экспертов с ОГВ</a:t>
            </a:r>
          </a:p>
        </p:txBody>
      </p:sp>
    </p:spTree>
    <p:extLst>
      <p:ext uri="{BB962C8B-B14F-4D97-AF65-F5344CB8AC3E}">
        <p14:creationId xmlns:p14="http://schemas.microsoft.com/office/powerpoint/2010/main" val="36332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237B02-B86C-4C09-B5CA-800624F4C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8" y="1438192"/>
            <a:ext cx="10466613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Формы взаимодействия: </a:t>
            </a:r>
          </a:p>
          <a:p>
            <a:r>
              <a:rPr lang="ru-RU" dirty="0"/>
              <a:t>участие в работе аттестационных, конкурсных и иных комиссий;</a:t>
            </a:r>
          </a:p>
          <a:p>
            <a:r>
              <a:rPr lang="ru-RU" dirty="0"/>
              <a:t>участие в разработке методик оценки и в процедурах оценивания служащих и кандидатов при проведении конкурсов и иных отборочных процедур при формировании резервов разного уровня, конкурсов профессионального мастерства для государственных гражданских служащих Ярославской области и муниципальных служащих; </a:t>
            </a:r>
          </a:p>
          <a:p>
            <a:r>
              <a:rPr lang="ru-RU" dirty="0"/>
              <a:t>участие в консультационной и методической работе с государственными органами и органами местного самоуправления муниципальных образований области по вопросам развития государственной гражданской и муниципальной службы; </a:t>
            </a:r>
          </a:p>
          <a:p>
            <a:r>
              <a:rPr lang="ru-RU" dirty="0"/>
              <a:t>участие в деятельности Совета независимых экспертов по планированию и реализации проектов и мероприятий, направленных на развитие государственной гражданской и муниципальной службы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64CD10-D5E6-4209-8577-F9E80D49E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6CCF7C5-C46C-49A3-B051-04B58D29B2C7}"/>
              </a:ext>
            </a:extLst>
          </p:cNvPr>
          <p:cNvSpPr txBox="1">
            <a:spLocks/>
          </p:cNvSpPr>
          <p:nvPr/>
        </p:nvSpPr>
        <p:spPr>
          <a:xfrm>
            <a:off x="5062615" y="396207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cap="none" dirty="0"/>
              <a:t>Виды и формы взаимодействия </a:t>
            </a:r>
          </a:p>
          <a:p>
            <a:pPr>
              <a:lnSpc>
                <a:spcPct val="100000"/>
              </a:lnSpc>
            </a:pPr>
            <a:r>
              <a:rPr lang="ru-RU" sz="2200" b="1" cap="none" dirty="0"/>
              <a:t>независимых экспертов с ОГВ</a:t>
            </a:r>
          </a:p>
        </p:txBody>
      </p:sp>
    </p:spTree>
    <p:extLst>
      <p:ext uri="{BB962C8B-B14F-4D97-AF65-F5344CB8AC3E}">
        <p14:creationId xmlns:p14="http://schemas.microsoft.com/office/powerpoint/2010/main" val="8740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B64CD10-D5E6-4209-8577-F9E80D49E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6CCF7C5-C46C-49A3-B051-04B58D29B2C7}"/>
              </a:ext>
            </a:extLst>
          </p:cNvPr>
          <p:cNvSpPr txBox="1">
            <a:spLocks/>
          </p:cNvSpPr>
          <p:nvPr/>
        </p:nvSpPr>
        <p:spPr>
          <a:xfrm>
            <a:off x="5062615" y="396207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cap="none" dirty="0"/>
              <a:t>Виды и формы взаимодействия </a:t>
            </a:r>
          </a:p>
          <a:p>
            <a:pPr>
              <a:lnSpc>
                <a:spcPct val="100000"/>
              </a:lnSpc>
            </a:pPr>
            <a:r>
              <a:rPr lang="ru-RU" sz="2200" b="1" cap="none" dirty="0"/>
              <a:t>независимых экспертов с ОГВ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965F58-51D8-4F3A-9FDC-23287645E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1182419"/>
            <a:ext cx="3789197" cy="269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BCBA5C5-8E50-417C-BDC4-413AD7E1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69" y="3785823"/>
            <a:ext cx="2985892" cy="223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32C791F-110A-450F-8160-D96B3E77A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150149"/>
            <a:ext cx="2089212" cy="272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kimova\Documents\Проекты\Участие в конкурсе лучших кадровых практик Минтруда-2017\По Совету экспертов\3 Другие документы и материалы\Фотоматериалы\25-29.2017\IMG_60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47" y="3870451"/>
            <a:ext cx="2751522" cy="201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kimova\Documents\Проекты\Участие в конкурсе лучших кадровых практик Минтруда-2017\По Совету экспертов\3 Другие документы и материалы\Фотоматериалы\27.04.2017\DSCF36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46" y="1569213"/>
            <a:ext cx="4705003" cy="3984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17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8B9CBF-AC6E-4EC5-9ECB-2D2916CC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C00CB8F-DACE-4868-BFBA-378AF90A0452}"/>
              </a:ext>
            </a:extLst>
          </p:cNvPr>
          <p:cNvSpPr/>
          <p:nvPr/>
        </p:nvSpPr>
        <p:spPr>
          <a:xfrm>
            <a:off x="375557" y="587828"/>
            <a:ext cx="11560629" cy="56333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473150-9368-46AF-BACB-7CE6DB608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2" y="4229100"/>
            <a:ext cx="11587594" cy="198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A33584D-CD03-4E0F-B190-AAFF19DC4772}"/>
              </a:ext>
            </a:extLst>
          </p:cNvPr>
          <p:cNvSpPr txBox="1">
            <a:spLocks/>
          </p:cNvSpPr>
          <p:nvPr/>
        </p:nvSpPr>
        <p:spPr>
          <a:xfrm>
            <a:off x="5116286" y="275824"/>
            <a:ext cx="6819900" cy="9406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cap="none" dirty="0"/>
              <a:t>НПА, обусловливающие </a:t>
            </a:r>
            <a:r>
              <a:rPr lang="ru-RU" sz="2400" b="1" cap="none" dirty="0" smtClean="0"/>
              <a:t>создание</a:t>
            </a:r>
            <a:br>
              <a:rPr lang="ru-RU" sz="2400" b="1" cap="none" dirty="0" smtClean="0"/>
            </a:br>
            <a:r>
              <a:rPr lang="ru-RU" sz="2400" b="1" cap="none" dirty="0" smtClean="0"/>
              <a:t>и </a:t>
            </a:r>
            <a:r>
              <a:rPr lang="ru-RU" sz="2400" b="1" cap="none" dirty="0"/>
              <a:t>развитие практики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58C79EAC-8FBA-4C92-A70B-037DE49BDD17}"/>
              </a:ext>
            </a:extLst>
          </p:cNvPr>
          <p:cNvSpPr txBox="1">
            <a:spLocks/>
          </p:cNvSpPr>
          <p:nvPr/>
        </p:nvSpPr>
        <p:spPr>
          <a:xfrm>
            <a:off x="1338717" y="1660865"/>
            <a:ext cx="10429875" cy="3996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rgbClr val="F43D2C"/>
                </a:solidFill>
              </a:rPr>
              <a:t>Федеральные:</a:t>
            </a:r>
          </a:p>
          <a:p>
            <a:r>
              <a:rPr lang="ru-RU" dirty="0"/>
              <a:t>Федеральный закон от 27 июля 2004 года № 79-ФЗ «О государственной гражданской службе Российской Федерации» (статьи 22, 48)</a:t>
            </a:r>
          </a:p>
          <a:p>
            <a:r>
              <a:rPr lang="ru-RU" dirty="0"/>
              <a:t>Указ Президента Российской Федерации от 1 февраля 2005 года № 110 «О проведении аттестации государственных гражданских служащих Российской Федерации» </a:t>
            </a:r>
          </a:p>
          <a:p>
            <a:r>
              <a:rPr lang="ru-RU" dirty="0"/>
              <a:t>Указ Президента Российской Федерации от 1 февраля 2005 года № 112 «О конкурсе на замещение вакантной должности государственной гражданской службы Российской Федерации»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rgbClr val="F43D2C"/>
                </a:solidFill>
              </a:rPr>
              <a:t>Региональные:</a:t>
            </a:r>
          </a:p>
          <a:p>
            <a:r>
              <a:rPr lang="ru-RU" dirty="0"/>
              <a:t>постановление Правительства Ярославской области от 11.05.2012 № 415-п «О подборе кандидатов на должности руководителей государственных организаций Ярославской области»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9CA561A-9D77-43AD-B6D1-AE9252EFB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2" y="606368"/>
            <a:ext cx="1026753" cy="9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F595556-5FB5-4D09-BFC9-D9459F9AB919}"/>
              </a:ext>
            </a:extLst>
          </p:cNvPr>
          <p:cNvSpPr/>
          <p:nvPr/>
        </p:nvSpPr>
        <p:spPr>
          <a:xfrm>
            <a:off x="424543" y="277586"/>
            <a:ext cx="11315700" cy="62832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13145BC-3915-4383-96E6-55B2CC6D4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7" r="13938"/>
          <a:stretch/>
        </p:blipFill>
        <p:spPr>
          <a:xfrm>
            <a:off x="538010" y="1668158"/>
            <a:ext cx="4148426" cy="4504042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6008A30B-A515-4A88-87E9-015A58557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9717"/>
              </p:ext>
            </p:extLst>
          </p:nvPr>
        </p:nvGraphicFramePr>
        <p:xfrm>
          <a:off x="4416734" y="1668158"/>
          <a:ext cx="7323508" cy="482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CBC67DFB-8C86-4550-9455-A64AE51E3B3B}"/>
              </a:ext>
            </a:extLst>
          </p:cNvPr>
          <p:cNvSpPr txBox="1">
            <a:spLocks/>
          </p:cNvSpPr>
          <p:nvPr/>
        </p:nvSpPr>
        <p:spPr>
          <a:xfrm>
            <a:off x="807711" y="1092434"/>
            <a:ext cx="10549363" cy="69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990000"/>
                </a:solidFill>
                <a:latin typeface="Arial"/>
              </a:rPr>
              <a:t>Численность Совета независимых экспертов - </a:t>
            </a:r>
            <a:r>
              <a:rPr lang="ru-RU" sz="2000" b="1" dirty="0" smtClean="0">
                <a:solidFill>
                  <a:srgbClr val="990000"/>
                </a:solidFill>
                <a:latin typeface="Arial"/>
              </a:rPr>
              <a:t> 88 </a:t>
            </a:r>
            <a:r>
              <a:rPr lang="ru-RU" sz="2000" b="1" dirty="0">
                <a:solidFill>
                  <a:srgbClr val="990000"/>
                </a:solidFill>
                <a:latin typeface="Arial"/>
              </a:rPr>
              <a:t>человек </a:t>
            </a:r>
          </a:p>
          <a:p>
            <a:pPr algn="ctr"/>
            <a:r>
              <a:rPr lang="ru-RU" sz="2000" dirty="0">
                <a:solidFill>
                  <a:srgbClr val="990000"/>
                </a:solidFill>
                <a:latin typeface="Arial"/>
              </a:rPr>
              <a:t>(по состоянию на 01.10.2017)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D4CA37-94B8-43CD-8C63-C23818525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F68FED48-DB3A-4772-8CBB-4BA97F7AF698}"/>
              </a:ext>
            </a:extLst>
          </p:cNvPr>
          <p:cNvSpPr txBox="1">
            <a:spLocks/>
          </p:cNvSpPr>
          <p:nvPr/>
        </p:nvSpPr>
        <p:spPr>
          <a:xfrm>
            <a:off x="5027305" y="34749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b="1" cap="none" dirty="0"/>
              <a:t>Состав Совета независимых экспертов</a:t>
            </a:r>
          </a:p>
        </p:txBody>
      </p:sp>
    </p:spTree>
    <p:extLst>
      <p:ext uri="{BB962C8B-B14F-4D97-AF65-F5344CB8AC3E}">
        <p14:creationId xmlns:p14="http://schemas.microsoft.com/office/powerpoint/2010/main" val="28761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0EDCD54-0218-4D83-82E3-DA11FAF2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="" xmlns:a16="http://schemas.microsoft.com/office/drawing/2014/main" id="{4E17F222-968E-43E2-AED3-8A8FBC099959}"/>
              </a:ext>
            </a:extLst>
          </p:cNvPr>
          <p:cNvSpPr/>
          <p:nvPr/>
        </p:nvSpPr>
        <p:spPr>
          <a:xfrm>
            <a:off x="406967" y="555171"/>
            <a:ext cx="11584046" cy="563040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027305" y="34749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b="1" cap="none" dirty="0"/>
              <a:t>Критерии подбора и отбора экспертов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="" xmlns:a16="http://schemas.microsoft.com/office/drawing/2014/main" id="{DAD6C2AA-0DE8-4F99-A2F8-D5F02475DD47}"/>
              </a:ext>
            </a:extLst>
          </p:cNvPr>
          <p:cNvSpPr/>
          <p:nvPr/>
        </p:nvSpPr>
        <p:spPr>
          <a:xfrm>
            <a:off x="2155371" y="1300569"/>
            <a:ext cx="7184572" cy="57428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dirty="0">
                <a:ln w="12700" cap="rnd" cmpd="sng" algn="ctr">
                  <a:solidFill>
                    <a:schemeClr val="bg1"/>
                  </a:solidFill>
                  <a:prstDash val="solid"/>
                  <a:miter lim="0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Подбор / отбор экспертов</a:t>
            </a:r>
          </a:p>
        </p:txBody>
      </p:sp>
      <p:sp>
        <p:nvSpPr>
          <p:cNvPr id="9" name="Скругленный прямоугольник 5">
            <a:extLst>
              <a:ext uri="{FF2B5EF4-FFF2-40B4-BE49-F238E27FC236}">
                <a16:creationId xmlns="" xmlns:a16="http://schemas.microsoft.com/office/drawing/2014/main" id="{9EB6DE0E-DDDE-4711-BE22-4026406C7498}"/>
              </a:ext>
            </a:extLst>
          </p:cNvPr>
          <p:cNvSpPr/>
          <p:nvPr/>
        </p:nvSpPr>
        <p:spPr>
          <a:xfrm>
            <a:off x="3268388" y="2112191"/>
            <a:ext cx="4325163" cy="10657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управлением государственной службы для рекомендации ОГВ для участия в конкретном мероприятии</a:t>
            </a:r>
          </a:p>
        </p:txBody>
      </p:sp>
      <p:sp>
        <p:nvSpPr>
          <p:cNvPr id="10" name="Скругленный прямоугольник 6">
            <a:extLst>
              <a:ext uri="{FF2B5EF4-FFF2-40B4-BE49-F238E27FC236}">
                <a16:creationId xmlns="" xmlns:a16="http://schemas.microsoft.com/office/drawing/2014/main" id="{84070B43-25E7-4EE5-AF9A-89AE3E8E6A94}"/>
              </a:ext>
            </a:extLst>
          </p:cNvPr>
          <p:cNvSpPr/>
          <p:nvPr/>
        </p:nvSpPr>
        <p:spPr>
          <a:xfrm>
            <a:off x="7919357" y="2092960"/>
            <a:ext cx="3458126" cy="10206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lt1"/>
                </a:solidFill>
              </a:rPr>
              <a:t>органом власти для приглашения на конкретное мероприятие</a:t>
            </a:r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="" xmlns:a16="http://schemas.microsoft.com/office/drawing/2014/main" id="{2B080780-BE4C-4182-A031-7A02D6F9217A}"/>
              </a:ext>
            </a:extLst>
          </p:cNvPr>
          <p:cNvSpPr/>
          <p:nvPr/>
        </p:nvSpPr>
        <p:spPr>
          <a:xfrm>
            <a:off x="813953" y="2112193"/>
            <a:ext cx="2145039" cy="106574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chemeClr val="lt1"/>
                </a:solidFill>
              </a:rPr>
              <a:t>в состав Совета экспертов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09FEDD1-CCE6-4505-8703-84617BC19F38}"/>
              </a:ext>
            </a:extLst>
          </p:cNvPr>
          <p:cNvSpPr/>
          <p:nvPr/>
        </p:nvSpPr>
        <p:spPr>
          <a:xfrm>
            <a:off x="3242428" y="3378948"/>
            <a:ext cx="4422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соответствие сфер (направлений) деятельности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эксперта и ОГВ, должностям, на замещение/включение в резерв по которым идет оценка кадров;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статистика участия в качестве эксперта в мероприятиях,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в конкретном ОГВ, для которого рекомендуются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эксперты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рейтинг экспертов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B3372C-5CBA-42E4-B4A9-87A5F487D848}"/>
              </a:ext>
            </a:extLst>
          </p:cNvPr>
          <p:cNvSpPr txBox="1"/>
          <p:nvPr/>
        </p:nvSpPr>
        <p:spPr>
          <a:xfrm>
            <a:off x="8026153" y="3378948"/>
            <a:ext cx="3825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сфера профессиональной деятельности эксперта</a:t>
            </a:r>
          </a:p>
          <a:p>
            <a:pPr marL="285750" indent="-285750"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наличие опыта работы с конкретным экспертом</a:t>
            </a:r>
          </a:p>
          <a:p>
            <a:pPr marL="285750" indent="-285750">
              <a:buFont typeface="Times New Roman" panose="02020603050405020304" pitchFamily="18" charset="0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должность и место работы эксперта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AF6FF4-585A-4723-BEBC-70CDC03EFB49}"/>
              </a:ext>
            </a:extLst>
          </p:cNvPr>
          <p:cNvSpPr txBox="1"/>
          <p:nvPr/>
        </p:nvSpPr>
        <p:spPr>
          <a:xfrm>
            <a:off x="708339" y="3385611"/>
            <a:ext cx="223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D4CA37-94B8-43CD-8C63-C23818525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7" y="653582"/>
            <a:ext cx="1077792" cy="10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0EDCD54-0218-4D83-82E3-DA11FAF2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="" xmlns:a16="http://schemas.microsoft.com/office/drawing/2014/main" id="{4E17F222-968E-43E2-AED3-8A8FBC099959}"/>
              </a:ext>
            </a:extLst>
          </p:cNvPr>
          <p:cNvSpPr/>
          <p:nvPr/>
        </p:nvSpPr>
        <p:spPr>
          <a:xfrm>
            <a:off x="406967" y="721842"/>
            <a:ext cx="11584046" cy="563040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b="1" cap="none" dirty="0"/>
              <a:t>Оценка работы независимых экспертов </a:t>
            </a:r>
            <a:br>
              <a:rPr lang="ru-RU" sz="2000" b="1" cap="none" dirty="0"/>
            </a:br>
            <a:r>
              <a:rPr lang="ru-RU" sz="2000" b="1" cap="none" dirty="0"/>
              <a:t>и их мотивирование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="" xmlns:a16="http://schemas.microsoft.com/office/drawing/2014/main" id="{DAD6C2AA-0DE8-4F99-A2F8-D5F02475DD47}"/>
              </a:ext>
            </a:extLst>
          </p:cNvPr>
          <p:cNvSpPr/>
          <p:nvPr/>
        </p:nvSpPr>
        <p:spPr>
          <a:xfrm>
            <a:off x="868781" y="1853405"/>
            <a:ext cx="6603402" cy="84086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Способы и критерии оценивания независимых экспертов управлением государственной службы и кадровой политики Правительства Ярославской области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="" xmlns:a16="http://schemas.microsoft.com/office/drawing/2014/main" id="{2A22506D-3340-430B-B195-3FEC2E521747}"/>
              </a:ext>
            </a:extLst>
          </p:cNvPr>
          <p:cNvSpPr/>
          <p:nvPr/>
        </p:nvSpPr>
        <p:spPr>
          <a:xfrm>
            <a:off x="1240458" y="2814764"/>
            <a:ext cx="6603402" cy="1584910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C00000"/>
                </a:solidFill>
              </a:rPr>
              <a:t>рейтинг участия  </a:t>
            </a:r>
            <a:r>
              <a:rPr lang="ru-RU" dirty="0"/>
              <a:t>(количество мероприятий, в которых принимал участие; количество и аргументация отказов в участии; количество ОГВ, с которыми взаимодействовал эксперт)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Скругленный прямоугольник 6">
            <a:extLst>
              <a:ext uri="{FF2B5EF4-FFF2-40B4-BE49-F238E27FC236}">
                <a16:creationId xmlns="" xmlns:a16="http://schemas.microsoft.com/office/drawing/2014/main" id="{846C6574-B2BD-402C-940D-B0793A0E19B8}"/>
              </a:ext>
            </a:extLst>
          </p:cNvPr>
          <p:cNvSpPr/>
          <p:nvPr/>
        </p:nvSpPr>
        <p:spPr>
          <a:xfrm>
            <a:off x="1706408" y="4623676"/>
            <a:ext cx="6603402" cy="1561904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r>
              <a:rPr lang="ru-RU" dirty="0"/>
              <a:t>-     </a:t>
            </a:r>
            <a:r>
              <a:rPr lang="ru-RU" b="1" dirty="0">
                <a:solidFill>
                  <a:srgbClr val="C00000"/>
                </a:solidFill>
              </a:rPr>
              <a:t>форма оценки органами власти </a:t>
            </a:r>
            <a:r>
              <a:rPr lang="ru-RU" dirty="0"/>
              <a:t>непосредственно после мероприятия, в котором участвовал эксперт (конструктивная активность, характер задаваемых вопросов и комментариев, выражение своей позиции)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71A81CD-8B6C-493F-A496-2517EB7F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89" y="1398616"/>
            <a:ext cx="3247210" cy="46183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D4CA37-94B8-43CD-8C63-C23818525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1" y="759012"/>
            <a:ext cx="1077792" cy="10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71A81CD-8B6C-493F-A496-2517EB7FC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099">
            <a:off x="2211494" y="1089796"/>
            <a:ext cx="3387794" cy="476372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520652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000" b="1" cap="none" dirty="0"/>
              <a:t>Оценка работы независимых экспертов </a:t>
            </a:r>
            <a:br>
              <a:rPr lang="ru-RU" sz="2000" b="1" cap="none" dirty="0"/>
            </a:br>
            <a:r>
              <a:rPr lang="ru-RU" sz="2000" b="1" cap="none" dirty="0"/>
              <a:t>и их мотивирование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65" y="1283368"/>
            <a:ext cx="3624314" cy="4437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6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0EDCD54-0218-4D83-82E3-DA11FAF2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="" xmlns:a16="http://schemas.microsoft.com/office/drawing/2014/main" id="{4E17F222-968E-43E2-AED3-8A8FBC099959}"/>
              </a:ext>
            </a:extLst>
          </p:cNvPr>
          <p:cNvSpPr/>
          <p:nvPr/>
        </p:nvSpPr>
        <p:spPr>
          <a:xfrm>
            <a:off x="406967" y="555171"/>
            <a:ext cx="11584046" cy="595992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900" b="1" cap="none" dirty="0"/>
              <a:t>Ожидания экспертов, связанные </a:t>
            </a:r>
          </a:p>
          <a:p>
            <a:pPr>
              <a:lnSpc>
                <a:spcPct val="110000"/>
              </a:lnSpc>
            </a:pPr>
            <a:r>
              <a:rPr lang="ru-RU" sz="1900" b="1" cap="none" dirty="0"/>
              <a:t>с включением в Совет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B2C2DA20-CB74-4C1F-91BA-4D9C0344A84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4838" y="783369"/>
          <a:ext cx="11041811" cy="560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79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0EDCD54-0218-4D83-82E3-DA11FAF2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="" xmlns:a16="http://schemas.microsoft.com/office/drawing/2014/main" id="{4E17F222-968E-43E2-AED3-8A8FBC099959}"/>
              </a:ext>
            </a:extLst>
          </p:cNvPr>
          <p:cNvSpPr/>
          <p:nvPr/>
        </p:nvSpPr>
        <p:spPr>
          <a:xfrm>
            <a:off x="406967" y="555171"/>
            <a:ext cx="11584046" cy="595992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Проблемы (трудности) взаимодействия </a:t>
            </a:r>
          </a:p>
          <a:p>
            <a:pPr>
              <a:lnSpc>
                <a:spcPct val="110000"/>
              </a:lnSpc>
            </a:pPr>
            <a:r>
              <a:rPr lang="ru-RU" sz="1800" b="1" cap="none" dirty="0"/>
              <a:t>ОГВ и экспертов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53578FF5-F958-4F4E-8836-FE9422D1B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325904"/>
              </p:ext>
            </p:extLst>
          </p:nvPr>
        </p:nvGraphicFramePr>
        <p:xfrm>
          <a:off x="999228" y="1452424"/>
          <a:ext cx="10506972" cy="460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40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0EDCD54-0218-4D83-82E3-DA11FAF2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="" xmlns:a16="http://schemas.microsoft.com/office/drawing/2014/main" id="{4E17F222-968E-43E2-AED3-8A8FBC099959}"/>
              </a:ext>
            </a:extLst>
          </p:cNvPr>
          <p:cNvSpPr/>
          <p:nvPr/>
        </p:nvSpPr>
        <p:spPr>
          <a:xfrm>
            <a:off x="406967" y="555171"/>
            <a:ext cx="11584046" cy="5959929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D4FC1DF-DEC0-4D2C-B7F2-4376FED4CBB9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Формы взаимодействия ОГВ с экспертами и критерии выбора экспертов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BBE9DF23-BAD6-4CBE-9F11-BE6DF11797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12274"/>
              </p:ext>
            </p:extLst>
          </p:nvPr>
        </p:nvGraphicFramePr>
        <p:xfrm>
          <a:off x="552386" y="920296"/>
          <a:ext cx="11438627" cy="5829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07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58082009-9F2D-4381-81A5-253514179CC6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Стимулирование экспертов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A94B9E05-3570-4D90-97D5-231EADCE47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895317"/>
              </p:ext>
            </p:extLst>
          </p:nvPr>
        </p:nvGraphicFramePr>
        <p:xfrm>
          <a:off x="685800" y="1012795"/>
          <a:ext cx="10711542" cy="519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55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58082009-9F2D-4381-81A5-253514179CC6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Стимулирование экспертов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0FA033DA-08C5-4633-B184-F413B073EF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707130"/>
              </p:ext>
            </p:extLst>
          </p:nvPr>
        </p:nvGraphicFramePr>
        <p:xfrm>
          <a:off x="718457" y="996255"/>
          <a:ext cx="10695787" cy="507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30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kimova\Documents\Проекты\Стажировка ПЯО - Минтруд\Материалы к содержанию стажировки\Раздатки\Карта участников\Вариант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72" y="3047816"/>
            <a:ext cx="4740910" cy="328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9" y="910021"/>
            <a:ext cx="5454870" cy="3485516"/>
          </a:xfrm>
          <a:prstGeom prst="rect">
            <a:avLst/>
          </a:prstGeom>
          <a:noFill/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8082009-9F2D-4381-81A5-253514179CC6}"/>
              </a:ext>
            </a:extLst>
          </p:cNvPr>
          <p:cNvSpPr txBox="1">
            <a:spLocks/>
          </p:cNvSpPr>
          <p:nvPr/>
        </p:nvSpPr>
        <p:spPr>
          <a:xfrm>
            <a:off x="5408358" y="306941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 smtClean="0"/>
              <a:t>Представление результатов внедрения </a:t>
            </a:r>
          </a:p>
          <a:p>
            <a:pPr>
              <a:lnSpc>
                <a:spcPct val="110000"/>
              </a:lnSpc>
            </a:pPr>
            <a:r>
              <a:rPr lang="ru-RU" sz="1800" b="1" cap="none" dirty="0" smtClean="0"/>
              <a:t>и реализации кадровой практики</a:t>
            </a:r>
            <a:endParaRPr lang="ru-RU" sz="1800" b="1" cap="none" dirty="0"/>
          </a:p>
        </p:txBody>
      </p:sp>
    </p:spTree>
    <p:extLst>
      <p:ext uri="{BB962C8B-B14F-4D97-AF65-F5344CB8AC3E}">
        <p14:creationId xmlns:p14="http://schemas.microsoft.com/office/powerpoint/2010/main" val="22428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D33506-C42D-461E-BEB7-E9461D7E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5" y="186986"/>
            <a:ext cx="8339060" cy="111872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cap="none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НПА, направленные на внедрение и обеспечение применения кадровой практики</a:t>
            </a:r>
          </a:p>
        </p:txBody>
      </p:sp>
      <p:sp>
        <p:nvSpPr>
          <p:cNvPr id="5" name="Скругленный прямоугольник 6">
            <a:extLst>
              <a:ext uri="{FF2B5EF4-FFF2-40B4-BE49-F238E27FC236}">
                <a16:creationId xmlns="" xmlns:a16="http://schemas.microsoft.com/office/drawing/2014/main" id="{68DE0626-EC5B-4C66-A9F6-AE04603AA595}"/>
              </a:ext>
            </a:extLst>
          </p:cNvPr>
          <p:cNvSpPr/>
          <p:nvPr/>
        </p:nvSpPr>
        <p:spPr>
          <a:xfrm>
            <a:off x="1032147" y="1570673"/>
            <a:ext cx="5352324" cy="1956298"/>
          </a:xfrm>
          <a:prstGeom prst="roundRect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Указ Губернатора Ярославской области </a:t>
            </a:r>
          </a:p>
          <a:p>
            <a:pPr lvl="0" algn="ctr"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03.07.2014 № 274  «Об организации работы с независимыми экспертами»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="" xmlns:a16="http://schemas.microsoft.com/office/drawing/2014/main" id="{4252D4F0-9EA5-4579-BE97-F448F15CAA53}"/>
              </a:ext>
            </a:extLst>
          </p:cNvPr>
          <p:cNvSpPr/>
          <p:nvPr/>
        </p:nvSpPr>
        <p:spPr>
          <a:xfrm>
            <a:off x="6939642" y="2566052"/>
            <a:ext cx="3450291" cy="7399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Положение о Совете независимых экспертов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161D3B9-A1DE-4EA5-AFA8-9CB27FB7E226}"/>
              </a:ext>
            </a:extLst>
          </p:cNvPr>
          <p:cNvSpPr/>
          <p:nvPr/>
        </p:nvSpPr>
        <p:spPr>
          <a:xfrm>
            <a:off x="6939642" y="1732986"/>
            <a:ext cx="432889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об организации работы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независимыми экспертами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dirty="0"/>
          </a:p>
        </p:txBody>
      </p:sp>
      <p:sp>
        <p:nvSpPr>
          <p:cNvPr id="20" name="Скругленный прямоугольник 6">
            <a:extLst>
              <a:ext uri="{FF2B5EF4-FFF2-40B4-BE49-F238E27FC236}">
                <a16:creationId xmlns="" xmlns:a16="http://schemas.microsoft.com/office/drawing/2014/main" id="{1D46F92E-DA6F-48AB-BAC7-868DEDE168F6}"/>
              </a:ext>
            </a:extLst>
          </p:cNvPr>
          <p:cNvSpPr/>
          <p:nvPr/>
        </p:nvSpPr>
        <p:spPr>
          <a:xfrm>
            <a:off x="1032147" y="3912422"/>
            <a:ext cx="5352324" cy="1376955"/>
          </a:xfrm>
          <a:prstGeom prst="roundRect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правительства Ярославской области от 03.10.2014 № 89/од </a:t>
            </a:r>
          </a:p>
          <a:p>
            <a:pPr lvl="0" algn="ctr"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создании Совета независимых экспертов»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>
            <a:extLst>
              <a:ext uri="{FF2B5EF4-FFF2-40B4-BE49-F238E27FC236}">
                <a16:creationId xmlns="" xmlns:a16="http://schemas.microsoft.com/office/drawing/2014/main" id="{AC794F69-9005-4D51-9C49-B16419BBBDE0}"/>
              </a:ext>
            </a:extLst>
          </p:cNvPr>
          <p:cNvSpPr/>
          <p:nvPr/>
        </p:nvSpPr>
        <p:spPr>
          <a:xfrm>
            <a:off x="7067978" y="4230919"/>
            <a:ext cx="3936905" cy="7399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Реестр независимых экспертов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B96B3AD-8377-4014-BB85-DB92BCF1F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2911A2-1A5C-44A5-9C37-0CC681AA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5" y="1026696"/>
            <a:ext cx="10417629" cy="5243475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качества процедур по оценке и отбору кадров на государственную гражданскую службу области, в целом – повышение профессионального уровня кадров на гражданской службе области.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повышения открытости кадровых процедур в органах государственной власти Ярославской области.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Профилактика коррупционных нарушений при подборе кадров на должности гражданской службы.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форм профессионального взаимодействия органов государственной власти и независимых экспертов по вопросам формирования и реализации кадровой политики на государственной гражданской и муниципальной службе.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рабочими группами, объединившими членов Совета независимых экспертов и гражданских служащих управления государственной службы и кадровой политики Правительства Ярославской области, ряда нормативных правовых, методических документов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E42C75E-CF2C-44D9-BE2D-0FEC831ED3B6}"/>
              </a:ext>
            </a:extLst>
          </p:cNvPr>
          <p:cNvSpPr txBox="1">
            <a:spLocks/>
          </p:cNvSpPr>
          <p:nvPr/>
        </p:nvSpPr>
        <p:spPr>
          <a:xfrm>
            <a:off x="5179758" y="337382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Основные результаты внедрения и реализации кадровой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20586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2911A2-1A5C-44A5-9C37-0CC681AA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043" y="1255296"/>
            <a:ext cx="10221686" cy="516183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Разработка рабочими группами, объединившими членов Совета независимых экспертов и гражданских служащих управления государственной службы и кадровой политики Правительства Ярославской области, методик оценки базовых, профессиональных и функциональных компетенций кандидатов на замещение должностей и на включение в кадровые резервы государственной гражданской службы Ярославской области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Повышение компетентности экспертов в вопросах государственной службы; профессиональное развитие и саморазвитие независимых экспертов.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активности, осознанности и ответственности независимых экспертов, участвующих в мероприятиях по подбору и оценке кадров для государственной гражданской службы Ярославской области, иных мероприятиях органов государственной власти; повышение мотивации участия в деятельности Совета экспертов.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ответственности органов государственной власти в организации взаимодействия с независимыми экспертами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E42C75E-CF2C-44D9-BE2D-0FEC831ED3B6}"/>
              </a:ext>
            </a:extLst>
          </p:cNvPr>
          <p:cNvSpPr txBox="1">
            <a:spLocks/>
          </p:cNvSpPr>
          <p:nvPr/>
        </p:nvSpPr>
        <p:spPr>
          <a:xfrm>
            <a:off x="5179758" y="337382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cap="none" dirty="0"/>
              <a:t>Основные результаты внедрения и реализации кадровой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6730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8B9CBF-AC6E-4EC5-9ECB-2D2916CC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C00CB8F-DACE-4868-BFBA-378AF90A0452}"/>
              </a:ext>
            </a:extLst>
          </p:cNvPr>
          <p:cNvSpPr/>
          <p:nvPr/>
        </p:nvSpPr>
        <p:spPr>
          <a:xfrm>
            <a:off x="375557" y="606368"/>
            <a:ext cx="11560629" cy="56333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473150-9368-46AF-BACB-7CE6DB608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2" y="4229100"/>
            <a:ext cx="11587594" cy="198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2979C14-7781-425C-B630-E33498D9F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4"/>
          <a:stretch/>
        </p:blipFill>
        <p:spPr>
          <a:xfrm>
            <a:off x="307521" y="381000"/>
            <a:ext cx="11696700" cy="599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A33584D-CD03-4E0F-B190-AAFF19DC4772}"/>
              </a:ext>
            </a:extLst>
          </p:cNvPr>
          <p:cNvSpPr txBox="1">
            <a:spLocks/>
          </p:cNvSpPr>
          <p:nvPr/>
        </p:nvSpPr>
        <p:spPr>
          <a:xfrm>
            <a:off x="5110843" y="275824"/>
            <a:ext cx="6825343" cy="11610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cap="none" dirty="0"/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9309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7FB67E4B-616B-470B-9427-3B0757BE3576}"/>
              </a:ext>
            </a:extLst>
          </p:cNvPr>
          <p:cNvGrpSpPr/>
          <p:nvPr/>
        </p:nvGrpSpPr>
        <p:grpSpPr>
          <a:xfrm>
            <a:off x="424464" y="-2062310"/>
            <a:ext cx="11200720" cy="8621860"/>
            <a:chOff x="-36271" y="1207498"/>
            <a:chExt cx="13364700" cy="8756889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D1B872A9-6D91-43B2-BE48-DEF7A7DA2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8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-36271" y="3598782"/>
              <a:ext cx="13364700" cy="63656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9D439046-F67E-41C2-8234-B48381A700A9}"/>
                </a:ext>
              </a:extLst>
            </p:cNvPr>
            <p:cNvSpPr/>
            <p:nvPr/>
          </p:nvSpPr>
          <p:spPr>
            <a:xfrm>
              <a:off x="-36271" y="1207498"/>
              <a:ext cx="9794875" cy="56308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9CED2F0-D4BE-4D00-AC53-1A36CABBD3D8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cap="none" dirty="0"/>
              <a:t>Цель практики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A2E5B1-B95E-496A-8587-F8B292F8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7" y="4945020"/>
            <a:ext cx="10543914" cy="1233953"/>
          </a:xfrm>
        </p:spPr>
        <p:txBody>
          <a:bodyPr>
            <a:noAutofit/>
          </a:bodyPr>
          <a:lstStyle/>
          <a:p>
            <a:r>
              <a:rPr lang="ru-RU" sz="2800" b="1" cap="none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Повышение эффективности реализации кадровой политики </a:t>
            </a:r>
            <a: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800" b="1" cap="none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развития государственной гражданской </a:t>
            </a:r>
            <a: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800" b="1" cap="none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муниципальной службы в Ярославской области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BF7838C-999D-4FD0-A357-3914E1C55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589796"/>
            <a:ext cx="1077792" cy="10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A9DA928-7D74-4489-9445-F602F58270B2}"/>
              </a:ext>
            </a:extLst>
          </p:cNvPr>
          <p:cNvSpPr/>
          <p:nvPr/>
        </p:nvSpPr>
        <p:spPr>
          <a:xfrm>
            <a:off x="1048749" y="1456871"/>
            <a:ext cx="10022022" cy="450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единообразный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 к подбору, отбору, оценке, организации деятельности независимых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экспертов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централизованную систему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с независимыми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экспертами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систему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практико-ориентированной теоретико-методической подготовки независимых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экспертов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открытость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гражданской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службы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Осуществить профилактику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коррупционных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нарушений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положительный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имидж государственной гражданской службы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E5FBB3F-411B-418B-9DA7-26B49AEBF923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cap="none" dirty="0"/>
              <a:t>Задачи практики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128C168-8120-407A-885A-46815BC9D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72BA4556-EB63-41DD-AC06-94D3492F8E5B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cap="none" dirty="0"/>
              <a:t>Новизна практики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ABFBB8D-A4A6-46BE-9882-7AA62D8D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8231034-35A4-477E-893E-3F3CCC7A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100000" l="0" r="100000">
                        <a14:foregroundMark x1="13796" y1="49096" x2="13796" y2="59249"/>
                        <a14:foregroundMark x1="16481" y1="53825" x2="25278" y2="65090"/>
                        <a14:foregroundMark x1="17500" y1="62448" x2="12222" y2="73574"/>
                        <a14:foregroundMark x1="20926" y1="69541" x2="21481" y2="72184"/>
                        <a14:foregroundMark x1="43333" y1="53825" x2="45370" y2="59110"/>
                        <a14:foregroundMark x1="52685" y1="54520" x2="53519" y2="58554"/>
                        <a14:backgroundMark x1="17315" y1="68846" x2="17500" y2="70793"/>
                        <a14:backgroundMark x1="61944" y1="60779" x2="93148" y2="54103"/>
                        <a14:backgroundMark x1="3796" y1="77469" x2="13333" y2="77608"/>
                        <a14:backgroundMark x1="14444" y1="77886" x2="29352" y2="76217"/>
                        <a14:backgroundMark x1="31111" y1="76495" x2="37963" y2="7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8" t="-296" r="-1557" b="16982"/>
          <a:stretch/>
        </p:blipFill>
        <p:spPr>
          <a:xfrm>
            <a:off x="766474" y="1245294"/>
            <a:ext cx="7966458" cy="46003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D74EBD-7515-410B-9FC6-8968FF0D5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100000" l="0" r="100000">
                        <a14:foregroundMark x1="13796" y1="49096" x2="13796" y2="59249"/>
                        <a14:foregroundMark x1="16481" y1="53825" x2="25278" y2="65090"/>
                        <a14:foregroundMark x1="17500" y1="62448" x2="12222" y2="73574"/>
                        <a14:foregroundMark x1="20926" y1="69541" x2="21481" y2="72184"/>
                        <a14:foregroundMark x1="43333" y1="53825" x2="45370" y2="59110"/>
                        <a14:foregroundMark x1="52685" y1="54520" x2="53519" y2="58554"/>
                        <a14:backgroundMark x1="17315" y1="68846" x2="17500" y2="70793"/>
                        <a14:backgroundMark x1="61944" y1="60779" x2="93148" y2="54103"/>
                        <a14:backgroundMark x1="3796" y1="77469" x2="13333" y2="77608"/>
                        <a14:backgroundMark x1="14444" y1="77886" x2="29352" y2="76217"/>
                        <a14:backgroundMark x1="31111" y1="76495" x2="37963" y2="7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1" t="50390" r="-1557" b="11651"/>
          <a:stretch/>
        </p:blipFill>
        <p:spPr>
          <a:xfrm>
            <a:off x="7853284" y="3249386"/>
            <a:ext cx="3771900" cy="2596243"/>
          </a:xfrm>
          <a:prstGeom prst="rect">
            <a:avLst/>
          </a:prstGeom>
        </p:spPr>
      </p:pic>
      <p:sp>
        <p:nvSpPr>
          <p:cNvPr id="12" name="Скругленный прямоугольник 7">
            <a:extLst>
              <a:ext uri="{FF2B5EF4-FFF2-40B4-BE49-F238E27FC236}">
                <a16:creationId xmlns="" xmlns:a16="http://schemas.microsoft.com/office/drawing/2014/main" id="{1E2210D3-057A-4126-866F-4A1146271C38}"/>
              </a:ext>
            </a:extLst>
          </p:cNvPr>
          <p:cNvSpPr/>
          <p:nvPr/>
        </p:nvSpPr>
        <p:spPr>
          <a:xfrm>
            <a:off x="2094226" y="396207"/>
            <a:ext cx="9841202" cy="3989512"/>
          </a:xfrm>
          <a:prstGeom prst="roundRect">
            <a:avLst>
              <a:gd name="adj" fmla="val 5088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объединение отдельных профессионалов, привлекаемых к ОГВ в качестве независимых экспертов, 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экспертное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сообщество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централизация функций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 подбору независимых экспертов, их подбору и направлению для участия в кадровых процедурах всех органов власти региона, координации и оценки работы экспертов</a:t>
            </a:r>
            <a:endParaRPr lang="ru-RU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организация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последовательной целенаправленной работы, в том числе обучающей и методической, с членами созданного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Совета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6C8343-6D89-49AF-AC92-8296897BF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4300"/>
            <a:ext cx="12192000" cy="216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7">
            <a:extLst>
              <a:ext uri="{FF2B5EF4-FFF2-40B4-BE49-F238E27FC236}">
                <a16:creationId xmlns="" xmlns:a16="http://schemas.microsoft.com/office/drawing/2014/main" id="{E59268CD-52E1-4920-9B95-4CA9009D2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1358" y="762407"/>
            <a:ext cx="10858500" cy="483325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>
            <a:no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объективности и осознанности кадровых решений органов государственной власти Ярославской области, в том числе посредством введения ротации экспертов, ликвидации «закрепления» экспертов за определённым органов власти;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расширение возможностей использования профессионального потенциала экспертов в целях повышения эффективности деятельности органов власти Ярославской области;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собственной ответственности и активности независимых экспертов, участвующих в принятии кадровых и управленческих решений в отношении гражданских служащих, в реализации мероприятий органов государственной власти, в управлении созданным Советом экспертов, в воплощении его решений;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методического обеспечения кадровых процессов на государственной гражданской службе региона</a:t>
            </a:r>
            <a:endParaRPr lang="ru-RU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184AD8B8-B84C-4168-BECA-462CD888CA61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cap="none" dirty="0" smtClean="0"/>
              <a:t>Достоинства </a:t>
            </a:r>
            <a:r>
              <a:rPr lang="ru-RU" sz="2400" b="1" cap="none" dirty="0"/>
              <a:t>практики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6F30E7-AE97-4209-8E3C-5E060887C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5" y="354750"/>
            <a:ext cx="1078945" cy="10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ED84FC5-63C0-489B-8DA6-BD63B8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80DDE-AC06-44AB-8D65-7B645A653E7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92CD8DE-96D4-45BC-B0D9-0F9E9A53BBAA}"/>
              </a:ext>
            </a:extLst>
          </p:cNvPr>
          <p:cNvSpPr txBox="1">
            <a:spLocks/>
          </p:cNvSpPr>
          <p:nvPr/>
        </p:nvSpPr>
        <p:spPr>
          <a:xfrm>
            <a:off x="521368" y="381000"/>
            <a:ext cx="11365832" cy="6003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23850"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 к подбору независимых экспертов органами власти;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пренебрежение подбором новых независимых экспертов, отсутствие ротации экспертов, распространение практики «закрепления» экспертов за отдельным органом власти;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мотивация взаимодействия с лицами, приглашаемыми для участия в заседаниях конкурсных и аттестационных комиссий в качестве независимых экспертов;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 уровень понимания экспертами своих функций, полномочий, и, как следствие, - формальное исполнение своих обязанностей, низкий уровень активности и ответственности за решения, принимаемые при их участии;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закрытость процедур подбора кадров, оценочных процедур для экспертов; ограничение полномочий экспертов участием в итоговых заседаниях конкурсных и аттестационных комиссий;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специальной теоретической, методической практико-ориентированной работы по оценке и повышению уровня компетентности экспертов в области законодательства о государственной гражданской службе;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справочных, информационных, методических материалов для независимых экспертов;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3850" algn="just">
              <a:lnSpc>
                <a:spcPct val="107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оценки эффективности деятельности экспертов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C432B1-B92F-43D8-B49C-5D4A5420F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05" y="5341371"/>
            <a:ext cx="1078945" cy="10431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779105E3-D776-4185-BD92-8CA8BF72FA9F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cap="none" dirty="0"/>
              <a:t>Проблемы, выявленные до разработки и реализации кадровой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4235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5BC4ADD-01D8-443A-B32B-40E769FB0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" y="396207"/>
            <a:ext cx="1077792" cy="104198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3C88D52-96EE-4561-8177-084C5FD1B738}"/>
              </a:ext>
            </a:extLst>
          </p:cNvPr>
          <p:cNvSpPr txBox="1">
            <a:spLocks/>
          </p:cNvSpPr>
          <p:nvPr/>
        </p:nvSpPr>
        <p:spPr>
          <a:xfrm>
            <a:off x="5181599" y="186986"/>
            <a:ext cx="6443585" cy="689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cap="none" dirty="0"/>
              <a:t>Этапы разработки и реализации </a:t>
            </a:r>
          </a:p>
          <a:p>
            <a:r>
              <a:rPr lang="ru-RU" sz="2200" b="1" cap="none" dirty="0"/>
              <a:t>кадровой практики</a:t>
            </a:r>
            <a:r>
              <a:rPr lang="ru-RU" sz="2200" cap="none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6C993FC-FA2E-41D3-87A3-3CBC2B4740EC}"/>
              </a:ext>
            </a:extLst>
          </p:cNvPr>
          <p:cNvSpPr/>
          <p:nvPr/>
        </p:nvSpPr>
        <p:spPr>
          <a:xfrm>
            <a:off x="1504948" y="1363720"/>
            <a:ext cx="412024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Подготовительный 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или организационный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(2014 г.)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33E24E4-AE7C-41C8-B9D3-807118256080}"/>
              </a:ext>
            </a:extLst>
          </p:cNvPr>
          <p:cNvSpPr/>
          <p:nvPr/>
        </p:nvSpPr>
        <p:spPr>
          <a:xfrm>
            <a:off x="1794539" y="3089108"/>
            <a:ext cx="35410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II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Методический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(2015 г.)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4058972-BE71-49D2-84C4-697C7C4A27D8}"/>
              </a:ext>
            </a:extLst>
          </p:cNvPr>
          <p:cNvSpPr/>
          <p:nvPr/>
        </p:nvSpPr>
        <p:spPr>
          <a:xfrm>
            <a:off x="1009753" y="4429775"/>
            <a:ext cx="5110631" cy="11387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III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этап,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Практико-деятельностный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(2016-2017 гг.)</a:t>
            </a:r>
          </a:p>
        </p:txBody>
      </p:sp>
      <p:pic>
        <p:nvPicPr>
          <p:cNvPr id="1026" name="Picture 2" descr="DSCN9564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84" y="3089108"/>
            <a:ext cx="4228349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Users\akimova\Documents\Проекты\Участие в конкурсе лучших кадровых практик Минтруда-2017\По Совету экспертов\3 Другие документы и материалы\Фотоматериалы\27.04.2017\DSCF35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199648"/>
            <a:ext cx="2559412" cy="16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IMG_0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91" y="1179802"/>
            <a:ext cx="2419541" cy="17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Натуральные материалы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Натуральные материалы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Натуральные материалы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1996</Words>
  <Application>Microsoft Office PowerPoint</Application>
  <PresentationFormat>Произвольный</PresentationFormat>
  <Paragraphs>221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Аспект</vt:lpstr>
      <vt:lpstr>След самолета</vt:lpstr>
      <vt:lpstr>  «Совет независимых экспертов Ярославской области»</vt:lpstr>
      <vt:lpstr>Презентация PowerPoint</vt:lpstr>
      <vt:lpstr>НПА, направленные на внедрение и обеспечение применения кадровой практики</vt:lpstr>
      <vt:lpstr>Повышение эффективности реализации кадровой политики  и обеспечение развития государственной гражданской  и муниципальной службы в Ярославской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«Совет независимых экспертов Ярославской области»</dc:title>
  <dc:creator>Марк Абрамов</dc:creator>
  <cp:lastModifiedBy>Абрамова Елена Юрьевна</cp:lastModifiedBy>
  <cp:revision>90</cp:revision>
  <dcterms:created xsi:type="dcterms:W3CDTF">2017-10-14T20:20:13Z</dcterms:created>
  <dcterms:modified xsi:type="dcterms:W3CDTF">2017-10-17T13:02:33Z</dcterms:modified>
</cp:coreProperties>
</file>