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86" r:id="rId4"/>
    <p:sldId id="273" r:id="rId5"/>
    <p:sldId id="274" r:id="rId6"/>
    <p:sldId id="283" r:id="rId7"/>
    <p:sldId id="287" r:id="rId8"/>
    <p:sldId id="271" r:id="rId9"/>
    <p:sldId id="279" r:id="rId10"/>
    <p:sldId id="272" r:id="rId11"/>
    <p:sldId id="276" r:id="rId12"/>
    <p:sldId id="27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D0F"/>
    <a:srgbClr val="C43812"/>
    <a:srgbClr val="A83110"/>
    <a:srgbClr val="F88F26"/>
    <a:srgbClr val="F78615"/>
    <a:srgbClr val="586C8A"/>
    <a:srgbClr val="129481"/>
    <a:srgbClr val="FFCC00"/>
    <a:srgbClr val="8A9BB4"/>
    <a:srgbClr val="4B5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20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9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5048\Desktop\&#1040;&#1076;&#1072;&#1087;&#1090;&#1072;&#1094;&#1080;&#1103;\&#1040;&#1076;&#1072;&#1087;&#1090;&#1072;&#1094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5048\Desktop\&#1040;&#1076;&#1072;&#1087;&#1090;&#1072;&#1094;&#1080;&#1103;\&#1040;&#1076;&#1072;&#1087;&#1090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Book Antiqua" panose="02040602050305030304" pitchFamily="18" charset="0"/>
              </a:rPr>
              <a:t>Сотрудники </a:t>
            </a:r>
            <a:r>
              <a:rPr lang="ru-RU" sz="2000" dirty="0">
                <a:latin typeface="Book Antiqua" panose="02040602050305030304" pitchFamily="18" charset="0"/>
              </a:rPr>
              <a:t>прошедшие  адаптацию</a:t>
            </a:r>
          </a:p>
        </c:rich>
      </c:tx>
      <c:layout>
        <c:manualLayout>
          <c:xMode val="edge"/>
          <c:yMode val="edge"/>
          <c:x val="0.10959721435271789"/>
          <c:y val="1.33214361137489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explosion val="8"/>
            <c:spPr>
              <a:solidFill>
                <a:srgbClr val="A8311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explosion val="8"/>
            <c:spPr>
              <a:solidFill>
                <a:srgbClr val="F88F2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'ОБЩИЙ ИТОГ'!$T$24:$V$24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01.10.2017</c:v>
                </c:pt>
              </c:strCache>
            </c:strRef>
          </c:cat>
          <c:val>
            <c:numRef>
              <c:f>'ОБЩИЙ ИТОГ'!$T$25:$V$25</c:f>
              <c:numCache>
                <c:formatCode>0%</c:formatCode>
                <c:ptCount val="3"/>
                <c:pt idx="0">
                  <c:v>0.75</c:v>
                </c:pt>
                <c:pt idx="1">
                  <c:v>0.63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b="1" i="0" kern="1200" baseline="0" dirty="0">
                <a:solidFill>
                  <a:srgbClr val="000000"/>
                </a:solidFill>
                <a:effectLst/>
                <a:latin typeface="Book Antiqua"/>
              </a:rPr>
              <a:t>Сотрудники, проработавшие менее года по прошествии адаптации 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1302328705013415"/>
          <c:y val="1.2949883102662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67991843740522"/>
          <c:y val="0.23263559730376623"/>
          <c:w val="0.60567405289953746"/>
          <c:h val="0.6145030259305620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22"/>
          <c:dPt>
            <c:idx val="0"/>
            <c:bubble3D val="0"/>
            <c:spPr>
              <a:solidFill>
                <a:srgbClr val="C4381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78615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'ОБЩИЙ ИТОГ'!$Y$24:$AA$24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01.10.2017</c:v>
                </c:pt>
              </c:strCache>
            </c:strRef>
          </c:cat>
          <c:val>
            <c:numRef>
              <c:f>'ОБЩИЙ ИТОГ'!$Y$25:$AA$25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0.13</c:v>
                </c:pt>
                <c:pt idx="2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4386699618643247E-2"/>
          <c:y val="0.8249976250050346"/>
          <c:w val="0.43200221725092203"/>
          <c:h val="0.17500237499496535"/>
        </c:manualLayout>
      </c:layout>
      <c:overlay val="0"/>
      <c:txPr>
        <a:bodyPr/>
        <a:lstStyle/>
        <a:p>
          <a:pPr>
            <a:defRPr sz="1600" b="1"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294F7-BB95-438B-83AD-5929AE066C39}" type="doc">
      <dgm:prSet loTypeId="urn:microsoft.com/office/officeart/2005/8/layout/matrix3" loCatId="matrix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62A65F-CCB9-40E1-B8E5-7AA898654F14}">
      <dgm:prSet phldrT="[Текст]" custT="1"/>
      <dgm:spPr/>
      <dgm:t>
        <a:bodyPr/>
        <a:lstStyle/>
        <a:p>
          <a:r>
            <a:rPr lang="ru-RU" sz="1800" b="1" i="0" dirty="0" smtClean="0">
              <a:latin typeface="Book Antiqua" panose="02040602050305030304" pitchFamily="18" charset="0"/>
            </a:rPr>
            <a:t>108625 руководителей и специалистов системы </a:t>
          </a:r>
          <a:r>
            <a:rPr lang="ru-RU" sz="1800" b="0" i="0" dirty="0" smtClean="0">
              <a:latin typeface="Book Antiqua" panose="02040602050305030304" pitchFamily="18" charset="0"/>
            </a:rPr>
            <a:t>ПФР выполняют широкий спектр социально значимых функций, предоставляя </a:t>
          </a:r>
          <a:r>
            <a:rPr lang="ru-RU" sz="1800" b="1" i="0" dirty="0" smtClean="0">
              <a:latin typeface="Book Antiqua" panose="02040602050305030304" pitchFamily="18" charset="0"/>
            </a:rPr>
            <a:t>22 государственные услуги</a:t>
          </a:r>
          <a:endParaRPr lang="ru-RU" sz="1800" b="1" i="0" dirty="0">
            <a:latin typeface="Book Antiqua" panose="02040602050305030304" pitchFamily="18" charset="0"/>
          </a:endParaRPr>
        </a:p>
      </dgm:t>
    </dgm:pt>
    <dgm:pt modelId="{8D0AE775-97E1-4E8A-A445-014842028BCF}" type="parTrans" cxnId="{DB89E0CD-DCD2-4CCA-8CF0-955B743E0501}">
      <dgm:prSet/>
      <dgm:spPr/>
      <dgm:t>
        <a:bodyPr/>
        <a:lstStyle/>
        <a:p>
          <a:endParaRPr lang="ru-RU" sz="1700"/>
        </a:p>
      </dgm:t>
    </dgm:pt>
    <dgm:pt modelId="{37153172-0E9C-4892-B5AC-03753776BB60}" type="sibTrans" cxnId="{DB89E0CD-DCD2-4CCA-8CF0-955B743E0501}">
      <dgm:prSet/>
      <dgm:spPr/>
      <dgm:t>
        <a:bodyPr/>
        <a:lstStyle/>
        <a:p>
          <a:endParaRPr lang="ru-RU" sz="1700"/>
        </a:p>
      </dgm:t>
    </dgm:pt>
    <dgm:pt modelId="{A97F6BFD-9BF3-41F6-804D-D6BA8B10E888}">
      <dgm:prSet phldrT="[Текст]" custT="1"/>
      <dgm:spPr/>
      <dgm:t>
        <a:bodyPr/>
        <a:lstStyle/>
        <a:p>
          <a:r>
            <a:rPr lang="ru-RU" sz="2000" b="0" i="0" dirty="0" smtClean="0">
              <a:latin typeface="Book Antiqua" panose="02040602050305030304" pitchFamily="18" charset="0"/>
            </a:rPr>
            <a:t>ПФР по экономико-географическому и управленческому признакам можно сравнить с </a:t>
          </a:r>
          <a:r>
            <a:rPr lang="ru-RU" sz="2000" b="1" i="0" dirty="0" smtClean="0">
              <a:latin typeface="Book Antiqua" panose="02040602050305030304" pitchFamily="18" charset="0"/>
            </a:rPr>
            <a:t>транснациональной корпорацией</a:t>
          </a:r>
          <a:endParaRPr lang="ru-RU" sz="2000" b="1" i="0" dirty="0">
            <a:latin typeface="Book Antiqua" panose="02040602050305030304" pitchFamily="18" charset="0"/>
          </a:endParaRPr>
        </a:p>
      </dgm:t>
    </dgm:pt>
    <dgm:pt modelId="{D9D3D1C1-B7B1-4A33-9E54-6D354388A11B}" type="parTrans" cxnId="{F76B0263-0D95-422C-9B45-BD92BFEFDE3F}">
      <dgm:prSet/>
      <dgm:spPr/>
      <dgm:t>
        <a:bodyPr/>
        <a:lstStyle/>
        <a:p>
          <a:endParaRPr lang="ru-RU" sz="1700"/>
        </a:p>
      </dgm:t>
    </dgm:pt>
    <dgm:pt modelId="{6640615F-1A86-4D4A-ADD9-815C27286C07}" type="sibTrans" cxnId="{F76B0263-0D95-422C-9B45-BD92BFEFDE3F}">
      <dgm:prSet/>
      <dgm:spPr/>
      <dgm:t>
        <a:bodyPr/>
        <a:lstStyle/>
        <a:p>
          <a:endParaRPr lang="ru-RU" sz="1700"/>
        </a:p>
      </dgm:t>
    </dgm:pt>
    <dgm:pt modelId="{EBA4B7C8-5373-4141-8BCE-2E5110826780}">
      <dgm:prSet phldrT="[Текст]" custT="1"/>
      <dgm:spPr/>
      <dgm:t>
        <a:bodyPr/>
        <a:lstStyle/>
        <a:p>
          <a:r>
            <a:rPr lang="ru-RU" sz="2000" b="1" i="1" dirty="0" smtClean="0">
              <a:latin typeface="Book Antiqua" panose="02040602050305030304" pitchFamily="18" charset="0"/>
            </a:rPr>
            <a:t>51,7 млн.</a:t>
          </a:r>
          <a:r>
            <a:rPr lang="ru-RU" sz="2000" b="0" i="1" dirty="0" smtClean="0">
              <a:latin typeface="Book Antiqua" panose="02040602050305030304" pitchFamily="18" charset="0"/>
            </a:rPr>
            <a:t> различных услуг было предоставлено работниками органов ПФР гражданам Российской Федерации в 2016 году</a:t>
          </a:r>
          <a:endParaRPr lang="ru-RU" sz="2000" b="0" i="1" dirty="0">
            <a:latin typeface="Book Antiqua" panose="02040602050305030304" pitchFamily="18" charset="0"/>
          </a:endParaRPr>
        </a:p>
      </dgm:t>
    </dgm:pt>
    <dgm:pt modelId="{3CDE7218-AC37-405B-9164-2BC701CE0335}" type="parTrans" cxnId="{415B05DF-34B8-4025-B326-382320446135}">
      <dgm:prSet/>
      <dgm:spPr/>
      <dgm:t>
        <a:bodyPr/>
        <a:lstStyle/>
        <a:p>
          <a:endParaRPr lang="ru-RU" sz="1700"/>
        </a:p>
      </dgm:t>
    </dgm:pt>
    <dgm:pt modelId="{3FB8AAC0-F47D-4FEA-8A8B-19452C8B94E2}" type="sibTrans" cxnId="{415B05DF-34B8-4025-B326-382320446135}">
      <dgm:prSet/>
      <dgm:spPr/>
      <dgm:t>
        <a:bodyPr/>
        <a:lstStyle/>
        <a:p>
          <a:endParaRPr lang="ru-RU" sz="1700"/>
        </a:p>
      </dgm:t>
    </dgm:pt>
    <dgm:pt modelId="{BE7B9A51-4153-482C-AAE4-99641B176BC8}">
      <dgm:prSet phldrT="[Текст]" custT="1"/>
      <dgm:spPr/>
      <dgm:t>
        <a:bodyPr/>
        <a:lstStyle/>
        <a:p>
          <a:r>
            <a:rPr lang="ru-RU" sz="1700" b="1" i="1" dirty="0" smtClean="0">
              <a:latin typeface="Book Antiqua" panose="02040602050305030304" pitchFamily="18" charset="0"/>
            </a:rPr>
            <a:t>В ПФР развита система внутриорганизационной и межведомственной коммуникации (АИС ПФР-2 и СМЭВ), помогающая своевременно реагировать на возникающие проблемы и оперативно решать их</a:t>
          </a:r>
          <a:endParaRPr lang="ru-RU" sz="1700" b="1" i="1" dirty="0">
            <a:latin typeface="Book Antiqua" panose="02040602050305030304" pitchFamily="18" charset="0"/>
          </a:endParaRPr>
        </a:p>
      </dgm:t>
    </dgm:pt>
    <dgm:pt modelId="{1FDB3F4E-565E-4E29-9F9E-1F2A436FDF08}" type="parTrans" cxnId="{F68ADE64-5882-4BB2-96AD-1B129C8D3067}">
      <dgm:prSet/>
      <dgm:spPr/>
      <dgm:t>
        <a:bodyPr/>
        <a:lstStyle/>
        <a:p>
          <a:endParaRPr lang="ru-RU" sz="1700"/>
        </a:p>
      </dgm:t>
    </dgm:pt>
    <dgm:pt modelId="{0F002623-BB82-41E2-AFDE-57C9CB75BA52}" type="sibTrans" cxnId="{F68ADE64-5882-4BB2-96AD-1B129C8D3067}">
      <dgm:prSet/>
      <dgm:spPr/>
      <dgm:t>
        <a:bodyPr/>
        <a:lstStyle/>
        <a:p>
          <a:endParaRPr lang="ru-RU" sz="1700"/>
        </a:p>
      </dgm:t>
    </dgm:pt>
    <dgm:pt modelId="{ADF5E322-0B9A-4793-86B8-E1E79C77793F}" type="pres">
      <dgm:prSet presAssocID="{97F294F7-BB95-438B-83AD-5929AE066C3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C512B-B1A7-4FC2-A12F-856F1FAFF055}" type="pres">
      <dgm:prSet presAssocID="{97F294F7-BB95-438B-83AD-5929AE066C39}" presName="diamond" presStyleLbl="bgShp" presStyleIdx="0" presStyleCnt="1" custScaleX="137401"/>
      <dgm:spPr/>
    </dgm:pt>
    <dgm:pt modelId="{BFF43146-943F-4C49-B534-37BEED3663B1}" type="pres">
      <dgm:prSet presAssocID="{97F294F7-BB95-438B-83AD-5929AE066C39}" presName="quad1" presStyleLbl="node1" presStyleIdx="0" presStyleCnt="4" custScaleX="150693" custScaleY="111483" custLinFactNeighborX="-28772" custLinFactNeighborY="-9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D0425-00C3-4DD1-A28B-B56628198876}" type="pres">
      <dgm:prSet presAssocID="{97F294F7-BB95-438B-83AD-5929AE066C39}" presName="quad2" presStyleLbl="node1" presStyleIdx="1" presStyleCnt="4" custScaleX="147307" custScaleY="106970" custLinFactNeighborX="26515" custLinFactNeighborY="-8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D39AA-0402-4817-ACB2-72503488B0E3}" type="pres">
      <dgm:prSet presAssocID="{97F294F7-BB95-438B-83AD-5929AE066C39}" presName="quad3" presStyleLbl="node1" presStyleIdx="2" presStyleCnt="4" custScaleX="145051" custScaleY="109815" custLinFactNeighborX="-25387" custLinFactNeighborY="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5320-8F77-4551-AEEC-239D715D3C25}" type="pres">
      <dgm:prSet presAssocID="{97F294F7-BB95-438B-83AD-5929AE066C39}" presName="quad4" presStyleLbl="node1" presStyleIdx="3" presStyleCnt="4" custScaleX="147308" custScaleY="109815" custLinFactNeighborX="26515" custLinFactNeighborY="1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EB357-1782-467F-A979-D11780D2240D}" type="presOf" srcId="{97F294F7-BB95-438B-83AD-5929AE066C39}" destId="{ADF5E322-0B9A-4793-86B8-E1E79C77793F}" srcOrd="0" destOrd="0" presId="urn:microsoft.com/office/officeart/2005/8/layout/matrix3"/>
    <dgm:cxn modelId="{682C6B8E-65D3-4B5E-8FF1-13CD5F17872F}" type="presOf" srcId="{EBA4B7C8-5373-4141-8BCE-2E5110826780}" destId="{36CD39AA-0402-4817-ACB2-72503488B0E3}" srcOrd="0" destOrd="0" presId="urn:microsoft.com/office/officeart/2005/8/layout/matrix3"/>
    <dgm:cxn modelId="{F68ADE64-5882-4BB2-96AD-1B129C8D3067}" srcId="{97F294F7-BB95-438B-83AD-5929AE066C39}" destId="{BE7B9A51-4153-482C-AAE4-99641B176BC8}" srcOrd="3" destOrd="0" parTransId="{1FDB3F4E-565E-4E29-9F9E-1F2A436FDF08}" sibTransId="{0F002623-BB82-41E2-AFDE-57C9CB75BA52}"/>
    <dgm:cxn modelId="{F76B0263-0D95-422C-9B45-BD92BFEFDE3F}" srcId="{97F294F7-BB95-438B-83AD-5929AE066C39}" destId="{A97F6BFD-9BF3-41F6-804D-D6BA8B10E888}" srcOrd="1" destOrd="0" parTransId="{D9D3D1C1-B7B1-4A33-9E54-6D354388A11B}" sibTransId="{6640615F-1A86-4D4A-ADD9-815C27286C07}"/>
    <dgm:cxn modelId="{415B05DF-34B8-4025-B326-382320446135}" srcId="{97F294F7-BB95-438B-83AD-5929AE066C39}" destId="{EBA4B7C8-5373-4141-8BCE-2E5110826780}" srcOrd="2" destOrd="0" parTransId="{3CDE7218-AC37-405B-9164-2BC701CE0335}" sibTransId="{3FB8AAC0-F47D-4FEA-8A8B-19452C8B94E2}"/>
    <dgm:cxn modelId="{E0CDCAE5-5A99-4CAF-8BB5-58FA1B2660A9}" type="presOf" srcId="{0362A65F-CCB9-40E1-B8E5-7AA898654F14}" destId="{BFF43146-943F-4C49-B534-37BEED3663B1}" srcOrd="0" destOrd="0" presId="urn:microsoft.com/office/officeart/2005/8/layout/matrix3"/>
    <dgm:cxn modelId="{DB89E0CD-DCD2-4CCA-8CF0-955B743E0501}" srcId="{97F294F7-BB95-438B-83AD-5929AE066C39}" destId="{0362A65F-CCB9-40E1-B8E5-7AA898654F14}" srcOrd="0" destOrd="0" parTransId="{8D0AE775-97E1-4E8A-A445-014842028BCF}" sibTransId="{37153172-0E9C-4892-B5AC-03753776BB60}"/>
    <dgm:cxn modelId="{FEBF01B1-78A0-48A8-8743-8628C2775B41}" type="presOf" srcId="{A97F6BFD-9BF3-41F6-804D-D6BA8B10E888}" destId="{8B6D0425-00C3-4DD1-A28B-B56628198876}" srcOrd="0" destOrd="0" presId="urn:microsoft.com/office/officeart/2005/8/layout/matrix3"/>
    <dgm:cxn modelId="{68F1529F-D718-455A-804F-5145C5853BBD}" type="presOf" srcId="{BE7B9A51-4153-482C-AAE4-99641B176BC8}" destId="{01C05320-8F77-4551-AEEC-239D715D3C25}" srcOrd="0" destOrd="0" presId="urn:microsoft.com/office/officeart/2005/8/layout/matrix3"/>
    <dgm:cxn modelId="{0B0BBBB9-1C1D-4426-A0CB-DDC2CDA36196}" type="presParOf" srcId="{ADF5E322-0B9A-4793-86B8-E1E79C77793F}" destId="{F62C512B-B1A7-4FC2-A12F-856F1FAFF055}" srcOrd="0" destOrd="0" presId="urn:microsoft.com/office/officeart/2005/8/layout/matrix3"/>
    <dgm:cxn modelId="{846001E8-9017-4C2C-883C-BBE48722C009}" type="presParOf" srcId="{ADF5E322-0B9A-4793-86B8-E1E79C77793F}" destId="{BFF43146-943F-4C49-B534-37BEED3663B1}" srcOrd="1" destOrd="0" presId="urn:microsoft.com/office/officeart/2005/8/layout/matrix3"/>
    <dgm:cxn modelId="{EBB69FDB-2C85-46E3-9383-ECDF37B0B281}" type="presParOf" srcId="{ADF5E322-0B9A-4793-86B8-E1E79C77793F}" destId="{8B6D0425-00C3-4DD1-A28B-B56628198876}" srcOrd="2" destOrd="0" presId="urn:microsoft.com/office/officeart/2005/8/layout/matrix3"/>
    <dgm:cxn modelId="{37BDDDEA-4E23-4685-828B-4D247D8D5550}" type="presParOf" srcId="{ADF5E322-0B9A-4793-86B8-E1E79C77793F}" destId="{36CD39AA-0402-4817-ACB2-72503488B0E3}" srcOrd="3" destOrd="0" presId="urn:microsoft.com/office/officeart/2005/8/layout/matrix3"/>
    <dgm:cxn modelId="{D4E42871-1174-4109-B0A2-E32CED955011}" type="presParOf" srcId="{ADF5E322-0B9A-4793-86B8-E1E79C77793F}" destId="{01C05320-8F77-4551-AEEC-239D715D3C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4143E-E4FA-486F-9AAD-572634F4DA3B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9AB3514D-23FC-41F4-9348-7415F62A7D22}">
      <dgm:prSet phldrT="[Текст]"/>
      <dgm:spPr/>
      <dgm:t>
        <a:bodyPr/>
        <a:lstStyle/>
        <a:p>
          <a:pPr indent="457200" algn="ctr"/>
          <a:r>
            <a:rPr lang="ru-RU" b="1" i="1" dirty="0" smtClean="0">
              <a:latin typeface="Book Antiqua" panose="02040602050305030304" pitchFamily="18" charset="0"/>
            </a:rPr>
            <a:t>формирование базовых компетенций, необходимых работникам для осуществления своих трудовых функций в соответствии с принятыми профессиональными стандартами и должностными инструкциями</a:t>
          </a:r>
          <a:endParaRPr lang="ru-RU" b="0" i="0" dirty="0"/>
        </a:p>
      </dgm:t>
    </dgm:pt>
    <dgm:pt modelId="{4AD17AD4-D402-462A-892E-6126F93E60B6}" type="parTrans" cxnId="{D434AB73-329B-4A8D-80D2-7964B33CB51A}">
      <dgm:prSet/>
      <dgm:spPr/>
      <dgm:t>
        <a:bodyPr/>
        <a:lstStyle/>
        <a:p>
          <a:endParaRPr lang="ru-RU"/>
        </a:p>
      </dgm:t>
    </dgm:pt>
    <dgm:pt modelId="{FD3B78FD-D535-45AD-AF65-DB4C56C5F6C7}" type="sibTrans" cxnId="{D434AB73-329B-4A8D-80D2-7964B33CB51A}">
      <dgm:prSet/>
      <dgm:spPr/>
      <dgm:t>
        <a:bodyPr/>
        <a:lstStyle/>
        <a:p>
          <a:endParaRPr lang="ru-RU"/>
        </a:p>
      </dgm:t>
    </dgm:pt>
    <dgm:pt modelId="{01CE89F3-847A-4158-A11E-1A776F4B75D3}" type="pres">
      <dgm:prSet presAssocID="{BFB4143E-E4FA-486F-9AAD-572634F4DA3B}" presName="arrowDiagram" presStyleCnt="0">
        <dgm:presLayoutVars>
          <dgm:chMax val="5"/>
          <dgm:dir/>
          <dgm:resizeHandles val="exact"/>
        </dgm:presLayoutVars>
      </dgm:prSet>
      <dgm:spPr/>
    </dgm:pt>
    <dgm:pt modelId="{F852ED05-550D-4F50-9E8C-EA2CC33D2650}" type="pres">
      <dgm:prSet presAssocID="{BFB4143E-E4FA-486F-9AAD-572634F4DA3B}" presName="arrow" presStyleLbl="bgShp" presStyleIdx="0" presStyleCnt="1" custScaleX="100000" custScaleY="100897" custLinFactNeighborX="1511" custLinFactNeighborY="6914"/>
      <dgm:spPr/>
    </dgm:pt>
    <dgm:pt modelId="{E63F04C8-CF39-4542-83FB-DBDDCC6CB085}" type="pres">
      <dgm:prSet presAssocID="{BFB4143E-E4FA-486F-9AAD-572634F4DA3B}" presName="arrowDiagram1" presStyleCnt="0">
        <dgm:presLayoutVars>
          <dgm:bulletEnabled val="1"/>
        </dgm:presLayoutVars>
      </dgm:prSet>
      <dgm:spPr/>
    </dgm:pt>
    <dgm:pt modelId="{03C362D7-2DB9-4B06-AA43-9008C82C6976}" type="pres">
      <dgm:prSet presAssocID="{9AB3514D-23FC-41F4-9348-7415F62A7D22}" presName="bullet1" presStyleLbl="node1" presStyleIdx="0" presStyleCnt="1" custScaleX="23156" custScaleY="24845" custLinFactX="-280623" custLinFactY="100000" custLinFactNeighborX="-300000" custLinFactNeighborY="154575"/>
      <dgm:spPr/>
    </dgm:pt>
    <dgm:pt modelId="{2DFE7C4A-7BD3-4A03-8D20-81A8EB0DEEDD}" type="pres">
      <dgm:prSet presAssocID="{9AB3514D-23FC-41F4-9348-7415F62A7D22}" presName="textBox1" presStyleLbl="revTx" presStyleIdx="0" presStyleCnt="1" custScaleX="203876" custScaleY="104972" custLinFactNeighborX="-22446" custLinFactNeighborY="-6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4AB73-329B-4A8D-80D2-7964B33CB51A}" srcId="{BFB4143E-E4FA-486F-9AAD-572634F4DA3B}" destId="{9AB3514D-23FC-41F4-9348-7415F62A7D22}" srcOrd="0" destOrd="0" parTransId="{4AD17AD4-D402-462A-892E-6126F93E60B6}" sibTransId="{FD3B78FD-D535-45AD-AF65-DB4C56C5F6C7}"/>
    <dgm:cxn modelId="{FC2BC36D-7CAF-484D-98DB-7480C8E386BB}" type="presOf" srcId="{9AB3514D-23FC-41F4-9348-7415F62A7D22}" destId="{2DFE7C4A-7BD3-4A03-8D20-81A8EB0DEEDD}" srcOrd="0" destOrd="0" presId="urn:microsoft.com/office/officeart/2005/8/layout/arrow2"/>
    <dgm:cxn modelId="{0D8BBF8C-D3A5-43A0-A49E-8DB64595C9D3}" type="presOf" srcId="{BFB4143E-E4FA-486F-9AAD-572634F4DA3B}" destId="{01CE89F3-847A-4158-A11E-1A776F4B75D3}" srcOrd="0" destOrd="0" presId="urn:microsoft.com/office/officeart/2005/8/layout/arrow2"/>
    <dgm:cxn modelId="{33892692-A4C3-43CD-AD11-F8F6FA0345FB}" type="presParOf" srcId="{01CE89F3-847A-4158-A11E-1A776F4B75D3}" destId="{F852ED05-550D-4F50-9E8C-EA2CC33D2650}" srcOrd="0" destOrd="0" presId="urn:microsoft.com/office/officeart/2005/8/layout/arrow2"/>
    <dgm:cxn modelId="{AA4DFFA6-2D08-46B7-815F-788B17517007}" type="presParOf" srcId="{01CE89F3-847A-4158-A11E-1A776F4B75D3}" destId="{E63F04C8-CF39-4542-83FB-DBDDCC6CB085}" srcOrd="1" destOrd="0" presId="urn:microsoft.com/office/officeart/2005/8/layout/arrow2"/>
    <dgm:cxn modelId="{F48A8C1A-237F-4CD8-B2DB-BCEB27CA5E0F}" type="presParOf" srcId="{E63F04C8-CF39-4542-83FB-DBDDCC6CB085}" destId="{03C362D7-2DB9-4B06-AA43-9008C82C6976}" srcOrd="0" destOrd="0" presId="urn:microsoft.com/office/officeart/2005/8/layout/arrow2"/>
    <dgm:cxn modelId="{4257B6C6-60FF-4257-A03F-E3F83DD7F482}" type="presParOf" srcId="{E63F04C8-CF39-4542-83FB-DBDDCC6CB085}" destId="{2DFE7C4A-7BD3-4A03-8D20-81A8EB0DEED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D15D6-8291-479F-A94D-071A4DA5BEA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268496-D152-4302-B354-F87711684089}">
      <dgm:prSet phldrT="[Текст]"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создана уникальная методика межтерриториального наставничества в период адаптации;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EE9C9086-07EB-4586-B58B-0DC81322258A}" type="parTrans" cxnId="{53A5A9D5-73DF-43E9-ADE3-69A0D425E450}">
      <dgm:prSet/>
      <dgm:spPr/>
      <dgm:t>
        <a:bodyPr/>
        <a:lstStyle/>
        <a:p>
          <a:endParaRPr lang="ru-RU"/>
        </a:p>
      </dgm:t>
    </dgm:pt>
    <dgm:pt modelId="{D6E63227-A2D9-46A5-A408-3E2D5753F339}" type="sibTrans" cxnId="{53A5A9D5-73DF-43E9-ADE3-69A0D425E450}">
      <dgm:prSet/>
      <dgm:spPr/>
      <dgm:t>
        <a:bodyPr/>
        <a:lstStyle/>
        <a:p>
          <a:endParaRPr lang="ru-RU"/>
        </a:p>
      </dgm:t>
    </dgm:pt>
    <dgm:pt modelId="{CCE6D9D4-07F4-43EA-9C53-AB5E72B28089}">
      <dgm:prSet phldrT="[Текст]"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повысился уровень ответственности вновь принятых работников за результаты своей профессиональной деятельности; 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2114BAC6-3C1E-486D-A4E6-2F34E9D1BFFC}" type="parTrans" cxnId="{41B92983-0771-48E3-BAE4-C2F4D2B4747E}">
      <dgm:prSet/>
      <dgm:spPr/>
      <dgm:t>
        <a:bodyPr/>
        <a:lstStyle/>
        <a:p>
          <a:endParaRPr lang="ru-RU"/>
        </a:p>
      </dgm:t>
    </dgm:pt>
    <dgm:pt modelId="{412451C8-A46C-4F9C-8AC7-13B28ED89989}" type="sibTrans" cxnId="{41B92983-0771-48E3-BAE4-C2F4D2B4747E}">
      <dgm:prSet/>
      <dgm:spPr/>
      <dgm:t>
        <a:bodyPr/>
        <a:lstStyle/>
        <a:p>
          <a:endParaRPr lang="ru-RU"/>
        </a:p>
      </dgm:t>
    </dgm:pt>
    <dgm:pt modelId="{F0AF8A34-C5C0-4523-8C19-6CAC5C0ACBD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усилилась мотивация на профессиональные достижения;</a:t>
          </a:r>
        </a:p>
        <a:p>
          <a:r>
            <a:rPr lang="ru-RU" sz="2400" dirty="0" smtClean="0">
              <a:latin typeface="Book Antiqua" panose="02040602050305030304" pitchFamily="18" charset="0"/>
            </a:rPr>
            <a:t> 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F0897331-B0E8-4AF6-AEFF-60350276B3E5}" type="parTrans" cxnId="{909E4BD5-A742-44DC-AA23-EBE438EBAD70}">
      <dgm:prSet/>
      <dgm:spPr/>
      <dgm:t>
        <a:bodyPr/>
        <a:lstStyle/>
        <a:p>
          <a:endParaRPr lang="ru-RU"/>
        </a:p>
      </dgm:t>
    </dgm:pt>
    <dgm:pt modelId="{52FF01B8-35A9-4CA6-BB4F-E1665E4F3152}" type="sibTrans" cxnId="{909E4BD5-A742-44DC-AA23-EBE438EBAD70}">
      <dgm:prSet/>
      <dgm:spPr/>
      <dgm:t>
        <a:bodyPr/>
        <a:lstStyle/>
        <a:p>
          <a:endParaRPr lang="ru-RU"/>
        </a:p>
      </dgm:t>
    </dgm:pt>
    <dgm:pt modelId="{8B500E35-789F-4043-809C-05A4755EDAB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сократилось число уволенных в первый год работы в               территориальных органах ПФР.</a:t>
          </a:r>
        </a:p>
        <a:p>
          <a:r>
            <a:rPr lang="ru-RU" sz="2400" dirty="0" smtClean="0">
              <a:latin typeface="Book Antiqua" panose="02040602050305030304" pitchFamily="18" charset="0"/>
            </a:rPr>
            <a:t> 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F7DAC1AA-AE23-4EC9-9871-26486921B923}" type="parTrans" cxnId="{F51CEE47-CB2D-4868-A085-A44E8C7E0EFF}">
      <dgm:prSet/>
      <dgm:spPr/>
      <dgm:t>
        <a:bodyPr/>
        <a:lstStyle/>
        <a:p>
          <a:endParaRPr lang="ru-RU"/>
        </a:p>
      </dgm:t>
    </dgm:pt>
    <dgm:pt modelId="{0A21A5E3-44B4-452A-9A1D-E43F48DED1E8}" type="sibTrans" cxnId="{F51CEE47-CB2D-4868-A085-A44E8C7E0EFF}">
      <dgm:prSet/>
      <dgm:spPr/>
      <dgm:t>
        <a:bodyPr/>
        <a:lstStyle/>
        <a:p>
          <a:endParaRPr lang="ru-RU"/>
        </a:p>
      </dgm:t>
    </dgm:pt>
    <dgm:pt modelId="{28295DB7-3FCF-41B8-881B-E62E51111D74}">
      <dgm:prSet phldrT="[Текст]"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 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CC636AAC-317E-406F-9CA3-EC6ABCCDEAD5}" type="sibTrans" cxnId="{8631BEAE-ED51-4ED0-BFE9-B5DF2C3FC5C6}">
      <dgm:prSet/>
      <dgm:spPr/>
      <dgm:t>
        <a:bodyPr/>
        <a:lstStyle/>
        <a:p>
          <a:endParaRPr lang="ru-RU"/>
        </a:p>
      </dgm:t>
    </dgm:pt>
    <dgm:pt modelId="{F55AE56C-253B-4312-9AC5-188020057BDF}" type="parTrans" cxnId="{8631BEAE-ED51-4ED0-BFE9-B5DF2C3FC5C6}">
      <dgm:prSet/>
      <dgm:spPr/>
      <dgm:t>
        <a:bodyPr/>
        <a:lstStyle/>
        <a:p>
          <a:endParaRPr lang="ru-RU"/>
        </a:p>
      </dgm:t>
    </dgm:pt>
    <dgm:pt modelId="{EF741466-588F-46B7-98FF-894808BDCAB0}">
      <dgm:prSet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снизились издержки на обучение работников;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8CA5AA74-0481-4BCE-8C80-07E4FEACD443}" type="parTrans" cxnId="{FDFB2673-EF34-416D-B286-7EE20328BC95}">
      <dgm:prSet/>
      <dgm:spPr/>
      <dgm:t>
        <a:bodyPr/>
        <a:lstStyle/>
        <a:p>
          <a:endParaRPr lang="ru-RU"/>
        </a:p>
      </dgm:t>
    </dgm:pt>
    <dgm:pt modelId="{4BC16E7E-D459-40EF-B094-3829C8511B80}" type="sibTrans" cxnId="{FDFB2673-EF34-416D-B286-7EE20328BC95}">
      <dgm:prSet/>
      <dgm:spPr/>
      <dgm:t>
        <a:bodyPr/>
        <a:lstStyle/>
        <a:p>
          <a:endParaRPr lang="ru-RU"/>
        </a:p>
      </dgm:t>
    </dgm:pt>
    <dgm:pt modelId="{F089EDDA-50BB-4CDC-8EC5-5ECDBF159AA6}" type="pres">
      <dgm:prSet presAssocID="{2C7D15D6-8291-479F-A94D-071A4DA5BE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A8B3FF9-7413-4C0B-81D1-FC71DD2AF407}" type="pres">
      <dgm:prSet presAssocID="{28295DB7-3FCF-41B8-881B-E62E51111D74}" presName="thickLine" presStyleLbl="alignNode1" presStyleIdx="0" presStyleCnt="1"/>
      <dgm:spPr/>
      <dgm:t>
        <a:bodyPr/>
        <a:lstStyle/>
        <a:p>
          <a:endParaRPr lang="ru-RU"/>
        </a:p>
      </dgm:t>
    </dgm:pt>
    <dgm:pt modelId="{6DBEC4AF-1B6A-4EDB-AEF3-B320FA873904}" type="pres">
      <dgm:prSet presAssocID="{28295DB7-3FCF-41B8-881B-E62E51111D74}" presName="horz1" presStyleCnt="0"/>
      <dgm:spPr/>
      <dgm:t>
        <a:bodyPr/>
        <a:lstStyle/>
        <a:p>
          <a:endParaRPr lang="ru-RU"/>
        </a:p>
      </dgm:t>
    </dgm:pt>
    <dgm:pt modelId="{54FA477C-EA2D-4934-AE8E-20477E31060B}" type="pres">
      <dgm:prSet presAssocID="{28295DB7-3FCF-41B8-881B-E62E51111D74}" presName="tx1" presStyleLbl="revTx" presStyleIdx="0" presStyleCnt="6" custFlipVert="1" custFlipHor="1" custScaleX="6479" custScaleY="8741"/>
      <dgm:spPr/>
      <dgm:t>
        <a:bodyPr/>
        <a:lstStyle/>
        <a:p>
          <a:endParaRPr lang="ru-RU"/>
        </a:p>
      </dgm:t>
    </dgm:pt>
    <dgm:pt modelId="{C9C6176B-D290-4A8D-90F7-5915661A7E5B}" type="pres">
      <dgm:prSet presAssocID="{28295DB7-3FCF-41B8-881B-E62E51111D74}" presName="vert1" presStyleCnt="0"/>
      <dgm:spPr/>
      <dgm:t>
        <a:bodyPr/>
        <a:lstStyle/>
        <a:p>
          <a:endParaRPr lang="ru-RU"/>
        </a:p>
      </dgm:t>
    </dgm:pt>
    <dgm:pt modelId="{35FB4438-E9A8-475D-961C-CE392A1CCF4A}" type="pres">
      <dgm:prSet presAssocID="{95268496-D152-4302-B354-F87711684089}" presName="vertSpace2a" presStyleCnt="0"/>
      <dgm:spPr/>
      <dgm:t>
        <a:bodyPr/>
        <a:lstStyle/>
        <a:p>
          <a:endParaRPr lang="ru-RU"/>
        </a:p>
      </dgm:t>
    </dgm:pt>
    <dgm:pt modelId="{8B805278-D404-44C8-A209-F9F49509CB19}" type="pres">
      <dgm:prSet presAssocID="{95268496-D152-4302-B354-F87711684089}" presName="horz2" presStyleCnt="0"/>
      <dgm:spPr/>
      <dgm:t>
        <a:bodyPr/>
        <a:lstStyle/>
        <a:p>
          <a:endParaRPr lang="ru-RU"/>
        </a:p>
      </dgm:t>
    </dgm:pt>
    <dgm:pt modelId="{BF7AC322-F216-465E-B2F1-AB426F616B87}" type="pres">
      <dgm:prSet presAssocID="{95268496-D152-4302-B354-F87711684089}" presName="horzSpace2" presStyleCnt="0"/>
      <dgm:spPr/>
      <dgm:t>
        <a:bodyPr/>
        <a:lstStyle/>
        <a:p>
          <a:endParaRPr lang="ru-RU"/>
        </a:p>
      </dgm:t>
    </dgm:pt>
    <dgm:pt modelId="{BE263F0B-434B-4576-973A-3F7C89E840F5}" type="pres">
      <dgm:prSet presAssocID="{95268496-D152-4302-B354-F87711684089}" presName="tx2" presStyleLbl="revTx" presStyleIdx="1" presStyleCnt="6" custScaleX="127389"/>
      <dgm:spPr/>
      <dgm:t>
        <a:bodyPr/>
        <a:lstStyle/>
        <a:p>
          <a:endParaRPr lang="ru-RU"/>
        </a:p>
      </dgm:t>
    </dgm:pt>
    <dgm:pt modelId="{F3D8AA38-F46B-49FA-AF0C-3F35C49558A2}" type="pres">
      <dgm:prSet presAssocID="{95268496-D152-4302-B354-F87711684089}" presName="vert2" presStyleCnt="0"/>
      <dgm:spPr/>
      <dgm:t>
        <a:bodyPr/>
        <a:lstStyle/>
        <a:p>
          <a:endParaRPr lang="ru-RU"/>
        </a:p>
      </dgm:t>
    </dgm:pt>
    <dgm:pt modelId="{7E93D156-5BAD-4E83-B133-0C1AE343558D}" type="pres">
      <dgm:prSet presAssocID="{95268496-D152-4302-B354-F87711684089}" presName="thinLine2b" presStyleLbl="callout" presStyleIdx="0" presStyleCnt="5" custScaleX="125000"/>
      <dgm:spPr/>
      <dgm:t>
        <a:bodyPr/>
        <a:lstStyle/>
        <a:p>
          <a:endParaRPr lang="ru-RU"/>
        </a:p>
      </dgm:t>
    </dgm:pt>
    <dgm:pt modelId="{6A89FBAE-45F1-400B-998F-426435F73A24}" type="pres">
      <dgm:prSet presAssocID="{95268496-D152-4302-B354-F87711684089}" presName="vertSpace2b" presStyleCnt="0"/>
      <dgm:spPr/>
      <dgm:t>
        <a:bodyPr/>
        <a:lstStyle/>
        <a:p>
          <a:endParaRPr lang="ru-RU"/>
        </a:p>
      </dgm:t>
    </dgm:pt>
    <dgm:pt modelId="{48FAD569-24B8-4A7D-BC58-81D2F4BAD382}" type="pres">
      <dgm:prSet presAssocID="{EF741466-588F-46B7-98FF-894808BDCAB0}" presName="horz2" presStyleCnt="0"/>
      <dgm:spPr/>
    </dgm:pt>
    <dgm:pt modelId="{94C9A6A3-F9C8-4BD0-94FB-657B54CC9003}" type="pres">
      <dgm:prSet presAssocID="{EF741466-588F-46B7-98FF-894808BDCAB0}" presName="horzSpace2" presStyleCnt="0"/>
      <dgm:spPr/>
    </dgm:pt>
    <dgm:pt modelId="{A5103B11-C28B-44DB-AA5E-763618FBD16B}" type="pres">
      <dgm:prSet presAssocID="{EF741466-588F-46B7-98FF-894808BDCAB0}" presName="tx2" presStyleLbl="revTx" presStyleIdx="2" presStyleCnt="6" custScaleX="130970"/>
      <dgm:spPr/>
      <dgm:t>
        <a:bodyPr/>
        <a:lstStyle/>
        <a:p>
          <a:endParaRPr lang="ru-RU"/>
        </a:p>
      </dgm:t>
    </dgm:pt>
    <dgm:pt modelId="{01E4F405-6DCE-4DE2-8FFC-9B6BE1F79A10}" type="pres">
      <dgm:prSet presAssocID="{EF741466-588F-46B7-98FF-894808BDCAB0}" presName="vert2" presStyleCnt="0"/>
      <dgm:spPr/>
    </dgm:pt>
    <dgm:pt modelId="{42F32BD1-3426-49BB-A623-798E010C8DAB}" type="pres">
      <dgm:prSet presAssocID="{EF741466-588F-46B7-98FF-894808BDCAB0}" presName="thinLine2b" presStyleLbl="callout" presStyleIdx="1" presStyleCnt="5"/>
      <dgm:spPr/>
    </dgm:pt>
    <dgm:pt modelId="{8B4EAB25-EA0B-434A-A9C8-8B38D0AEDC33}" type="pres">
      <dgm:prSet presAssocID="{EF741466-588F-46B7-98FF-894808BDCAB0}" presName="vertSpace2b" presStyleCnt="0"/>
      <dgm:spPr/>
    </dgm:pt>
    <dgm:pt modelId="{C2FB01F7-D659-4D3F-92F2-70734CDBDECF}" type="pres">
      <dgm:prSet presAssocID="{CCE6D9D4-07F4-43EA-9C53-AB5E72B28089}" presName="horz2" presStyleCnt="0"/>
      <dgm:spPr/>
      <dgm:t>
        <a:bodyPr/>
        <a:lstStyle/>
        <a:p>
          <a:endParaRPr lang="ru-RU"/>
        </a:p>
      </dgm:t>
    </dgm:pt>
    <dgm:pt modelId="{18EA20BB-584D-49D9-9083-7F9C77EEBAB2}" type="pres">
      <dgm:prSet presAssocID="{CCE6D9D4-07F4-43EA-9C53-AB5E72B28089}" presName="horzSpace2" presStyleCnt="0"/>
      <dgm:spPr/>
      <dgm:t>
        <a:bodyPr/>
        <a:lstStyle/>
        <a:p>
          <a:endParaRPr lang="ru-RU"/>
        </a:p>
      </dgm:t>
    </dgm:pt>
    <dgm:pt modelId="{ABA8C530-4F63-40EE-8AC2-D09EB56D283E}" type="pres">
      <dgm:prSet presAssocID="{CCE6D9D4-07F4-43EA-9C53-AB5E72B28089}" presName="tx2" presStyleLbl="revTx" presStyleIdx="3" presStyleCnt="6" custScaleX="127389" custScaleY="150234"/>
      <dgm:spPr/>
      <dgm:t>
        <a:bodyPr/>
        <a:lstStyle/>
        <a:p>
          <a:endParaRPr lang="ru-RU"/>
        </a:p>
      </dgm:t>
    </dgm:pt>
    <dgm:pt modelId="{0A56D2F1-5FD1-4EA5-A284-EFBF23FCF000}" type="pres">
      <dgm:prSet presAssocID="{CCE6D9D4-07F4-43EA-9C53-AB5E72B28089}" presName="vert2" presStyleCnt="0"/>
      <dgm:spPr/>
      <dgm:t>
        <a:bodyPr/>
        <a:lstStyle/>
        <a:p>
          <a:endParaRPr lang="ru-RU"/>
        </a:p>
      </dgm:t>
    </dgm:pt>
    <dgm:pt modelId="{43E0F93B-476F-4D70-8ED1-96F135D7318A}" type="pres">
      <dgm:prSet presAssocID="{CCE6D9D4-07F4-43EA-9C53-AB5E72B28089}" presName="thinLine2b" presStyleLbl="callout" presStyleIdx="2" presStyleCnt="5" custScaleX="125000"/>
      <dgm:spPr/>
      <dgm:t>
        <a:bodyPr/>
        <a:lstStyle/>
        <a:p>
          <a:endParaRPr lang="ru-RU"/>
        </a:p>
      </dgm:t>
    </dgm:pt>
    <dgm:pt modelId="{43EDDE9C-8F22-4E07-A4B7-1D5689CDA750}" type="pres">
      <dgm:prSet presAssocID="{CCE6D9D4-07F4-43EA-9C53-AB5E72B28089}" presName="vertSpace2b" presStyleCnt="0"/>
      <dgm:spPr/>
      <dgm:t>
        <a:bodyPr/>
        <a:lstStyle/>
        <a:p>
          <a:endParaRPr lang="ru-RU"/>
        </a:p>
      </dgm:t>
    </dgm:pt>
    <dgm:pt modelId="{00D3B359-D56E-4A62-997C-2FAE05C1D939}" type="pres">
      <dgm:prSet presAssocID="{F0AF8A34-C5C0-4523-8C19-6CAC5C0ACBDF}" presName="horz2" presStyleCnt="0"/>
      <dgm:spPr/>
      <dgm:t>
        <a:bodyPr/>
        <a:lstStyle/>
        <a:p>
          <a:endParaRPr lang="ru-RU"/>
        </a:p>
      </dgm:t>
    </dgm:pt>
    <dgm:pt modelId="{6EACE4A2-7F33-42F7-A382-27D64BA81D0D}" type="pres">
      <dgm:prSet presAssocID="{F0AF8A34-C5C0-4523-8C19-6CAC5C0ACBDF}" presName="horzSpace2" presStyleCnt="0"/>
      <dgm:spPr/>
      <dgm:t>
        <a:bodyPr/>
        <a:lstStyle/>
        <a:p>
          <a:endParaRPr lang="ru-RU"/>
        </a:p>
      </dgm:t>
    </dgm:pt>
    <dgm:pt modelId="{73CEE4B4-83EB-4673-A926-D639A47D3DB3}" type="pres">
      <dgm:prSet presAssocID="{F0AF8A34-C5C0-4523-8C19-6CAC5C0ACBDF}" presName="tx2" presStyleLbl="revTx" presStyleIdx="4" presStyleCnt="6" custScaleX="127389"/>
      <dgm:spPr/>
      <dgm:t>
        <a:bodyPr/>
        <a:lstStyle/>
        <a:p>
          <a:endParaRPr lang="ru-RU"/>
        </a:p>
      </dgm:t>
    </dgm:pt>
    <dgm:pt modelId="{6AA2CC06-61DF-42BC-B944-6676E4D783ED}" type="pres">
      <dgm:prSet presAssocID="{F0AF8A34-C5C0-4523-8C19-6CAC5C0ACBDF}" presName="vert2" presStyleCnt="0"/>
      <dgm:spPr/>
      <dgm:t>
        <a:bodyPr/>
        <a:lstStyle/>
        <a:p>
          <a:endParaRPr lang="ru-RU"/>
        </a:p>
      </dgm:t>
    </dgm:pt>
    <dgm:pt modelId="{F7C03A59-192B-43E1-BFFD-F49EFBD5B9DC}" type="pres">
      <dgm:prSet presAssocID="{F0AF8A34-C5C0-4523-8C19-6CAC5C0ACBDF}" presName="thinLine2b" presStyleLbl="callout" presStyleIdx="3" presStyleCnt="5" custScaleX="125000"/>
      <dgm:spPr/>
      <dgm:t>
        <a:bodyPr/>
        <a:lstStyle/>
        <a:p>
          <a:endParaRPr lang="ru-RU"/>
        </a:p>
      </dgm:t>
    </dgm:pt>
    <dgm:pt modelId="{22B570C6-05EC-470B-A019-32A342855136}" type="pres">
      <dgm:prSet presAssocID="{F0AF8A34-C5C0-4523-8C19-6CAC5C0ACBDF}" presName="vertSpace2b" presStyleCnt="0"/>
      <dgm:spPr/>
      <dgm:t>
        <a:bodyPr/>
        <a:lstStyle/>
        <a:p>
          <a:endParaRPr lang="ru-RU"/>
        </a:p>
      </dgm:t>
    </dgm:pt>
    <dgm:pt modelId="{923FB8BF-18A6-451B-9DD3-9E83B8073876}" type="pres">
      <dgm:prSet presAssocID="{8B500E35-789F-4043-809C-05A4755EDAB7}" presName="horz2" presStyleCnt="0"/>
      <dgm:spPr/>
      <dgm:t>
        <a:bodyPr/>
        <a:lstStyle/>
        <a:p>
          <a:endParaRPr lang="ru-RU"/>
        </a:p>
      </dgm:t>
    </dgm:pt>
    <dgm:pt modelId="{9E2F0917-BD07-4664-A516-994794EDAF98}" type="pres">
      <dgm:prSet presAssocID="{8B500E35-789F-4043-809C-05A4755EDAB7}" presName="horzSpace2" presStyleCnt="0"/>
      <dgm:spPr/>
      <dgm:t>
        <a:bodyPr/>
        <a:lstStyle/>
        <a:p>
          <a:endParaRPr lang="ru-RU"/>
        </a:p>
      </dgm:t>
    </dgm:pt>
    <dgm:pt modelId="{1B48E470-D89C-476E-99D0-8BCF0CCEBDDE}" type="pres">
      <dgm:prSet presAssocID="{8B500E35-789F-4043-809C-05A4755EDAB7}" presName="tx2" presStyleLbl="revTx" presStyleIdx="5" presStyleCnt="6" custScaleX="127389"/>
      <dgm:spPr/>
      <dgm:t>
        <a:bodyPr/>
        <a:lstStyle/>
        <a:p>
          <a:endParaRPr lang="ru-RU"/>
        </a:p>
      </dgm:t>
    </dgm:pt>
    <dgm:pt modelId="{185AD0A9-4E9A-4C8F-BBF3-7755B2C1122B}" type="pres">
      <dgm:prSet presAssocID="{8B500E35-789F-4043-809C-05A4755EDAB7}" presName="vert2" presStyleCnt="0"/>
      <dgm:spPr/>
      <dgm:t>
        <a:bodyPr/>
        <a:lstStyle/>
        <a:p>
          <a:endParaRPr lang="ru-RU"/>
        </a:p>
      </dgm:t>
    </dgm:pt>
    <dgm:pt modelId="{44A61C90-E472-4810-97A9-5D87944298C8}" type="pres">
      <dgm:prSet presAssocID="{8B500E35-789F-4043-809C-05A4755EDAB7}" presName="thinLine2b" presStyleLbl="callout" presStyleIdx="4" presStyleCnt="5" custScaleX="125000"/>
      <dgm:spPr/>
      <dgm:t>
        <a:bodyPr/>
        <a:lstStyle/>
        <a:p>
          <a:endParaRPr lang="ru-RU"/>
        </a:p>
      </dgm:t>
    </dgm:pt>
    <dgm:pt modelId="{63BD185C-540A-48C7-95E4-332F4D6B07FC}" type="pres">
      <dgm:prSet presAssocID="{8B500E35-789F-4043-809C-05A4755EDAB7}" presName="vertSpace2b" presStyleCnt="0"/>
      <dgm:spPr/>
      <dgm:t>
        <a:bodyPr/>
        <a:lstStyle/>
        <a:p>
          <a:endParaRPr lang="ru-RU"/>
        </a:p>
      </dgm:t>
    </dgm:pt>
  </dgm:ptLst>
  <dgm:cxnLst>
    <dgm:cxn modelId="{898A5AF0-1E6D-4B1F-A7A8-33DB018316DF}" type="presOf" srcId="{F0AF8A34-C5C0-4523-8C19-6CAC5C0ACBDF}" destId="{73CEE4B4-83EB-4673-A926-D639A47D3DB3}" srcOrd="0" destOrd="0" presId="urn:microsoft.com/office/officeart/2008/layout/LinedList"/>
    <dgm:cxn modelId="{8631BEAE-ED51-4ED0-BFE9-B5DF2C3FC5C6}" srcId="{2C7D15D6-8291-479F-A94D-071A4DA5BEA2}" destId="{28295DB7-3FCF-41B8-881B-E62E51111D74}" srcOrd="0" destOrd="0" parTransId="{F55AE56C-253B-4312-9AC5-188020057BDF}" sibTransId="{CC636AAC-317E-406F-9CA3-EC6ABCCDEAD5}"/>
    <dgm:cxn modelId="{909E4BD5-A742-44DC-AA23-EBE438EBAD70}" srcId="{28295DB7-3FCF-41B8-881B-E62E51111D74}" destId="{F0AF8A34-C5C0-4523-8C19-6CAC5C0ACBDF}" srcOrd="3" destOrd="0" parTransId="{F0897331-B0E8-4AF6-AEFF-60350276B3E5}" sibTransId="{52FF01B8-35A9-4CA6-BB4F-E1665E4F3152}"/>
    <dgm:cxn modelId="{2827D5E6-DCB4-4272-B664-E1083870AB52}" type="presOf" srcId="{95268496-D152-4302-B354-F87711684089}" destId="{BE263F0B-434B-4576-973A-3F7C89E840F5}" srcOrd="0" destOrd="0" presId="urn:microsoft.com/office/officeart/2008/layout/LinedList"/>
    <dgm:cxn modelId="{527EDFBE-9E93-4993-AC1D-285F4DCF9274}" type="presOf" srcId="{28295DB7-3FCF-41B8-881B-E62E51111D74}" destId="{54FA477C-EA2D-4934-AE8E-20477E31060B}" srcOrd="0" destOrd="0" presId="urn:microsoft.com/office/officeart/2008/layout/LinedList"/>
    <dgm:cxn modelId="{A373DD2A-C77B-42AB-8C42-82C08BAF2AF0}" type="presOf" srcId="{CCE6D9D4-07F4-43EA-9C53-AB5E72B28089}" destId="{ABA8C530-4F63-40EE-8AC2-D09EB56D283E}" srcOrd="0" destOrd="0" presId="urn:microsoft.com/office/officeart/2008/layout/LinedList"/>
    <dgm:cxn modelId="{41B92983-0771-48E3-BAE4-C2F4D2B4747E}" srcId="{28295DB7-3FCF-41B8-881B-E62E51111D74}" destId="{CCE6D9D4-07F4-43EA-9C53-AB5E72B28089}" srcOrd="2" destOrd="0" parTransId="{2114BAC6-3C1E-486D-A4E6-2F34E9D1BFFC}" sibTransId="{412451C8-A46C-4F9C-8AC7-13B28ED89989}"/>
    <dgm:cxn modelId="{53A5A9D5-73DF-43E9-ADE3-69A0D425E450}" srcId="{28295DB7-3FCF-41B8-881B-E62E51111D74}" destId="{95268496-D152-4302-B354-F87711684089}" srcOrd="0" destOrd="0" parTransId="{EE9C9086-07EB-4586-B58B-0DC81322258A}" sibTransId="{D6E63227-A2D9-46A5-A408-3E2D5753F339}"/>
    <dgm:cxn modelId="{F51CEE47-CB2D-4868-A085-A44E8C7E0EFF}" srcId="{28295DB7-3FCF-41B8-881B-E62E51111D74}" destId="{8B500E35-789F-4043-809C-05A4755EDAB7}" srcOrd="4" destOrd="0" parTransId="{F7DAC1AA-AE23-4EC9-9871-26486921B923}" sibTransId="{0A21A5E3-44B4-452A-9A1D-E43F48DED1E8}"/>
    <dgm:cxn modelId="{FDFB2673-EF34-416D-B286-7EE20328BC95}" srcId="{28295DB7-3FCF-41B8-881B-E62E51111D74}" destId="{EF741466-588F-46B7-98FF-894808BDCAB0}" srcOrd="1" destOrd="0" parTransId="{8CA5AA74-0481-4BCE-8C80-07E4FEACD443}" sibTransId="{4BC16E7E-D459-40EF-B094-3829C8511B80}"/>
    <dgm:cxn modelId="{8610C157-774A-4B00-AAF4-DF7B0CC0ED77}" type="presOf" srcId="{8B500E35-789F-4043-809C-05A4755EDAB7}" destId="{1B48E470-D89C-476E-99D0-8BCF0CCEBDDE}" srcOrd="0" destOrd="0" presId="urn:microsoft.com/office/officeart/2008/layout/LinedList"/>
    <dgm:cxn modelId="{B40F388C-62D2-4500-BEAF-2ED48470898C}" type="presOf" srcId="{2C7D15D6-8291-479F-A94D-071A4DA5BEA2}" destId="{F089EDDA-50BB-4CDC-8EC5-5ECDBF159AA6}" srcOrd="0" destOrd="0" presId="urn:microsoft.com/office/officeart/2008/layout/LinedList"/>
    <dgm:cxn modelId="{C87FF419-8E6C-4D57-803F-140B75748993}" type="presOf" srcId="{EF741466-588F-46B7-98FF-894808BDCAB0}" destId="{A5103B11-C28B-44DB-AA5E-763618FBD16B}" srcOrd="0" destOrd="0" presId="urn:microsoft.com/office/officeart/2008/layout/LinedList"/>
    <dgm:cxn modelId="{F381999B-89CE-462D-A6E0-78F6931C37B2}" type="presParOf" srcId="{F089EDDA-50BB-4CDC-8EC5-5ECDBF159AA6}" destId="{7A8B3FF9-7413-4C0B-81D1-FC71DD2AF407}" srcOrd="0" destOrd="0" presId="urn:microsoft.com/office/officeart/2008/layout/LinedList"/>
    <dgm:cxn modelId="{345309CB-4641-4400-BB50-F81AC9EDDD46}" type="presParOf" srcId="{F089EDDA-50BB-4CDC-8EC5-5ECDBF159AA6}" destId="{6DBEC4AF-1B6A-4EDB-AEF3-B320FA873904}" srcOrd="1" destOrd="0" presId="urn:microsoft.com/office/officeart/2008/layout/LinedList"/>
    <dgm:cxn modelId="{8952552F-E12F-4F5C-BEBC-C4696FE919E6}" type="presParOf" srcId="{6DBEC4AF-1B6A-4EDB-AEF3-B320FA873904}" destId="{54FA477C-EA2D-4934-AE8E-20477E31060B}" srcOrd="0" destOrd="0" presId="urn:microsoft.com/office/officeart/2008/layout/LinedList"/>
    <dgm:cxn modelId="{763BC82D-E625-43FF-93E3-C283FC37EEA5}" type="presParOf" srcId="{6DBEC4AF-1B6A-4EDB-AEF3-B320FA873904}" destId="{C9C6176B-D290-4A8D-90F7-5915661A7E5B}" srcOrd="1" destOrd="0" presId="urn:microsoft.com/office/officeart/2008/layout/LinedList"/>
    <dgm:cxn modelId="{0365A649-CAEB-4F99-B7E5-E20691C21C89}" type="presParOf" srcId="{C9C6176B-D290-4A8D-90F7-5915661A7E5B}" destId="{35FB4438-E9A8-475D-961C-CE392A1CCF4A}" srcOrd="0" destOrd="0" presId="urn:microsoft.com/office/officeart/2008/layout/LinedList"/>
    <dgm:cxn modelId="{87474B70-95AF-4625-BC02-C28BF7C92AB6}" type="presParOf" srcId="{C9C6176B-D290-4A8D-90F7-5915661A7E5B}" destId="{8B805278-D404-44C8-A209-F9F49509CB19}" srcOrd="1" destOrd="0" presId="urn:microsoft.com/office/officeart/2008/layout/LinedList"/>
    <dgm:cxn modelId="{8FFA0B02-17FC-4C5D-AAC6-75D19507072E}" type="presParOf" srcId="{8B805278-D404-44C8-A209-F9F49509CB19}" destId="{BF7AC322-F216-465E-B2F1-AB426F616B87}" srcOrd="0" destOrd="0" presId="urn:microsoft.com/office/officeart/2008/layout/LinedList"/>
    <dgm:cxn modelId="{22812C51-97E8-4B47-B5CF-9CC04215B45A}" type="presParOf" srcId="{8B805278-D404-44C8-A209-F9F49509CB19}" destId="{BE263F0B-434B-4576-973A-3F7C89E840F5}" srcOrd="1" destOrd="0" presId="urn:microsoft.com/office/officeart/2008/layout/LinedList"/>
    <dgm:cxn modelId="{4BFCE243-845D-49DC-9BC8-65F83ADF389B}" type="presParOf" srcId="{8B805278-D404-44C8-A209-F9F49509CB19}" destId="{F3D8AA38-F46B-49FA-AF0C-3F35C49558A2}" srcOrd="2" destOrd="0" presId="urn:microsoft.com/office/officeart/2008/layout/LinedList"/>
    <dgm:cxn modelId="{D4CF5C0B-FF30-4884-95E7-B039A59D90E7}" type="presParOf" srcId="{C9C6176B-D290-4A8D-90F7-5915661A7E5B}" destId="{7E93D156-5BAD-4E83-B133-0C1AE343558D}" srcOrd="2" destOrd="0" presId="urn:microsoft.com/office/officeart/2008/layout/LinedList"/>
    <dgm:cxn modelId="{D239D854-FFAE-430C-8703-192408149604}" type="presParOf" srcId="{C9C6176B-D290-4A8D-90F7-5915661A7E5B}" destId="{6A89FBAE-45F1-400B-998F-426435F73A24}" srcOrd="3" destOrd="0" presId="urn:microsoft.com/office/officeart/2008/layout/LinedList"/>
    <dgm:cxn modelId="{FCCDD719-5FBD-4BFC-B72F-1BE1800C5261}" type="presParOf" srcId="{C9C6176B-D290-4A8D-90F7-5915661A7E5B}" destId="{48FAD569-24B8-4A7D-BC58-81D2F4BAD382}" srcOrd="4" destOrd="0" presId="urn:microsoft.com/office/officeart/2008/layout/LinedList"/>
    <dgm:cxn modelId="{8DAC7B91-86C9-46AE-AFC5-06A7EA0EA8B6}" type="presParOf" srcId="{48FAD569-24B8-4A7D-BC58-81D2F4BAD382}" destId="{94C9A6A3-F9C8-4BD0-94FB-657B54CC9003}" srcOrd="0" destOrd="0" presId="urn:microsoft.com/office/officeart/2008/layout/LinedList"/>
    <dgm:cxn modelId="{03D96BA2-A814-4D4D-9330-412FB24163E3}" type="presParOf" srcId="{48FAD569-24B8-4A7D-BC58-81D2F4BAD382}" destId="{A5103B11-C28B-44DB-AA5E-763618FBD16B}" srcOrd="1" destOrd="0" presId="urn:microsoft.com/office/officeart/2008/layout/LinedList"/>
    <dgm:cxn modelId="{5A93801B-DADA-41B5-9AE3-9FE4EA19F06F}" type="presParOf" srcId="{48FAD569-24B8-4A7D-BC58-81D2F4BAD382}" destId="{01E4F405-6DCE-4DE2-8FFC-9B6BE1F79A10}" srcOrd="2" destOrd="0" presId="urn:microsoft.com/office/officeart/2008/layout/LinedList"/>
    <dgm:cxn modelId="{77F24EF4-E2DA-4500-ABFD-04324EDA9EBB}" type="presParOf" srcId="{C9C6176B-D290-4A8D-90F7-5915661A7E5B}" destId="{42F32BD1-3426-49BB-A623-798E010C8DAB}" srcOrd="5" destOrd="0" presId="urn:microsoft.com/office/officeart/2008/layout/LinedList"/>
    <dgm:cxn modelId="{93C38C80-3872-4665-8E5B-D8ACF7F2F356}" type="presParOf" srcId="{C9C6176B-D290-4A8D-90F7-5915661A7E5B}" destId="{8B4EAB25-EA0B-434A-A9C8-8B38D0AEDC33}" srcOrd="6" destOrd="0" presId="urn:microsoft.com/office/officeart/2008/layout/LinedList"/>
    <dgm:cxn modelId="{ADF41859-B5D9-4D4C-BEC3-21324B68762C}" type="presParOf" srcId="{C9C6176B-D290-4A8D-90F7-5915661A7E5B}" destId="{C2FB01F7-D659-4D3F-92F2-70734CDBDECF}" srcOrd="7" destOrd="0" presId="urn:microsoft.com/office/officeart/2008/layout/LinedList"/>
    <dgm:cxn modelId="{73C3D663-B8DF-4852-9FB8-2A6415212B46}" type="presParOf" srcId="{C2FB01F7-D659-4D3F-92F2-70734CDBDECF}" destId="{18EA20BB-584D-49D9-9083-7F9C77EEBAB2}" srcOrd="0" destOrd="0" presId="urn:microsoft.com/office/officeart/2008/layout/LinedList"/>
    <dgm:cxn modelId="{2279953A-4E7B-4474-8735-A247D6F3CE9C}" type="presParOf" srcId="{C2FB01F7-D659-4D3F-92F2-70734CDBDECF}" destId="{ABA8C530-4F63-40EE-8AC2-D09EB56D283E}" srcOrd="1" destOrd="0" presId="urn:microsoft.com/office/officeart/2008/layout/LinedList"/>
    <dgm:cxn modelId="{75A5208A-A2E5-42DA-B66D-BDF577866B76}" type="presParOf" srcId="{C2FB01F7-D659-4D3F-92F2-70734CDBDECF}" destId="{0A56D2F1-5FD1-4EA5-A284-EFBF23FCF000}" srcOrd="2" destOrd="0" presId="urn:microsoft.com/office/officeart/2008/layout/LinedList"/>
    <dgm:cxn modelId="{A449F523-0542-4485-9911-6B47621A8281}" type="presParOf" srcId="{C9C6176B-D290-4A8D-90F7-5915661A7E5B}" destId="{43E0F93B-476F-4D70-8ED1-96F135D7318A}" srcOrd="8" destOrd="0" presId="urn:microsoft.com/office/officeart/2008/layout/LinedList"/>
    <dgm:cxn modelId="{9777A1D7-637D-42C3-A8D9-0BEBC8FCC75F}" type="presParOf" srcId="{C9C6176B-D290-4A8D-90F7-5915661A7E5B}" destId="{43EDDE9C-8F22-4E07-A4B7-1D5689CDA750}" srcOrd="9" destOrd="0" presId="urn:microsoft.com/office/officeart/2008/layout/LinedList"/>
    <dgm:cxn modelId="{3595BF32-F2B7-46AB-B3AA-97F0CF27929E}" type="presParOf" srcId="{C9C6176B-D290-4A8D-90F7-5915661A7E5B}" destId="{00D3B359-D56E-4A62-997C-2FAE05C1D939}" srcOrd="10" destOrd="0" presId="urn:microsoft.com/office/officeart/2008/layout/LinedList"/>
    <dgm:cxn modelId="{FE7F65DE-5110-468F-AABE-2265E08A023A}" type="presParOf" srcId="{00D3B359-D56E-4A62-997C-2FAE05C1D939}" destId="{6EACE4A2-7F33-42F7-A382-27D64BA81D0D}" srcOrd="0" destOrd="0" presId="urn:microsoft.com/office/officeart/2008/layout/LinedList"/>
    <dgm:cxn modelId="{ABC66192-692E-4D55-B515-25B781DF383F}" type="presParOf" srcId="{00D3B359-D56E-4A62-997C-2FAE05C1D939}" destId="{73CEE4B4-83EB-4673-A926-D639A47D3DB3}" srcOrd="1" destOrd="0" presId="urn:microsoft.com/office/officeart/2008/layout/LinedList"/>
    <dgm:cxn modelId="{E27E2AB1-73D8-4984-9145-805FDE3CC0B2}" type="presParOf" srcId="{00D3B359-D56E-4A62-997C-2FAE05C1D939}" destId="{6AA2CC06-61DF-42BC-B944-6676E4D783ED}" srcOrd="2" destOrd="0" presId="urn:microsoft.com/office/officeart/2008/layout/LinedList"/>
    <dgm:cxn modelId="{BF02E295-33EA-4C4B-88DE-BEC4552E2A9C}" type="presParOf" srcId="{C9C6176B-D290-4A8D-90F7-5915661A7E5B}" destId="{F7C03A59-192B-43E1-BFFD-F49EFBD5B9DC}" srcOrd="11" destOrd="0" presId="urn:microsoft.com/office/officeart/2008/layout/LinedList"/>
    <dgm:cxn modelId="{17178B5F-E913-40AD-9F8F-894CEF274818}" type="presParOf" srcId="{C9C6176B-D290-4A8D-90F7-5915661A7E5B}" destId="{22B570C6-05EC-470B-A019-32A342855136}" srcOrd="12" destOrd="0" presId="urn:microsoft.com/office/officeart/2008/layout/LinedList"/>
    <dgm:cxn modelId="{8EDF7650-1FA5-4805-A798-32DFC3689296}" type="presParOf" srcId="{C9C6176B-D290-4A8D-90F7-5915661A7E5B}" destId="{923FB8BF-18A6-451B-9DD3-9E83B8073876}" srcOrd="13" destOrd="0" presId="urn:microsoft.com/office/officeart/2008/layout/LinedList"/>
    <dgm:cxn modelId="{99927079-360B-4D5B-AEE1-45A31C043914}" type="presParOf" srcId="{923FB8BF-18A6-451B-9DD3-9E83B8073876}" destId="{9E2F0917-BD07-4664-A516-994794EDAF98}" srcOrd="0" destOrd="0" presId="urn:microsoft.com/office/officeart/2008/layout/LinedList"/>
    <dgm:cxn modelId="{240C9914-1ECB-4876-A350-140281823F8D}" type="presParOf" srcId="{923FB8BF-18A6-451B-9DD3-9E83B8073876}" destId="{1B48E470-D89C-476E-99D0-8BCF0CCEBDDE}" srcOrd="1" destOrd="0" presId="urn:microsoft.com/office/officeart/2008/layout/LinedList"/>
    <dgm:cxn modelId="{8B7DDC1D-AB3D-47D9-BE7C-75EEC9E3559C}" type="presParOf" srcId="{923FB8BF-18A6-451B-9DD3-9E83B8073876}" destId="{185AD0A9-4E9A-4C8F-BBF3-7755B2C1122B}" srcOrd="2" destOrd="0" presId="urn:microsoft.com/office/officeart/2008/layout/LinedList"/>
    <dgm:cxn modelId="{A11B2568-9B0E-473F-9DA2-C22EC1E2ADE1}" type="presParOf" srcId="{C9C6176B-D290-4A8D-90F7-5915661A7E5B}" destId="{44A61C90-E472-4810-97A9-5D87944298C8}" srcOrd="14" destOrd="0" presId="urn:microsoft.com/office/officeart/2008/layout/LinedList"/>
    <dgm:cxn modelId="{681A5979-53C0-4928-B065-7DEC379DBD69}" type="presParOf" srcId="{C9C6176B-D290-4A8D-90F7-5915661A7E5B}" destId="{63BD185C-540A-48C7-95E4-332F4D6B07F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C512B-B1A7-4FC2-A12F-856F1FAFF055}">
      <dsp:nvSpPr>
        <dsp:cNvPr id="0" name=""/>
        <dsp:cNvSpPr/>
      </dsp:nvSpPr>
      <dsp:spPr>
        <a:xfrm>
          <a:off x="864003" y="0"/>
          <a:ext cx="7415992" cy="539733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43146-943F-4C49-B534-37BEED3663B1}">
      <dsp:nvSpPr>
        <dsp:cNvPr id="0" name=""/>
        <dsp:cNvSpPr/>
      </dsp:nvSpPr>
      <dsp:spPr>
        <a:xfrm>
          <a:off x="1246906" y="201896"/>
          <a:ext cx="3172028" cy="23466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Book Antiqua" panose="02040602050305030304" pitchFamily="18" charset="0"/>
            </a:rPr>
            <a:t>108625 руководителей и специалистов системы </a:t>
          </a:r>
          <a:r>
            <a:rPr lang="ru-RU" sz="1800" b="0" i="0" kern="1200" dirty="0" smtClean="0">
              <a:latin typeface="Book Antiqua" panose="02040602050305030304" pitchFamily="18" charset="0"/>
            </a:rPr>
            <a:t>ПФР выполняют широкий спектр социально значимых функций, предоставляя </a:t>
          </a:r>
          <a:r>
            <a:rPr lang="ru-RU" sz="1800" b="1" i="0" kern="1200" dirty="0" smtClean="0">
              <a:latin typeface="Book Antiqua" panose="02040602050305030304" pitchFamily="18" charset="0"/>
            </a:rPr>
            <a:t>22 государственные услуги</a:t>
          </a:r>
          <a:endParaRPr lang="ru-RU" sz="1800" b="1" i="0" kern="1200" dirty="0">
            <a:latin typeface="Book Antiqua" panose="02040602050305030304" pitchFamily="18" charset="0"/>
          </a:endParaRPr>
        </a:p>
      </dsp:txBody>
      <dsp:txXfrm>
        <a:off x="1361461" y="316451"/>
        <a:ext cx="2942918" cy="2117563"/>
      </dsp:txXfrm>
    </dsp:sp>
    <dsp:sp modelId="{8B6D0425-00C3-4DD1-A28B-B56628198876}">
      <dsp:nvSpPr>
        <dsp:cNvPr id="0" name=""/>
        <dsp:cNvSpPr/>
      </dsp:nvSpPr>
      <dsp:spPr>
        <a:xfrm>
          <a:off x="4713193" y="261267"/>
          <a:ext cx="3100754" cy="22516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Book Antiqua" panose="02040602050305030304" pitchFamily="18" charset="0"/>
            </a:rPr>
            <a:t>ПФР по экономико-географическому и управленческому признакам можно сравнить с </a:t>
          </a:r>
          <a:r>
            <a:rPr lang="ru-RU" sz="2000" b="1" i="0" kern="1200" dirty="0" smtClean="0">
              <a:latin typeface="Book Antiqua" panose="02040602050305030304" pitchFamily="18" charset="0"/>
            </a:rPr>
            <a:t>транснациональной корпорацией</a:t>
          </a:r>
          <a:endParaRPr lang="ru-RU" sz="2000" b="1" i="0" kern="1200" dirty="0">
            <a:latin typeface="Book Antiqua" panose="02040602050305030304" pitchFamily="18" charset="0"/>
          </a:endParaRPr>
        </a:p>
      </dsp:txBody>
      <dsp:txXfrm>
        <a:off x="4823111" y="371185"/>
        <a:ext cx="2880918" cy="2031840"/>
      </dsp:txXfrm>
    </dsp:sp>
    <dsp:sp modelId="{36CD39AA-0402-4817-ACB2-72503488B0E3}">
      <dsp:nvSpPr>
        <dsp:cNvPr id="0" name=""/>
        <dsp:cNvSpPr/>
      </dsp:nvSpPr>
      <dsp:spPr>
        <a:xfrm>
          <a:off x="1377540" y="2697081"/>
          <a:ext cx="3053266" cy="23115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Book Antiqua" panose="02040602050305030304" pitchFamily="18" charset="0"/>
            </a:rPr>
            <a:t>51,7 млн.</a:t>
          </a:r>
          <a:r>
            <a:rPr lang="ru-RU" sz="2000" b="0" i="1" kern="1200" dirty="0" smtClean="0">
              <a:latin typeface="Book Antiqua" panose="02040602050305030304" pitchFamily="18" charset="0"/>
            </a:rPr>
            <a:t> различных услуг было предоставлено работниками органов ПФР гражданам Российской Федерации в 2016 году</a:t>
          </a:r>
          <a:endParaRPr lang="ru-RU" sz="2000" b="0" i="1" kern="1200" dirty="0">
            <a:latin typeface="Book Antiqua" panose="02040602050305030304" pitchFamily="18" charset="0"/>
          </a:endParaRPr>
        </a:p>
      </dsp:txBody>
      <dsp:txXfrm>
        <a:off x="1490381" y="2809922"/>
        <a:ext cx="2827584" cy="2085880"/>
      </dsp:txXfrm>
    </dsp:sp>
    <dsp:sp modelId="{01C05320-8F77-4551-AEEC-239D715D3C25}">
      <dsp:nvSpPr>
        <dsp:cNvPr id="0" name=""/>
        <dsp:cNvSpPr/>
      </dsp:nvSpPr>
      <dsp:spPr>
        <a:xfrm>
          <a:off x="4713182" y="2699838"/>
          <a:ext cx="3100775" cy="23115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latin typeface="Book Antiqua" panose="02040602050305030304" pitchFamily="18" charset="0"/>
            </a:rPr>
            <a:t>В ПФР развита система внутриорганизационной и межведомственной коммуникации (АИС ПФР-2 и СМЭВ), помогающая своевременно реагировать на возникающие проблемы и оперативно решать их</a:t>
          </a:r>
          <a:endParaRPr lang="ru-RU" sz="1700" b="1" i="1" kern="1200" dirty="0">
            <a:latin typeface="Book Antiqua" panose="02040602050305030304" pitchFamily="18" charset="0"/>
          </a:endParaRPr>
        </a:p>
      </dsp:txBody>
      <dsp:txXfrm>
        <a:off x="4826023" y="2812679"/>
        <a:ext cx="2875093" cy="208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2ED05-550D-4F50-9E8C-EA2CC33D2650}">
      <dsp:nvSpPr>
        <dsp:cNvPr id="0" name=""/>
        <dsp:cNvSpPr/>
      </dsp:nvSpPr>
      <dsp:spPr>
        <a:xfrm>
          <a:off x="23751" y="-51130"/>
          <a:ext cx="9120248" cy="57512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362D7-2DB9-4B06-AA43-9008C82C6976}">
      <dsp:nvSpPr>
        <dsp:cNvPr id="0" name=""/>
        <dsp:cNvSpPr/>
      </dsp:nvSpPr>
      <dsp:spPr>
        <a:xfrm>
          <a:off x="3275969" y="3088216"/>
          <a:ext cx="156279" cy="1676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E7C4A-7BD3-4A03-8D20-81A8EB0DEEDD}">
      <dsp:nvSpPr>
        <dsp:cNvPr id="0" name=""/>
        <dsp:cNvSpPr/>
      </dsp:nvSpPr>
      <dsp:spPr>
        <a:xfrm>
          <a:off x="911023" y="1060732"/>
          <a:ext cx="7437598" cy="441587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7615" bIns="0" numCol="1" spcCol="1270" anchor="t" anchorCtr="0">
          <a:noAutofit/>
        </a:bodyPr>
        <a:lstStyle/>
        <a:p>
          <a:pPr lvl="0" indent="45720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Book Antiqua" panose="02040602050305030304" pitchFamily="18" charset="0"/>
            </a:rPr>
            <a:t>формирование базовых компетенций, необходимых работникам для осуществления своих трудовых функций в соответствии с принятыми профессиональными стандартами и должностными инструкциями</a:t>
          </a:r>
          <a:endParaRPr lang="ru-RU" sz="3400" b="0" i="0" kern="1200" dirty="0"/>
        </a:p>
      </dsp:txBody>
      <dsp:txXfrm>
        <a:off x="1126588" y="1276297"/>
        <a:ext cx="7006468" cy="3984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B3FF9-7413-4C0B-81D1-FC71DD2AF407}">
      <dsp:nvSpPr>
        <dsp:cNvPr id="0" name=""/>
        <dsp:cNvSpPr/>
      </dsp:nvSpPr>
      <dsp:spPr>
        <a:xfrm>
          <a:off x="0" y="5468"/>
          <a:ext cx="83983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A477C-EA2D-4934-AE8E-20477E31060B}">
      <dsp:nvSpPr>
        <dsp:cNvPr id="0" name=""/>
        <dsp:cNvSpPr/>
      </dsp:nvSpPr>
      <dsp:spPr>
        <a:xfrm flipH="1" flipV="1">
          <a:off x="0" y="5468"/>
          <a:ext cx="102980" cy="41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 </a:t>
          </a:r>
          <a:endParaRPr lang="ru-RU" sz="2400" kern="1200" dirty="0">
            <a:latin typeface="Book Antiqua" panose="02040602050305030304" pitchFamily="18" charset="0"/>
          </a:endParaRPr>
        </a:p>
      </dsp:txBody>
      <dsp:txXfrm rot="10800000">
        <a:off x="0" y="5468"/>
        <a:ext cx="102980" cy="418619"/>
      </dsp:txXfrm>
    </dsp:sp>
    <dsp:sp modelId="{BE263F0B-434B-4576-973A-3F7C89E840F5}">
      <dsp:nvSpPr>
        <dsp:cNvPr id="0" name=""/>
        <dsp:cNvSpPr/>
      </dsp:nvSpPr>
      <dsp:spPr>
        <a:xfrm>
          <a:off x="222189" y="46683"/>
          <a:ext cx="7947283" cy="8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создана уникальная методика межтерриториального наставничества в период адаптации;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222189" y="46683"/>
        <a:ext cx="7947283" cy="824303"/>
      </dsp:txXfrm>
    </dsp:sp>
    <dsp:sp modelId="{7E93D156-5BAD-4E83-B133-0C1AE343558D}">
      <dsp:nvSpPr>
        <dsp:cNvPr id="0" name=""/>
        <dsp:cNvSpPr/>
      </dsp:nvSpPr>
      <dsp:spPr>
        <a:xfrm>
          <a:off x="102980" y="870987"/>
          <a:ext cx="79472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103B11-C28B-44DB-AA5E-763618FBD16B}">
      <dsp:nvSpPr>
        <dsp:cNvPr id="0" name=""/>
        <dsp:cNvSpPr/>
      </dsp:nvSpPr>
      <dsp:spPr>
        <a:xfrm>
          <a:off x="222189" y="912202"/>
          <a:ext cx="8170687" cy="8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снизились издержки на обучение работников;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222189" y="912202"/>
        <a:ext cx="8170687" cy="824303"/>
      </dsp:txXfrm>
    </dsp:sp>
    <dsp:sp modelId="{42F32BD1-3426-49BB-A623-798E010C8DAB}">
      <dsp:nvSpPr>
        <dsp:cNvPr id="0" name=""/>
        <dsp:cNvSpPr/>
      </dsp:nvSpPr>
      <dsp:spPr>
        <a:xfrm>
          <a:off x="102980" y="1736506"/>
          <a:ext cx="63578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A8C530-4F63-40EE-8AC2-D09EB56D283E}">
      <dsp:nvSpPr>
        <dsp:cNvPr id="0" name=""/>
        <dsp:cNvSpPr/>
      </dsp:nvSpPr>
      <dsp:spPr>
        <a:xfrm>
          <a:off x="222189" y="1777721"/>
          <a:ext cx="7947283" cy="1238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повысился уровень ответственности вновь принятых работников за результаты своей профессиональной деятельности; 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222189" y="1777721"/>
        <a:ext cx="7947283" cy="1238384"/>
      </dsp:txXfrm>
    </dsp:sp>
    <dsp:sp modelId="{43E0F93B-476F-4D70-8ED1-96F135D7318A}">
      <dsp:nvSpPr>
        <dsp:cNvPr id="0" name=""/>
        <dsp:cNvSpPr/>
      </dsp:nvSpPr>
      <dsp:spPr>
        <a:xfrm>
          <a:off x="102980" y="3016106"/>
          <a:ext cx="79472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CEE4B4-83EB-4673-A926-D639A47D3DB3}">
      <dsp:nvSpPr>
        <dsp:cNvPr id="0" name=""/>
        <dsp:cNvSpPr/>
      </dsp:nvSpPr>
      <dsp:spPr>
        <a:xfrm>
          <a:off x="222189" y="3057321"/>
          <a:ext cx="7947283" cy="8243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усилилась мотивация на профессиональные достижения;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 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222189" y="3057321"/>
        <a:ext cx="7947283" cy="824303"/>
      </dsp:txXfrm>
    </dsp:sp>
    <dsp:sp modelId="{F7C03A59-192B-43E1-BFFD-F49EFBD5B9DC}">
      <dsp:nvSpPr>
        <dsp:cNvPr id="0" name=""/>
        <dsp:cNvSpPr/>
      </dsp:nvSpPr>
      <dsp:spPr>
        <a:xfrm>
          <a:off x="102980" y="3881625"/>
          <a:ext cx="79472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48E470-D89C-476E-99D0-8BCF0CCEBDDE}">
      <dsp:nvSpPr>
        <dsp:cNvPr id="0" name=""/>
        <dsp:cNvSpPr/>
      </dsp:nvSpPr>
      <dsp:spPr>
        <a:xfrm>
          <a:off x="222189" y="3922840"/>
          <a:ext cx="7947283" cy="8243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сократилось число уволенных в первый год работы в               территориальных органах ПФР.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 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222189" y="3922840"/>
        <a:ext cx="7947283" cy="824303"/>
      </dsp:txXfrm>
    </dsp:sp>
    <dsp:sp modelId="{44A61C90-E472-4810-97A9-5D87944298C8}">
      <dsp:nvSpPr>
        <dsp:cNvPr id="0" name=""/>
        <dsp:cNvSpPr/>
      </dsp:nvSpPr>
      <dsp:spPr>
        <a:xfrm>
          <a:off x="102980" y="4747144"/>
          <a:ext cx="79472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CE58D-C6A5-45A9-88A1-8552425F042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1B011-5759-445C-A2FF-25A40D57A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B011-5759-445C-A2FF-25A40D57AD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0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344384"/>
            <a:ext cx="8906494" cy="627092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>Номинация № </a:t>
            </a: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5</a:t>
            </a:r>
            <a:b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Профессиональная </a:t>
            </a: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>адаптация и </a:t>
            </a: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ориентация</a:t>
            </a: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2800" b="1" dirty="0">
                <a:latin typeface="Book Antiqua" panose="02040602050305030304" pitchFamily="18" charset="0"/>
                <a:cs typeface="Andalus" panose="02020603050405020304" pitchFamily="18" charset="-78"/>
              </a:rPr>
              <a:t/>
            </a:r>
            <a:br>
              <a:rPr lang="ru-RU" sz="2800" b="1" dirty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Кадровая практика</a:t>
            </a:r>
            <a:b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</a:br>
            <a:r>
              <a:rPr lang="ru-RU" sz="32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Организация адаптации вновь принятых работников в системе Пенсионного фонда Российской Федерации</a:t>
            </a:r>
            <a:endParaRPr lang="ru-RU" sz="6600" b="1" dirty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223865" y="6200929"/>
            <a:ext cx="647700" cy="504825"/>
            <a:chOff x="229" y="389"/>
            <a:chExt cx="440" cy="442"/>
          </a:xfrm>
        </p:grpSpPr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Арка 36"/>
          <p:cNvSpPr/>
          <p:nvPr/>
        </p:nvSpPr>
        <p:spPr>
          <a:xfrm>
            <a:off x="-6458280" y="370384"/>
            <a:ext cx="7560084" cy="7560084"/>
          </a:xfrm>
          <a:prstGeom prst="blockArc">
            <a:avLst>
              <a:gd name="adj1" fmla="val 18900000"/>
              <a:gd name="adj2" fmla="val 2700000"/>
              <a:gd name="adj3" fmla="val 286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олилиния 37"/>
          <p:cNvSpPr/>
          <p:nvPr/>
        </p:nvSpPr>
        <p:spPr>
          <a:xfrm>
            <a:off x="343092" y="1711624"/>
            <a:ext cx="8721193" cy="591360"/>
          </a:xfrm>
          <a:custGeom>
            <a:avLst/>
            <a:gdLst>
              <a:gd name="connsiteX0" fmla="*/ 0 w 8721193"/>
              <a:gd name="connsiteY0" fmla="*/ 0 h 591360"/>
              <a:gd name="connsiteX1" fmla="*/ 8721193 w 8721193"/>
              <a:gd name="connsiteY1" fmla="*/ 0 h 591360"/>
              <a:gd name="connsiteX2" fmla="*/ 8721193 w 8721193"/>
              <a:gd name="connsiteY2" fmla="*/ 591360 h 591360"/>
              <a:gd name="connsiteX3" fmla="*/ 0 w 8721193"/>
              <a:gd name="connsiteY3" fmla="*/ 591360 h 591360"/>
              <a:gd name="connsiteX4" fmla="*/ 0 w 8721193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193" h="591360">
                <a:moveTo>
                  <a:pt x="0" y="0"/>
                </a:moveTo>
                <a:lnTo>
                  <a:pt x="8721193" y="0"/>
                </a:lnTo>
                <a:lnTo>
                  <a:pt x="8721193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выстраивание процесса взаимодействия с коллегами по работе;</a:t>
            </a:r>
            <a:endParaRPr lang="ru-RU" kern="1200" dirty="0" smtClean="0">
              <a:solidFill>
                <a:schemeClr val="tx1"/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0" y="1637704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 40"/>
          <p:cNvSpPr/>
          <p:nvPr/>
        </p:nvSpPr>
        <p:spPr>
          <a:xfrm>
            <a:off x="829527" y="2524633"/>
            <a:ext cx="8234758" cy="591360"/>
          </a:xfrm>
          <a:custGeom>
            <a:avLst/>
            <a:gdLst>
              <a:gd name="connsiteX0" fmla="*/ 0 w 8234758"/>
              <a:gd name="connsiteY0" fmla="*/ 0 h 591360"/>
              <a:gd name="connsiteX1" fmla="*/ 8234758 w 8234758"/>
              <a:gd name="connsiteY1" fmla="*/ 0 h 591360"/>
              <a:gd name="connsiteX2" fmla="*/ 8234758 w 8234758"/>
              <a:gd name="connsiteY2" fmla="*/ 591360 h 591360"/>
              <a:gd name="connsiteX3" fmla="*/ 0 w 8234758"/>
              <a:gd name="connsiteY3" fmla="*/ 591360 h 591360"/>
              <a:gd name="connsiteX4" fmla="*/ 0 w 8234758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4758" h="591360">
                <a:moveTo>
                  <a:pt x="0" y="0"/>
                </a:moveTo>
                <a:lnTo>
                  <a:pt x="8234758" y="0"/>
                </a:lnTo>
                <a:lnTo>
                  <a:pt x="8234758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42120"/>
              <a:satOff val="20000"/>
              <a:lumOff val="-2941"/>
              <a:alphaOff val="0"/>
            </a:schemeClr>
          </a:fillRef>
          <a:effectRef idx="3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сокращение текучести кадров, снижение издержек по поиску новых работников; </a:t>
            </a:r>
            <a:endParaRPr lang="ru-RU" kern="1200" dirty="0">
              <a:solidFill>
                <a:schemeClr val="tx1"/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9926" y="2450713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542120"/>
              <a:satOff val="20000"/>
              <a:lumOff val="-294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олилиния 42"/>
          <p:cNvSpPr/>
          <p:nvPr/>
        </p:nvSpPr>
        <p:spPr>
          <a:xfrm>
            <a:off x="1051961" y="3411561"/>
            <a:ext cx="8012324" cy="591360"/>
          </a:xfrm>
          <a:custGeom>
            <a:avLst/>
            <a:gdLst>
              <a:gd name="connsiteX0" fmla="*/ 0 w 8012324"/>
              <a:gd name="connsiteY0" fmla="*/ 0 h 591360"/>
              <a:gd name="connsiteX1" fmla="*/ 8012324 w 8012324"/>
              <a:gd name="connsiteY1" fmla="*/ 0 h 591360"/>
              <a:gd name="connsiteX2" fmla="*/ 8012324 w 8012324"/>
              <a:gd name="connsiteY2" fmla="*/ 591360 h 591360"/>
              <a:gd name="connsiteX3" fmla="*/ 0 w 8012324"/>
              <a:gd name="connsiteY3" fmla="*/ 591360 h 591360"/>
              <a:gd name="connsiteX4" fmla="*/ 0 w 8012324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324" h="591360">
                <a:moveTo>
                  <a:pt x="0" y="0"/>
                </a:moveTo>
                <a:lnTo>
                  <a:pt x="8012324" y="0"/>
                </a:lnTo>
                <a:lnTo>
                  <a:pt x="8012324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084240"/>
              <a:satOff val="40000"/>
              <a:lumOff val="-5882"/>
              <a:alphaOff val="0"/>
            </a:schemeClr>
          </a:fillRef>
          <a:effectRef idx="3">
            <a:schemeClr val="accent3">
              <a:hueOff val="1084240"/>
              <a:satOff val="40000"/>
              <a:lumOff val="-5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минимизация стартовых финансовых издержек на обучение персонала;</a:t>
            </a:r>
            <a:endParaRPr lang="ru-RU" kern="1200" dirty="0" smtClean="0">
              <a:solidFill>
                <a:schemeClr val="tx1"/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82361" y="3337641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1084240"/>
              <a:satOff val="40000"/>
              <a:lumOff val="-588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олилиния 44"/>
          <p:cNvSpPr/>
          <p:nvPr/>
        </p:nvSpPr>
        <p:spPr>
          <a:xfrm>
            <a:off x="1051961" y="4297928"/>
            <a:ext cx="8012324" cy="591360"/>
          </a:xfrm>
          <a:custGeom>
            <a:avLst/>
            <a:gdLst>
              <a:gd name="connsiteX0" fmla="*/ 0 w 8012324"/>
              <a:gd name="connsiteY0" fmla="*/ 0 h 591360"/>
              <a:gd name="connsiteX1" fmla="*/ 8012324 w 8012324"/>
              <a:gd name="connsiteY1" fmla="*/ 0 h 591360"/>
              <a:gd name="connsiteX2" fmla="*/ 8012324 w 8012324"/>
              <a:gd name="connsiteY2" fmla="*/ 591360 h 591360"/>
              <a:gd name="connsiteX3" fmla="*/ 0 w 8012324"/>
              <a:gd name="connsiteY3" fmla="*/ 591360 h 591360"/>
              <a:gd name="connsiteX4" fmla="*/ 0 w 8012324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324" h="591360">
                <a:moveTo>
                  <a:pt x="0" y="0"/>
                </a:moveTo>
                <a:lnTo>
                  <a:pt x="8012324" y="0"/>
                </a:lnTo>
                <a:lnTo>
                  <a:pt x="8012324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626359"/>
              <a:satOff val="60000"/>
              <a:lumOff val="-8824"/>
              <a:alphaOff val="0"/>
            </a:schemeClr>
          </a:fillRef>
          <a:effectRef idx="3">
            <a:schemeClr val="accent3">
              <a:hueOff val="1626359"/>
              <a:satOff val="60000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освоение основных норм организационной культуры и правил поведения;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82361" y="4224008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1626359"/>
              <a:satOff val="60000"/>
              <a:lumOff val="-882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 46"/>
          <p:cNvSpPr/>
          <p:nvPr/>
        </p:nvSpPr>
        <p:spPr>
          <a:xfrm>
            <a:off x="829527" y="5184857"/>
            <a:ext cx="8234758" cy="591360"/>
          </a:xfrm>
          <a:custGeom>
            <a:avLst/>
            <a:gdLst>
              <a:gd name="connsiteX0" fmla="*/ 0 w 8234758"/>
              <a:gd name="connsiteY0" fmla="*/ 0 h 591360"/>
              <a:gd name="connsiteX1" fmla="*/ 8234758 w 8234758"/>
              <a:gd name="connsiteY1" fmla="*/ 0 h 591360"/>
              <a:gd name="connsiteX2" fmla="*/ 8234758 w 8234758"/>
              <a:gd name="connsiteY2" fmla="*/ 591360 h 591360"/>
              <a:gd name="connsiteX3" fmla="*/ 0 w 8234758"/>
              <a:gd name="connsiteY3" fmla="*/ 591360 h 591360"/>
              <a:gd name="connsiteX4" fmla="*/ 0 w 8234758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4758" h="591360">
                <a:moveTo>
                  <a:pt x="0" y="0"/>
                </a:moveTo>
                <a:lnTo>
                  <a:pt x="8234758" y="0"/>
                </a:lnTo>
                <a:lnTo>
                  <a:pt x="8234758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168479"/>
              <a:satOff val="80000"/>
              <a:lumOff val="-11765"/>
              <a:alphaOff val="0"/>
            </a:schemeClr>
          </a:fillRef>
          <a:effectRef idx="3">
            <a:schemeClr val="accent3">
              <a:hueOff val="2168479"/>
              <a:satOff val="80000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формирование у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адаптанта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позитивного отношения к работе, удовлетворенности работой;</a:t>
            </a:r>
            <a:endParaRPr lang="ru-RU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59926" y="5110937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2168479"/>
              <a:satOff val="80000"/>
              <a:lumOff val="-1176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олилиния 48"/>
          <p:cNvSpPr/>
          <p:nvPr/>
        </p:nvSpPr>
        <p:spPr>
          <a:xfrm>
            <a:off x="459926" y="5997865"/>
            <a:ext cx="8604359" cy="665280"/>
          </a:xfrm>
          <a:custGeom>
            <a:avLst/>
            <a:gdLst>
              <a:gd name="connsiteX0" fmla="*/ 0 w 8721193"/>
              <a:gd name="connsiteY0" fmla="*/ 0 h 591360"/>
              <a:gd name="connsiteX1" fmla="*/ 8721193 w 8721193"/>
              <a:gd name="connsiteY1" fmla="*/ 0 h 591360"/>
              <a:gd name="connsiteX2" fmla="*/ 8721193 w 8721193"/>
              <a:gd name="connsiteY2" fmla="*/ 591360 h 591360"/>
              <a:gd name="connsiteX3" fmla="*/ 0 w 8721193"/>
              <a:gd name="connsiteY3" fmla="*/ 591360 h 591360"/>
              <a:gd name="connsiteX4" fmla="*/ 0 w 8721193"/>
              <a:gd name="connsiteY4" fmla="*/ 0 h 5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193" h="591360">
                <a:moveTo>
                  <a:pt x="0" y="0"/>
                </a:moveTo>
                <a:lnTo>
                  <a:pt x="8721193" y="0"/>
                </a:lnTo>
                <a:lnTo>
                  <a:pt x="8721193" y="591360"/>
                </a:lnTo>
                <a:lnTo>
                  <a:pt x="0" y="59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3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9392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повышение ответственности каждого работника за результаты и эффективность деятельности организации в целом.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-26508" y="5960905"/>
            <a:ext cx="739200" cy="739200"/>
          </a:xfrm>
          <a:prstGeom prst="ellipse">
            <a:avLst/>
          </a:prstGeom>
        </p:spPr>
        <p:style>
          <a:lnRef idx="1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76" y="701330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  <a:cs typeface="Andalus" panose="02020603050405020304" pitchFamily="18" charset="-78"/>
              </a:rPr>
              <a:t>Задачи, решенные с внедрением кадровой практики</a:t>
            </a:r>
            <a:endParaRPr lang="ru-R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7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3" grpId="0" animBg="1"/>
      <p:bldP spid="45" grpId="0" animBg="1"/>
      <p:bldP spid="47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76" y="867584"/>
            <a:ext cx="8370171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 Antiqua" panose="02040602050305030304" pitchFamily="18" charset="0"/>
              </a:rPr>
              <a:t>Результаты внедрения </a:t>
            </a:r>
            <a:r>
              <a:rPr lang="ru-RU" sz="2800" b="1" dirty="0">
                <a:latin typeface="Book Antiqua" panose="02040602050305030304" pitchFamily="18" charset="0"/>
              </a:rPr>
              <a:t>в </a:t>
            </a:r>
            <a:r>
              <a:rPr lang="ru-RU" sz="2800" b="1" dirty="0" smtClean="0">
                <a:latin typeface="Book Antiqua" panose="02040602050305030304" pitchFamily="18" charset="0"/>
              </a:rPr>
              <a:t>системе </a:t>
            </a:r>
            <a:r>
              <a:rPr lang="ru-RU" sz="2800" b="1" dirty="0">
                <a:latin typeface="Book Antiqua" panose="02040602050305030304" pitchFamily="18" charset="0"/>
              </a:rPr>
              <a:t>ПФР кадровой </a:t>
            </a:r>
            <a:r>
              <a:rPr lang="ru-RU" sz="2800" b="1" dirty="0" smtClean="0">
                <a:latin typeface="Book Antiqua" panose="02040602050305030304" pitchFamily="18" charset="0"/>
              </a:rPr>
              <a:t>практики: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480382712"/>
              </p:ext>
            </p:extLst>
          </p:nvPr>
        </p:nvGraphicFramePr>
        <p:xfrm>
          <a:off x="650660" y="1876301"/>
          <a:ext cx="8398337" cy="47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266457" y="2009300"/>
            <a:ext cx="38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►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3819" y="298420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►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3819" y="39711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7168" y="4918755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►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3819" y="5795972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A8B3FF9-7413-4C0B-81D1-FC71DD2AF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>
                                            <p:graphicEl>
                                              <a:dgm id="{7A8B3FF9-7413-4C0B-81D1-FC71DD2AF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54FA477C-EA2D-4934-AE8E-20477E31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>
                                            <p:graphicEl>
                                              <a:dgm id="{54FA477C-EA2D-4934-AE8E-20477E310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E93D156-5BAD-4E83-B133-0C1AE343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>
                                            <p:graphicEl>
                                              <a:dgm id="{7E93D156-5BAD-4E83-B133-0C1AE3435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BE263F0B-434B-4576-973A-3F7C89E84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>
                                            <p:graphicEl>
                                              <a:dgm id="{BE263F0B-434B-4576-973A-3F7C89E84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42F32BD1-3426-49BB-A623-798E010C8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>
                                            <p:graphicEl>
                                              <a:dgm id="{42F32BD1-3426-49BB-A623-798E010C8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5103B11-C28B-44DB-AA5E-763618FB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graphicEl>
                                              <a:dgm id="{A5103B11-C28B-44DB-AA5E-763618FBD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43E0F93B-476F-4D70-8ED1-96F135D73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>
                                            <p:graphicEl>
                                              <a:dgm id="{43E0F93B-476F-4D70-8ED1-96F135D73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BA8C530-4F63-40EE-8AC2-D09EB56D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>
                                            <p:graphicEl>
                                              <a:dgm id="{ABA8C530-4F63-40EE-8AC2-D09EB56D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7C03A59-192B-43E1-BFFD-F49EFBD5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>
                                            <p:graphicEl>
                                              <a:dgm id="{F7C03A59-192B-43E1-BFFD-F49EFBD5B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3CEE4B4-83EB-4673-A926-D639A47D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>
                                            <p:graphicEl>
                                              <a:dgm id="{73CEE4B4-83EB-4673-A926-D639A47D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44A61C90-E472-4810-97A9-5D879442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>
                                            <p:graphicEl>
                                              <a:dgm id="{44A61C90-E472-4810-97A9-5D879442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1B48E470-D89C-476E-99D0-8BCF0CCE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>
                                            <p:graphicEl>
                                              <a:dgm id="{1B48E470-D89C-476E-99D0-8BCF0CCEB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 uiExpand="1">
        <p:bldSub>
          <a:bldDgm bld="one"/>
        </p:bldSub>
      </p:bldGraphic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Mify-i-real-nost-o-psihologah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4F4"/>
              </a:clrFrom>
              <a:clrTo>
                <a:srgbClr val="F5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" r="-905"/>
          <a:stretch/>
        </p:blipFill>
        <p:spPr bwMode="auto">
          <a:xfrm>
            <a:off x="983" y="1403217"/>
            <a:ext cx="9227126" cy="202422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956941"/>
            <a:ext cx="9052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0" algn="just"/>
            <a:r>
              <a:rPr lang="ru-RU" sz="2600" i="1" dirty="0">
                <a:latin typeface="Book Antiqua" panose="02040602050305030304" pitchFamily="18" charset="0"/>
                <a:cs typeface="Andalus" panose="02020603050405020304" pitchFamily="18" charset="-78"/>
              </a:rPr>
              <a:t>Кадровая практика ПФР</a:t>
            </a:r>
            <a:r>
              <a:rPr lang="ru-RU" sz="2600" i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ru-RU" sz="2600" i="1" dirty="0">
                <a:latin typeface="Book Antiqua" panose="02040602050305030304" pitchFamily="18" charset="0"/>
                <a:cs typeface="Andalus" panose="02020603050405020304" pitchFamily="18" charset="-78"/>
              </a:rPr>
              <a:t>сопровождается </a:t>
            </a:r>
            <a:r>
              <a:rPr lang="ru-RU" sz="2600" i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специалистами (психологами) системы ПФР</a:t>
            </a:r>
            <a:endParaRPr lang="ru-RU" sz="2600" i="1" dirty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3" y="3349680"/>
            <a:ext cx="90517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0" algn="just"/>
            <a:r>
              <a:rPr lang="ru-RU" sz="2600" dirty="0">
                <a:latin typeface="Book Antiqua" panose="02040602050305030304" pitchFamily="18" charset="0"/>
                <a:cs typeface="Andalus" panose="02020603050405020304" pitchFamily="18" charset="-78"/>
              </a:rPr>
              <a:t>Система адаптации получила 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положительную</a:t>
            </a:r>
            <a:r>
              <a:rPr lang="en-US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экспертную </a:t>
            </a:r>
            <a:r>
              <a:rPr lang="ru-RU" sz="2600" dirty="0">
                <a:latin typeface="Book Antiqua" panose="02040602050305030304" pitchFamily="18" charset="0"/>
                <a:cs typeface="Andalus" panose="02020603050405020304" pitchFamily="18" charset="-78"/>
              </a:rPr>
              <a:t>оценку  в рамках проведения в 2014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году</a:t>
            </a:r>
            <a:r>
              <a:rPr lang="en-US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на </a:t>
            </a:r>
            <a:r>
              <a:rPr lang="ru-RU" sz="2600" dirty="0">
                <a:latin typeface="Book Antiqua" panose="02040602050305030304" pitchFamily="18" charset="0"/>
                <a:cs typeface="Andalus" panose="02020603050405020304" pitchFamily="18" charset="-78"/>
              </a:rPr>
              <a:t>базе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ПФР</a:t>
            </a:r>
            <a:r>
              <a:rPr lang="en-US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научно-исследовательской </a:t>
            </a:r>
            <a:r>
              <a:rPr lang="ru-RU" sz="2600" dirty="0">
                <a:latin typeface="Book Antiqua" panose="02040602050305030304" pitchFamily="18" charset="0"/>
                <a:cs typeface="Andalus" panose="02020603050405020304" pitchFamily="18" charset="-78"/>
              </a:rPr>
              <a:t>работы по теме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:</a:t>
            </a:r>
            <a:r>
              <a:rPr lang="en-US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«</a:t>
            </a:r>
            <a:r>
              <a:rPr lang="ru-RU" sz="2600" dirty="0">
                <a:latin typeface="Book Antiqua" panose="02040602050305030304" pitchFamily="18" charset="0"/>
                <a:cs typeface="Andalus" panose="02020603050405020304" pitchFamily="18" charset="-78"/>
              </a:rPr>
              <a:t>Разработка концепции непрерывного обучения кадров в системе ПФР в условиях реформирования системы профессионального образования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5035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125" y="4432998"/>
            <a:ext cx="4334493" cy="22325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Book Antiqua" panose="02040602050305030304" pitchFamily="18" charset="0"/>
                <a:cs typeface="Andalus" panose="02020603050405020304" pitchFamily="18" charset="-78"/>
              </a:rPr>
              <a:t>Департамент кадровой политики Пенсионного фонда Российской Федерации</a:t>
            </a:r>
            <a:endParaRPr lang="ru-RU" sz="4400" dirty="0"/>
          </a:p>
        </p:txBody>
      </p: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750" y="1603169"/>
            <a:ext cx="91202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ndalus" panose="02020603050405020304" pitchFamily="18" charset="-78"/>
              </a:rPr>
              <a:t>СПАСИБО ЗА ВНИМАНИЕ!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2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131"/>
            <a:ext cx="9144000" cy="97789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Цифры и факты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9834894"/>
              </p:ext>
            </p:extLst>
          </p:nvPr>
        </p:nvGraphicFramePr>
        <p:xfrm>
          <a:off x="0" y="1460665"/>
          <a:ext cx="9144000" cy="539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223865" y="6200929"/>
            <a:ext cx="647700" cy="504825"/>
            <a:chOff x="229" y="389"/>
            <a:chExt cx="440" cy="442"/>
          </a:xfrm>
        </p:grpSpPr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0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43146-943F-4C49-B534-37BEED366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4">
                                            <p:graphicEl>
                                              <a:dgm id="{BFF43146-943F-4C49-B534-37BEED366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D0425-00C3-4DD1-A28B-B56628198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B6D0425-00C3-4DD1-A28B-B56628198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D39AA-0402-4817-ACB2-72503488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6CD39AA-0402-4817-ACB2-72503488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C05320-8F77-4551-AEEC-239D715D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1C05320-8F77-4551-AEEC-239D715D3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7340588"/>
              </p:ext>
            </p:extLst>
          </p:nvPr>
        </p:nvGraphicFramePr>
        <p:xfrm>
          <a:off x="1" y="1157845"/>
          <a:ext cx="9144000" cy="570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61" y="558826"/>
            <a:ext cx="6917551" cy="169748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Цель внедрения кадровой </a:t>
            </a:r>
            <a:r>
              <a:rPr lang="ru-RU" b="1" dirty="0" smtClean="0">
                <a:latin typeface="Book Antiqua" panose="02040602050305030304" pitchFamily="18" charset="0"/>
              </a:rPr>
              <a:t>практики</a:t>
            </a:r>
            <a:r>
              <a:rPr lang="en-US" b="1" dirty="0">
                <a:latin typeface="Book Antiqua" panose="0204060205030503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4">
                                            <p:graphicEl>
                                              <a:dgm id="{F852ED05-550D-4F50-9E8C-EA2CC33D2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4">
                                            <p:graphicEl>
                                              <a:dgm id="{F852ED05-550D-4F50-9E8C-EA2CC33D265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 tmFilter="0, 0; .2, .5; .8, .5; 1, 0"/>
                                        <p:tgtEl>
                                          <p:spTgt spid="4">
                                            <p:graphicEl>
                                              <a:dgm id="{F852ED05-550D-4F50-9E8C-EA2CC33D2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" autoRev="1" fill="hold"/>
                                        <p:tgtEl>
                                          <p:spTgt spid="4">
                                            <p:graphicEl>
                                              <a:dgm id="{F852ED05-550D-4F50-9E8C-EA2CC33D265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олилиния 37"/>
          <p:cNvSpPr/>
          <p:nvPr/>
        </p:nvSpPr>
        <p:spPr>
          <a:xfrm>
            <a:off x="205740" y="891540"/>
            <a:ext cx="5074920" cy="5074919"/>
          </a:xfrm>
          <a:custGeom>
            <a:avLst/>
            <a:gdLst>
              <a:gd name="connsiteX0" fmla="*/ 0 w 5074920"/>
              <a:gd name="connsiteY0" fmla="*/ 2537460 h 5074919"/>
              <a:gd name="connsiteX1" fmla="*/ 2537460 w 5074920"/>
              <a:gd name="connsiteY1" fmla="*/ 0 h 5074919"/>
              <a:gd name="connsiteX2" fmla="*/ 5074920 w 5074920"/>
              <a:gd name="connsiteY2" fmla="*/ 2537460 h 5074919"/>
              <a:gd name="connsiteX3" fmla="*/ 2537460 w 5074920"/>
              <a:gd name="connsiteY3" fmla="*/ 5074920 h 5074919"/>
              <a:gd name="connsiteX4" fmla="*/ 0 w 5074920"/>
              <a:gd name="connsiteY4" fmla="*/ 2537460 h 507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920" h="5074919">
                <a:moveTo>
                  <a:pt x="0" y="2537460"/>
                </a:moveTo>
                <a:cubicBezTo>
                  <a:pt x="0" y="1136060"/>
                  <a:pt x="1136060" y="0"/>
                  <a:pt x="2537460" y="0"/>
                </a:cubicBezTo>
                <a:cubicBezTo>
                  <a:pt x="3938860" y="0"/>
                  <a:pt x="5074920" y="1136060"/>
                  <a:pt x="5074920" y="2537460"/>
                </a:cubicBezTo>
                <a:cubicBezTo>
                  <a:pt x="5074920" y="3938860"/>
                  <a:pt x="3938860" y="5074920"/>
                  <a:pt x="2537460" y="5074920"/>
                </a:cubicBezTo>
                <a:cubicBezTo>
                  <a:pt x="1136060" y="5074920"/>
                  <a:pt x="0" y="3938860"/>
                  <a:pt x="0" y="253746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08659" tIns="598442" rIns="1440181" bIns="598442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latin typeface="Book Antiqua" panose="02040602050305030304" pitchFamily="18" charset="0"/>
              </a:rPr>
              <a:t>Адаптация</a:t>
            </a:r>
            <a:r>
              <a:rPr lang="ru-RU" sz="2400" i="1" kern="1200" dirty="0" smtClean="0">
                <a:latin typeface="Book Antiqua" panose="02040602050305030304" pitchFamily="18" charset="0"/>
              </a:rPr>
              <a:t> </a:t>
            </a:r>
            <a:r>
              <a:rPr lang="en-US" sz="2400" i="1" kern="1200" dirty="0" smtClean="0">
                <a:latin typeface="Book Antiqua" panose="02040602050305030304" pitchFamily="18" charset="0"/>
              </a:rPr>
              <a:t>-</a:t>
            </a:r>
            <a:r>
              <a:rPr lang="ru-RU" sz="2400" i="1" kern="1200" dirty="0" smtClean="0">
                <a:latin typeface="Book Antiqua" panose="02040602050305030304" pitchFamily="18" charset="0"/>
              </a:rPr>
              <a:t> управленческая процедура, процесс приспособления работника к организации и первоначальное звено непрерывного обучения кадров в системе ПФР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3863340" y="891540"/>
            <a:ext cx="5074920" cy="5074919"/>
          </a:xfrm>
          <a:custGeom>
            <a:avLst/>
            <a:gdLst>
              <a:gd name="connsiteX0" fmla="*/ 0 w 5074920"/>
              <a:gd name="connsiteY0" fmla="*/ 2537460 h 5074919"/>
              <a:gd name="connsiteX1" fmla="*/ 2537460 w 5074920"/>
              <a:gd name="connsiteY1" fmla="*/ 0 h 5074919"/>
              <a:gd name="connsiteX2" fmla="*/ 5074920 w 5074920"/>
              <a:gd name="connsiteY2" fmla="*/ 2537460 h 5074919"/>
              <a:gd name="connsiteX3" fmla="*/ 2537460 w 5074920"/>
              <a:gd name="connsiteY3" fmla="*/ 5074920 h 5074919"/>
              <a:gd name="connsiteX4" fmla="*/ 0 w 5074920"/>
              <a:gd name="connsiteY4" fmla="*/ 2537460 h 507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920" h="5074919">
                <a:moveTo>
                  <a:pt x="0" y="2537460"/>
                </a:moveTo>
                <a:cubicBezTo>
                  <a:pt x="0" y="1136060"/>
                  <a:pt x="1136060" y="0"/>
                  <a:pt x="2537460" y="0"/>
                </a:cubicBezTo>
                <a:cubicBezTo>
                  <a:pt x="3938860" y="0"/>
                  <a:pt x="5074920" y="1136060"/>
                  <a:pt x="5074920" y="2537460"/>
                </a:cubicBezTo>
                <a:cubicBezTo>
                  <a:pt x="5074920" y="3938860"/>
                  <a:pt x="3938860" y="5074920"/>
                  <a:pt x="2537460" y="5074920"/>
                </a:cubicBezTo>
                <a:cubicBezTo>
                  <a:pt x="1136060" y="5074920"/>
                  <a:pt x="0" y="3938860"/>
                  <a:pt x="0" y="253746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7353345"/>
              <a:satOff val="-10228"/>
              <a:lumOff val="-3922"/>
              <a:alphaOff val="0"/>
            </a:schemeClr>
          </a:fillRef>
          <a:effectRef idx="0">
            <a:schemeClr val="accent5">
              <a:alpha val="50000"/>
              <a:hueOff val="-7353345"/>
              <a:satOff val="-10228"/>
              <a:lumOff val="-3922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40180" tIns="598442" rIns="708660" bIns="598442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>
                <a:latin typeface="Book Antiqua" panose="02040602050305030304" pitchFamily="18" charset="0"/>
              </a:rPr>
              <a:t>В ходе проведения адаптации формируются базовые компетенции, необходимые работникам для осуществления своих трудовых функций в соответствии с принятыми профессиональными стандартами и должностными инструкциями</a:t>
            </a:r>
            <a:endParaRPr lang="ru-RU" sz="2100" kern="1200" dirty="0">
              <a:latin typeface="Book Antiqua" panose="0204060205030503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7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274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274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84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1990" y="6177179"/>
            <a:ext cx="647700" cy="504825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Стрелка углом вверх 38"/>
          <p:cNvSpPr/>
          <p:nvPr/>
        </p:nvSpPr>
        <p:spPr>
          <a:xfrm rot="5400000">
            <a:off x="1110533" y="3588579"/>
            <a:ext cx="2343227" cy="266768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8A9BB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олилиния 39"/>
          <p:cNvSpPr/>
          <p:nvPr/>
        </p:nvSpPr>
        <p:spPr>
          <a:xfrm>
            <a:off x="211986" y="973779"/>
            <a:ext cx="3944615" cy="2761102"/>
          </a:xfrm>
          <a:custGeom>
            <a:avLst/>
            <a:gdLst>
              <a:gd name="connsiteX0" fmla="*/ 0 w 3944615"/>
              <a:gd name="connsiteY0" fmla="*/ 460276 h 2761102"/>
              <a:gd name="connsiteX1" fmla="*/ 460276 w 3944615"/>
              <a:gd name="connsiteY1" fmla="*/ 0 h 2761102"/>
              <a:gd name="connsiteX2" fmla="*/ 3484339 w 3944615"/>
              <a:gd name="connsiteY2" fmla="*/ 0 h 2761102"/>
              <a:gd name="connsiteX3" fmla="*/ 3944615 w 3944615"/>
              <a:gd name="connsiteY3" fmla="*/ 460276 h 2761102"/>
              <a:gd name="connsiteX4" fmla="*/ 3944615 w 3944615"/>
              <a:gd name="connsiteY4" fmla="*/ 2300826 h 2761102"/>
              <a:gd name="connsiteX5" fmla="*/ 3484339 w 3944615"/>
              <a:gd name="connsiteY5" fmla="*/ 2761102 h 2761102"/>
              <a:gd name="connsiteX6" fmla="*/ 460276 w 3944615"/>
              <a:gd name="connsiteY6" fmla="*/ 2761102 h 2761102"/>
              <a:gd name="connsiteX7" fmla="*/ 0 w 3944615"/>
              <a:gd name="connsiteY7" fmla="*/ 2300826 h 2761102"/>
              <a:gd name="connsiteX8" fmla="*/ 0 w 3944615"/>
              <a:gd name="connsiteY8" fmla="*/ 460276 h 2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615" h="2761102">
                <a:moveTo>
                  <a:pt x="0" y="460276"/>
                </a:moveTo>
                <a:cubicBezTo>
                  <a:pt x="0" y="206073"/>
                  <a:pt x="206073" y="0"/>
                  <a:pt x="460276" y="0"/>
                </a:cubicBezTo>
                <a:lnTo>
                  <a:pt x="3484339" y="0"/>
                </a:lnTo>
                <a:cubicBezTo>
                  <a:pt x="3738542" y="0"/>
                  <a:pt x="3944615" y="206073"/>
                  <a:pt x="3944615" y="460276"/>
                </a:cubicBezTo>
                <a:lnTo>
                  <a:pt x="3944615" y="2300826"/>
                </a:lnTo>
                <a:cubicBezTo>
                  <a:pt x="3944615" y="2555029"/>
                  <a:pt x="3738542" y="2761102"/>
                  <a:pt x="3484339" y="2761102"/>
                </a:cubicBezTo>
                <a:lnTo>
                  <a:pt x="460276" y="2761102"/>
                </a:lnTo>
                <a:cubicBezTo>
                  <a:pt x="206073" y="2761102"/>
                  <a:pt x="0" y="2555029"/>
                  <a:pt x="0" y="2300826"/>
                </a:cubicBezTo>
                <a:lnTo>
                  <a:pt x="0" y="460276"/>
                </a:lnTo>
                <a:close/>
              </a:path>
            </a:pathLst>
          </a:custGeom>
          <a:solidFill>
            <a:srgbClr val="4B5C7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10" tIns="211010" rIns="211010" bIns="211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Book Antiqua" panose="02040602050305030304" pitchFamily="18" charset="0"/>
              </a:rPr>
              <a:t>В 2008 году был внедрен единый подход к адаптации работников системы ПФР</a:t>
            </a:r>
            <a:endParaRPr lang="ru-RU" sz="2000" kern="1200" dirty="0"/>
          </a:p>
        </p:txBody>
      </p:sp>
      <p:sp>
        <p:nvSpPr>
          <p:cNvPr id="41" name="Полилиния 40"/>
          <p:cNvSpPr/>
          <p:nvPr/>
        </p:nvSpPr>
        <p:spPr>
          <a:xfrm>
            <a:off x="4323541" y="950025"/>
            <a:ext cx="4725455" cy="2784855"/>
          </a:xfrm>
          <a:custGeom>
            <a:avLst/>
            <a:gdLst>
              <a:gd name="connsiteX0" fmla="*/ 0 w 4725455"/>
              <a:gd name="connsiteY0" fmla="*/ 0 h 2492836"/>
              <a:gd name="connsiteX1" fmla="*/ 4725455 w 4725455"/>
              <a:gd name="connsiteY1" fmla="*/ 0 h 2492836"/>
              <a:gd name="connsiteX2" fmla="*/ 4725455 w 4725455"/>
              <a:gd name="connsiteY2" fmla="*/ 2492836 h 2492836"/>
              <a:gd name="connsiteX3" fmla="*/ 0 w 4725455"/>
              <a:gd name="connsiteY3" fmla="*/ 2492836 h 2492836"/>
              <a:gd name="connsiteX4" fmla="*/ 0 w 4725455"/>
              <a:gd name="connsiteY4" fmla="*/ 0 h 2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5455" h="2492836">
                <a:moveTo>
                  <a:pt x="0" y="0"/>
                </a:moveTo>
                <a:lnTo>
                  <a:pt x="4725455" y="0"/>
                </a:lnTo>
                <a:lnTo>
                  <a:pt x="4725455" y="2492836"/>
                </a:lnTo>
                <a:lnTo>
                  <a:pt x="0" y="24928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Blip>
                <a:blip r:embed="rId2"/>
              </a:buBlip>
            </a:pPr>
            <a:r>
              <a:rPr lang="ru-RU" sz="1800" kern="1200" dirty="0" smtClean="0">
                <a:latin typeface="Book Antiqua" panose="02040602050305030304" pitchFamily="18" charset="0"/>
              </a:rPr>
              <a:t>Распоряжение Правления ПФР от 2 декабря 2008 г. № 242р «Об утверждении Методических рекомендации по адаптации вновь принятых работников»</a:t>
            </a:r>
            <a:endParaRPr lang="ru-RU" sz="1800" kern="1200" dirty="0"/>
          </a:p>
        </p:txBody>
      </p:sp>
      <p:sp>
        <p:nvSpPr>
          <p:cNvPr id="42" name="Полилиния 41"/>
          <p:cNvSpPr/>
          <p:nvPr/>
        </p:nvSpPr>
        <p:spPr>
          <a:xfrm>
            <a:off x="3849557" y="3920897"/>
            <a:ext cx="4875978" cy="2761102"/>
          </a:xfrm>
          <a:custGeom>
            <a:avLst/>
            <a:gdLst>
              <a:gd name="connsiteX0" fmla="*/ 0 w 4875978"/>
              <a:gd name="connsiteY0" fmla="*/ 460276 h 2761102"/>
              <a:gd name="connsiteX1" fmla="*/ 460276 w 4875978"/>
              <a:gd name="connsiteY1" fmla="*/ 0 h 2761102"/>
              <a:gd name="connsiteX2" fmla="*/ 4415702 w 4875978"/>
              <a:gd name="connsiteY2" fmla="*/ 0 h 2761102"/>
              <a:gd name="connsiteX3" fmla="*/ 4875978 w 4875978"/>
              <a:gd name="connsiteY3" fmla="*/ 460276 h 2761102"/>
              <a:gd name="connsiteX4" fmla="*/ 4875978 w 4875978"/>
              <a:gd name="connsiteY4" fmla="*/ 2300826 h 2761102"/>
              <a:gd name="connsiteX5" fmla="*/ 4415702 w 4875978"/>
              <a:gd name="connsiteY5" fmla="*/ 2761102 h 2761102"/>
              <a:gd name="connsiteX6" fmla="*/ 460276 w 4875978"/>
              <a:gd name="connsiteY6" fmla="*/ 2761102 h 2761102"/>
              <a:gd name="connsiteX7" fmla="*/ 0 w 4875978"/>
              <a:gd name="connsiteY7" fmla="*/ 2300826 h 2761102"/>
              <a:gd name="connsiteX8" fmla="*/ 0 w 4875978"/>
              <a:gd name="connsiteY8" fmla="*/ 460276 h 2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5978" h="2761102">
                <a:moveTo>
                  <a:pt x="0" y="460276"/>
                </a:moveTo>
                <a:cubicBezTo>
                  <a:pt x="0" y="206073"/>
                  <a:pt x="206073" y="0"/>
                  <a:pt x="460276" y="0"/>
                </a:cubicBezTo>
                <a:lnTo>
                  <a:pt x="4415702" y="0"/>
                </a:lnTo>
                <a:cubicBezTo>
                  <a:pt x="4669905" y="0"/>
                  <a:pt x="4875978" y="206073"/>
                  <a:pt x="4875978" y="460276"/>
                </a:cubicBezTo>
                <a:lnTo>
                  <a:pt x="4875978" y="2300826"/>
                </a:lnTo>
                <a:cubicBezTo>
                  <a:pt x="4875978" y="2555029"/>
                  <a:pt x="4669905" y="2761102"/>
                  <a:pt x="4415702" y="2761102"/>
                </a:cubicBezTo>
                <a:lnTo>
                  <a:pt x="460276" y="2761102"/>
                </a:lnTo>
                <a:cubicBezTo>
                  <a:pt x="206073" y="2761102"/>
                  <a:pt x="0" y="2555029"/>
                  <a:pt x="0" y="2300826"/>
                </a:cubicBezTo>
                <a:lnTo>
                  <a:pt x="0" y="46027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3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10" tIns="211010" rIns="211010" bIns="211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Book Antiqua" panose="02040602050305030304" pitchFamily="18" charset="0"/>
              </a:rPr>
              <a:t>В рамках указанных Методических рекомендаций отделениями ПФР была организована работа по внедрению в подведомственных территориальных органах наиболее эффективных методик адаптации применительно к сложившейся ситуации с кадрами в регионе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8037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149397" y="1615047"/>
            <a:ext cx="5994587" cy="3123207"/>
          </a:xfrm>
          <a:custGeom>
            <a:avLst/>
            <a:gdLst>
              <a:gd name="connsiteX0" fmla="*/ 0 w 5994587"/>
              <a:gd name="connsiteY0" fmla="*/ 0 h 2721824"/>
              <a:gd name="connsiteX1" fmla="*/ 5994587 w 5994587"/>
              <a:gd name="connsiteY1" fmla="*/ 0 h 2721824"/>
              <a:gd name="connsiteX2" fmla="*/ 5994587 w 5994587"/>
              <a:gd name="connsiteY2" fmla="*/ 2721824 h 2721824"/>
              <a:gd name="connsiteX3" fmla="*/ 0 w 5994587"/>
              <a:gd name="connsiteY3" fmla="*/ 2721824 h 2721824"/>
              <a:gd name="connsiteX4" fmla="*/ 0 w 5994587"/>
              <a:gd name="connsiteY4" fmla="*/ 0 h 272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587" h="2721824">
                <a:moveTo>
                  <a:pt x="0" y="0"/>
                </a:moveTo>
                <a:lnTo>
                  <a:pt x="5994587" y="0"/>
                </a:lnTo>
                <a:lnTo>
                  <a:pt x="5994587" y="2721824"/>
                </a:lnTo>
                <a:lnTo>
                  <a:pt x="0" y="2721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0" rIns="156464" bIns="156464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atin typeface="Book Antiqua" panose="02040602050305030304" pitchFamily="18" charset="0"/>
              </a:rPr>
              <a:t>Проект, проведенный в </a:t>
            </a:r>
            <a:r>
              <a:rPr lang="ru-RU" sz="2200" b="1" kern="1200" dirty="0" smtClean="0">
                <a:latin typeface="Book Antiqua" panose="02040602050305030304" pitchFamily="18" charset="0"/>
              </a:rPr>
              <a:t>2015 </a:t>
            </a:r>
            <a:r>
              <a:rPr lang="ru-RU" sz="2200" kern="1200" dirty="0" smtClean="0">
                <a:latin typeface="Book Antiqua" panose="02040602050305030304" pitchFamily="18" charset="0"/>
              </a:rPr>
              <a:t>году специалистами (</a:t>
            </a:r>
            <a:r>
              <a:rPr lang="ru-RU" sz="2200" b="1" kern="1200" dirty="0" smtClean="0">
                <a:latin typeface="Book Antiqua" panose="02040602050305030304" pitchFamily="18" charset="0"/>
              </a:rPr>
              <a:t>психологами</a:t>
            </a:r>
            <a:r>
              <a:rPr lang="ru-RU" sz="2200" kern="1200" dirty="0" smtClean="0">
                <a:latin typeface="Book Antiqua" panose="02040602050305030304" pitchFamily="18" charset="0"/>
              </a:rPr>
              <a:t>) системы ПФР под руководством работников профильного структурного подразделения Исполнительной дирекции ПФР.</a:t>
            </a:r>
          </a:p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latin typeface="Book Antiqua" panose="02040602050305030304" pitchFamily="18" charset="0"/>
              </a:rPr>
              <a:t>В работе над проектом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r>
              <a:rPr lang="ru-RU" sz="2000" i="1" dirty="0">
                <a:latin typeface="Book Antiqua" panose="02040602050305030304" pitchFamily="18" charset="0"/>
              </a:rPr>
              <a:t>принимали участие: 4 </a:t>
            </a:r>
            <a:r>
              <a:rPr lang="ru-RU" sz="2000" i="1" dirty="0" err="1">
                <a:latin typeface="Book Antiqua" panose="02040602050305030304" pitchFamily="18" charset="0"/>
              </a:rPr>
              <a:t>адаптанта</a:t>
            </a:r>
            <a:r>
              <a:rPr lang="ru-RU" sz="2000" i="1" dirty="0">
                <a:latin typeface="Book Antiqua" panose="02040602050305030304" pitchFamily="18" charset="0"/>
              </a:rPr>
              <a:t>, 8 руководителей кадровых служб и 31 специалист (психолог</a:t>
            </a:r>
            <a:r>
              <a:rPr lang="ru-RU" sz="2000" i="1" dirty="0" smtClean="0">
                <a:latin typeface="Book Antiqua" panose="02040602050305030304" pitchFamily="18" charset="0"/>
              </a:rPr>
              <a:t>) системы ПФР </a:t>
            </a:r>
            <a:r>
              <a:rPr lang="ru-RU" sz="2000" i="1" dirty="0">
                <a:latin typeface="Book Antiqua" panose="02040602050305030304" pitchFamily="18" charset="0"/>
              </a:rPr>
              <a:t>(из 31 региона</a:t>
            </a:r>
            <a:r>
              <a:rPr lang="ru-RU" sz="2000" i="1" dirty="0" smtClean="0">
                <a:latin typeface="Book Antiqua" panose="02040602050305030304" pitchFamily="18" charset="0"/>
              </a:rPr>
              <a:t>).</a:t>
            </a:r>
            <a:endParaRPr lang="ru-RU" sz="2200" kern="1200" dirty="0" smtClean="0">
              <a:latin typeface="Book Antiqua" panose="0204060205030503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969786" y="4892634"/>
            <a:ext cx="5174214" cy="1965365"/>
          </a:xfrm>
          <a:custGeom>
            <a:avLst/>
            <a:gdLst>
              <a:gd name="connsiteX0" fmla="*/ 0 w 5020887"/>
              <a:gd name="connsiteY0" fmla="*/ 0 h 1843056"/>
              <a:gd name="connsiteX1" fmla="*/ 5020887 w 5020887"/>
              <a:gd name="connsiteY1" fmla="*/ 0 h 1843056"/>
              <a:gd name="connsiteX2" fmla="*/ 5020887 w 5020887"/>
              <a:gd name="connsiteY2" fmla="*/ 1843056 h 1843056"/>
              <a:gd name="connsiteX3" fmla="*/ 0 w 5020887"/>
              <a:gd name="connsiteY3" fmla="*/ 1843056 h 1843056"/>
              <a:gd name="connsiteX4" fmla="*/ 0 w 5020887"/>
              <a:gd name="connsiteY4" fmla="*/ 0 h 184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887" h="1843056">
                <a:moveTo>
                  <a:pt x="0" y="0"/>
                </a:moveTo>
                <a:lnTo>
                  <a:pt x="5020887" y="0"/>
                </a:lnTo>
                <a:lnTo>
                  <a:pt x="5020887" y="1843056"/>
                </a:lnTo>
                <a:lnTo>
                  <a:pt x="0" y="1843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Book Antiqua" panose="02040602050305030304" pitchFamily="18" charset="0"/>
              </a:rPr>
              <a:t>В ходе проекта была разработана </a:t>
            </a:r>
            <a:r>
              <a:rPr lang="ru-RU" sz="2400" dirty="0">
                <a:latin typeface="Book Antiqua" panose="02040602050305030304" pitchFamily="18" charset="0"/>
              </a:rPr>
              <a:t>и апробирована технология удаленного </a:t>
            </a:r>
            <a:r>
              <a:rPr lang="ru-RU" sz="2400" dirty="0" smtClean="0">
                <a:latin typeface="Book Antiqua" panose="02040602050305030304" pitchFamily="18" charset="0"/>
              </a:rPr>
              <a:t>наставничества.</a:t>
            </a:r>
            <a:endParaRPr lang="ru-RU" sz="2400" dirty="0"/>
          </a:p>
        </p:txBody>
      </p:sp>
      <p:pic>
        <p:nvPicPr>
          <p:cNvPr id="4" name="Picture 2" descr="C:\Users\Public\Pictures\Sample 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" y="2473968"/>
            <a:ext cx="2885705" cy="3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 Antiqua" panose="02040602050305030304" pitchFamily="18" charset="0"/>
                <a:cs typeface="Andalus" panose="02020603050405020304" pitchFamily="18" charset="-78"/>
              </a:rPr>
              <a:t>Школа молодого психолога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113806" y="1474494"/>
            <a:ext cx="736271" cy="661117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65715" y="5166357"/>
            <a:ext cx="704070" cy="661462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5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 43"/>
          <p:cNvSpPr/>
          <p:nvPr/>
        </p:nvSpPr>
        <p:spPr>
          <a:xfrm>
            <a:off x="76125" y="1289405"/>
            <a:ext cx="4281785" cy="2569071"/>
          </a:xfrm>
          <a:custGeom>
            <a:avLst/>
            <a:gdLst>
              <a:gd name="connsiteX0" fmla="*/ 0 w 4281785"/>
              <a:gd name="connsiteY0" fmla="*/ 0 h 2569071"/>
              <a:gd name="connsiteX1" fmla="*/ 4281785 w 4281785"/>
              <a:gd name="connsiteY1" fmla="*/ 0 h 2569071"/>
              <a:gd name="connsiteX2" fmla="*/ 4281785 w 4281785"/>
              <a:gd name="connsiteY2" fmla="*/ 2569071 h 2569071"/>
              <a:gd name="connsiteX3" fmla="*/ 0 w 4281785"/>
              <a:gd name="connsiteY3" fmla="*/ 2569071 h 2569071"/>
              <a:gd name="connsiteX4" fmla="*/ 0 w 4281785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85" h="2569071">
                <a:moveTo>
                  <a:pt x="0" y="0"/>
                </a:moveTo>
                <a:lnTo>
                  <a:pt x="4281785" y="0"/>
                </a:lnTo>
                <a:lnTo>
                  <a:pt x="4281785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Book Antiqua" panose="02040602050305030304" pitchFamily="18" charset="0"/>
              </a:rPr>
              <a:t>Результат</a:t>
            </a:r>
            <a:r>
              <a:rPr lang="ru-RU" sz="2000" kern="1200" dirty="0" smtClean="0">
                <a:latin typeface="Book Antiqua" panose="02040602050305030304" pitchFamily="18" charset="0"/>
              </a:rPr>
              <a:t> апробации показал, что вновь принятый работник </a:t>
            </a:r>
            <a:r>
              <a:rPr lang="ru-RU" sz="2000" b="1" kern="1200" dirty="0" smtClean="0">
                <a:latin typeface="Book Antiqua" panose="02040602050305030304" pitchFamily="18" charset="0"/>
              </a:rPr>
              <a:t>быстрее</a:t>
            </a:r>
            <a:r>
              <a:rPr lang="ru-RU" sz="2000" kern="1200" dirty="0" smtClean="0">
                <a:latin typeface="Book Antiqua" panose="02040602050305030304" pitchFamily="18" charset="0"/>
              </a:rPr>
              <a:t> и </a:t>
            </a:r>
            <a:r>
              <a:rPr lang="ru-RU" sz="2000" b="1" kern="1200" dirty="0" smtClean="0">
                <a:latin typeface="Book Antiqua" panose="02040602050305030304" pitchFamily="18" charset="0"/>
              </a:rPr>
              <a:t>эффективнее</a:t>
            </a:r>
            <a:r>
              <a:rPr lang="ru-RU" sz="2000" kern="1200" dirty="0" smtClean="0">
                <a:latin typeface="Book Antiqua" panose="02040602050305030304" pitchFamily="18" charset="0"/>
              </a:rPr>
              <a:t> начинает осуществлять свою профессиональную деятельность после работы с наставником, чем без него.</a:t>
            </a:r>
            <a:endParaRPr lang="ru-RU" sz="2000" kern="1200" dirty="0"/>
          </a:p>
        </p:txBody>
      </p:sp>
      <p:sp>
        <p:nvSpPr>
          <p:cNvPr id="45" name="Полилиния 44"/>
          <p:cNvSpPr/>
          <p:nvPr/>
        </p:nvSpPr>
        <p:spPr>
          <a:xfrm>
            <a:off x="76125" y="4096489"/>
            <a:ext cx="4281785" cy="2569071"/>
          </a:xfrm>
          <a:custGeom>
            <a:avLst/>
            <a:gdLst>
              <a:gd name="connsiteX0" fmla="*/ 0 w 4281785"/>
              <a:gd name="connsiteY0" fmla="*/ 0 h 2569071"/>
              <a:gd name="connsiteX1" fmla="*/ 4281785 w 4281785"/>
              <a:gd name="connsiteY1" fmla="*/ 0 h 2569071"/>
              <a:gd name="connsiteX2" fmla="*/ 4281785 w 4281785"/>
              <a:gd name="connsiteY2" fmla="*/ 2569071 h 2569071"/>
              <a:gd name="connsiteX3" fmla="*/ 0 w 4281785"/>
              <a:gd name="connsiteY3" fmla="*/ 2569071 h 2569071"/>
              <a:gd name="connsiteX4" fmla="*/ 0 w 4281785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85" h="2569071">
                <a:moveTo>
                  <a:pt x="0" y="0"/>
                </a:moveTo>
                <a:lnTo>
                  <a:pt x="4281785" y="0"/>
                </a:lnTo>
                <a:lnTo>
                  <a:pt x="4281785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727682"/>
              <a:satOff val="-41964"/>
              <a:lumOff val="4314"/>
              <a:alphaOff val="0"/>
            </a:schemeClr>
          </a:fillRef>
          <a:effectRef idx="1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0" kern="1200" dirty="0" smtClean="0">
                <a:latin typeface="Book Antiqua" panose="02040602050305030304" pitchFamily="18" charset="0"/>
              </a:rPr>
              <a:t>По итогам </a:t>
            </a:r>
            <a:r>
              <a:rPr lang="ru-RU" sz="2000" i="0" kern="1200" dirty="0" smtClean="0">
                <a:latin typeface="Book Antiqua" panose="02040602050305030304" pitchFamily="18" charset="0"/>
              </a:rPr>
              <a:t>данного проекта процесс адаптации был </a:t>
            </a:r>
            <a:r>
              <a:rPr lang="ru-RU" sz="2000" b="1" i="0" kern="1200" dirty="0" smtClean="0">
                <a:latin typeface="Book Antiqua" panose="02040602050305030304" pitchFamily="18" charset="0"/>
              </a:rPr>
              <a:t>усовершенствован</a:t>
            </a:r>
            <a:r>
              <a:rPr lang="ru-RU" sz="2000" i="0" kern="1200" dirty="0" smtClean="0">
                <a:latin typeface="Book Antiqua" panose="02040602050305030304" pitchFamily="18" charset="0"/>
              </a:rPr>
              <a:t>, в территориальные органы ПФР были направлены новые разъяснения по вопросам ее проведения, а ранее действовавший акт ПФР был отменен как устаревший.</a:t>
            </a:r>
            <a:endParaRPr lang="ru-RU" sz="2000" kern="1200" dirty="0"/>
          </a:p>
        </p:txBody>
      </p:sp>
      <p:sp>
        <p:nvSpPr>
          <p:cNvPr id="46" name="Полилиния 45"/>
          <p:cNvSpPr/>
          <p:nvPr/>
        </p:nvSpPr>
        <p:spPr>
          <a:xfrm>
            <a:off x="5219774" y="1278200"/>
            <a:ext cx="3852974" cy="5566321"/>
          </a:xfrm>
          <a:custGeom>
            <a:avLst/>
            <a:gdLst>
              <a:gd name="connsiteX0" fmla="*/ 0 w 8204713"/>
              <a:gd name="connsiteY0" fmla="*/ 0 h 2569071"/>
              <a:gd name="connsiteX1" fmla="*/ 8204713 w 8204713"/>
              <a:gd name="connsiteY1" fmla="*/ 0 h 2569071"/>
              <a:gd name="connsiteX2" fmla="*/ 8204713 w 8204713"/>
              <a:gd name="connsiteY2" fmla="*/ 2569071 h 2569071"/>
              <a:gd name="connsiteX3" fmla="*/ 0 w 8204713"/>
              <a:gd name="connsiteY3" fmla="*/ 2569071 h 2569071"/>
              <a:gd name="connsiteX4" fmla="*/ 0 w 8204713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713" h="2569071">
                <a:moveTo>
                  <a:pt x="0" y="0"/>
                </a:moveTo>
                <a:lnTo>
                  <a:pt x="8204713" y="0"/>
                </a:lnTo>
                <a:lnTo>
                  <a:pt x="8204713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latin typeface="Book Antiqua" panose="02040602050305030304" pitchFamily="18" charset="0"/>
              </a:rPr>
              <a:t>Согласно указанным разъяснениям процедура адаптации включает в себя разработку на базе Примерной программы профессиональной и личностной  адаптации Плана индивидуальной адаптации для данного работника с указанием в нем конкретных мероприятий, назначение (замену) наставника при необходимости, внутриорганизационное обучение и введение в должность, в том числе проведение практических занятий с психологом (тренинги).</a:t>
            </a:r>
            <a:endParaRPr lang="ru-RU" sz="2000" b="0" kern="1200" dirty="0"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 Antiqua" panose="02040602050305030304" pitchFamily="18" charset="0"/>
                <a:cs typeface="Andalus" panose="02020603050405020304" pitchFamily="18" charset="-78"/>
              </a:rPr>
              <a:t>Результаты апробации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034759" y="4746711"/>
            <a:ext cx="1508166" cy="861864"/>
          </a:xfrm>
          <a:prstGeom prst="downArrow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1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11990" y="6165304"/>
            <a:ext cx="647700" cy="504825"/>
            <a:chOff x="229" y="389"/>
            <a:chExt cx="440" cy="442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99364"/>
              </p:ext>
            </p:extLst>
          </p:nvPr>
        </p:nvGraphicFramePr>
        <p:xfrm>
          <a:off x="211990" y="771896"/>
          <a:ext cx="4027502" cy="589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49261"/>
              </p:ext>
            </p:extLst>
          </p:nvPr>
        </p:nvGraphicFramePr>
        <p:xfrm>
          <a:off x="2945082" y="748145"/>
          <a:ext cx="6198920" cy="610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6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 uiExpand="1">
        <p:bldSub>
          <a:bldChart bld="category"/>
        </p:bldSub>
      </p:bldGraphic>
      <p:bldGraphic spid="40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32" y="534390"/>
            <a:ext cx="7839635" cy="10925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Задачи, решенные с внедрением кадровой практики</a:t>
            </a:r>
            <a:endParaRPr lang="ru-RU" sz="3600" dirty="0"/>
          </a:p>
        </p:txBody>
      </p:sp>
      <p:sp>
        <p:nvSpPr>
          <p:cNvPr id="5" name="Арка 4"/>
          <p:cNvSpPr/>
          <p:nvPr/>
        </p:nvSpPr>
        <p:spPr>
          <a:xfrm>
            <a:off x="-6539502" y="223034"/>
            <a:ext cx="7783533" cy="7783533"/>
          </a:xfrm>
          <a:prstGeom prst="blockArc">
            <a:avLst>
              <a:gd name="adj1" fmla="val 18900000"/>
              <a:gd name="adj2" fmla="val 2700000"/>
              <a:gd name="adj3" fmla="val 278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499039" y="1584497"/>
            <a:ext cx="8562619" cy="723141"/>
          </a:xfrm>
          <a:custGeom>
            <a:avLst/>
            <a:gdLst>
              <a:gd name="connsiteX0" fmla="*/ 0 w 8518248"/>
              <a:gd name="connsiteY0" fmla="*/ 0 h 723141"/>
              <a:gd name="connsiteX1" fmla="*/ 8518248 w 8518248"/>
              <a:gd name="connsiteY1" fmla="*/ 0 h 723141"/>
              <a:gd name="connsiteX2" fmla="*/ 8518248 w 8518248"/>
              <a:gd name="connsiteY2" fmla="*/ 723141 h 723141"/>
              <a:gd name="connsiteX3" fmla="*/ 0 w 8518248"/>
              <a:gd name="connsiteY3" fmla="*/ 723141 h 723141"/>
              <a:gd name="connsiteX4" fmla="*/ 0 w 8518248"/>
              <a:gd name="connsiteY4" fmla="*/ 0 h 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8248" h="723141">
                <a:moveTo>
                  <a:pt x="0" y="0"/>
                </a:moveTo>
                <a:lnTo>
                  <a:pt x="8518248" y="0"/>
                </a:lnTo>
                <a:lnTo>
                  <a:pt x="8518248" y="723141"/>
                </a:lnTo>
                <a:lnTo>
                  <a:pt x="0" y="723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94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приобретение, актуализация и закрепление на практике профессиональных компетенций, необходимых для осуществления трудовых функций у конкретного работодателя;</a:t>
            </a:r>
          </a:p>
        </p:txBody>
      </p:sp>
      <p:sp>
        <p:nvSpPr>
          <p:cNvPr id="7" name="Овал 6"/>
          <p:cNvSpPr/>
          <p:nvPr/>
        </p:nvSpPr>
        <p:spPr>
          <a:xfrm>
            <a:off x="91446" y="1494104"/>
            <a:ext cx="903927" cy="903927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 40"/>
          <p:cNvSpPr/>
          <p:nvPr/>
        </p:nvSpPr>
        <p:spPr>
          <a:xfrm>
            <a:off x="1061592" y="2668863"/>
            <a:ext cx="8000066" cy="723141"/>
          </a:xfrm>
          <a:custGeom>
            <a:avLst/>
            <a:gdLst>
              <a:gd name="connsiteX0" fmla="*/ 0 w 8000066"/>
              <a:gd name="connsiteY0" fmla="*/ 0 h 723141"/>
              <a:gd name="connsiteX1" fmla="*/ 8000066 w 8000066"/>
              <a:gd name="connsiteY1" fmla="*/ 0 h 723141"/>
              <a:gd name="connsiteX2" fmla="*/ 8000066 w 8000066"/>
              <a:gd name="connsiteY2" fmla="*/ 723141 h 723141"/>
              <a:gd name="connsiteX3" fmla="*/ 0 w 8000066"/>
              <a:gd name="connsiteY3" fmla="*/ 723141 h 723141"/>
              <a:gd name="connsiteX4" fmla="*/ 0 w 8000066"/>
              <a:gd name="connsiteY4" fmla="*/ 0 h 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066" h="723141">
                <a:moveTo>
                  <a:pt x="0" y="0"/>
                </a:moveTo>
                <a:lnTo>
                  <a:pt x="8000066" y="0"/>
                </a:lnTo>
                <a:lnTo>
                  <a:pt x="8000066" y="723141"/>
                </a:lnTo>
                <a:lnTo>
                  <a:pt x="0" y="723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63841"/>
              <a:satOff val="-20982"/>
              <a:lumOff val="2157"/>
              <a:alphaOff val="0"/>
            </a:schemeClr>
          </a:fillRef>
          <a:effectRef idx="3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94" tIns="43180" rIns="43180" bIns="4318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освоение своих должностных обязанностей, трудовых функций в возможно короткий срок;</a:t>
            </a:r>
          </a:p>
        </p:txBody>
      </p:sp>
      <p:sp>
        <p:nvSpPr>
          <p:cNvPr id="42" name="Овал 41"/>
          <p:cNvSpPr/>
          <p:nvPr/>
        </p:nvSpPr>
        <p:spPr>
          <a:xfrm>
            <a:off x="609629" y="2578470"/>
            <a:ext cx="903927" cy="903927"/>
          </a:xfrm>
          <a:prstGeom prst="ellipse">
            <a:avLst/>
          </a:prstGeom>
        </p:spPr>
        <p:style>
          <a:lnRef idx="1">
            <a:schemeClr val="accent2">
              <a:hueOff val="-363841"/>
              <a:satOff val="-20982"/>
              <a:lumOff val="215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олилиния 42"/>
          <p:cNvSpPr/>
          <p:nvPr/>
        </p:nvSpPr>
        <p:spPr>
          <a:xfrm>
            <a:off x="1220633" y="3753229"/>
            <a:ext cx="7841026" cy="723141"/>
          </a:xfrm>
          <a:custGeom>
            <a:avLst/>
            <a:gdLst>
              <a:gd name="connsiteX0" fmla="*/ 0 w 7841026"/>
              <a:gd name="connsiteY0" fmla="*/ 0 h 723141"/>
              <a:gd name="connsiteX1" fmla="*/ 7841026 w 7841026"/>
              <a:gd name="connsiteY1" fmla="*/ 0 h 723141"/>
              <a:gd name="connsiteX2" fmla="*/ 7841026 w 7841026"/>
              <a:gd name="connsiteY2" fmla="*/ 723141 h 723141"/>
              <a:gd name="connsiteX3" fmla="*/ 0 w 7841026"/>
              <a:gd name="connsiteY3" fmla="*/ 723141 h 723141"/>
              <a:gd name="connsiteX4" fmla="*/ 0 w 7841026"/>
              <a:gd name="connsiteY4" fmla="*/ 0 h 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026" h="723141">
                <a:moveTo>
                  <a:pt x="0" y="0"/>
                </a:moveTo>
                <a:lnTo>
                  <a:pt x="7841026" y="0"/>
                </a:lnTo>
                <a:lnTo>
                  <a:pt x="7841026" y="723141"/>
                </a:lnTo>
                <a:lnTo>
                  <a:pt x="0" y="723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727682"/>
              <a:satOff val="-41964"/>
              <a:lumOff val="4314"/>
              <a:alphaOff val="0"/>
            </a:schemeClr>
          </a:fillRef>
          <a:effectRef idx="3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94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повышение объективности оценки уровня квалификации и потенциала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адаптанта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;</a:t>
            </a:r>
            <a:endParaRPr lang="ru-RU" kern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68669" y="3662836"/>
            <a:ext cx="903927" cy="903927"/>
          </a:xfrm>
          <a:prstGeom prst="ellipse">
            <a:avLst/>
          </a:prstGeom>
        </p:spPr>
        <p:style>
          <a:lnRef idx="1">
            <a:schemeClr val="accent2">
              <a:hueOff val="-727682"/>
              <a:satOff val="-41964"/>
              <a:lumOff val="431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олилиния 44"/>
          <p:cNvSpPr/>
          <p:nvPr/>
        </p:nvSpPr>
        <p:spPr>
          <a:xfrm>
            <a:off x="1061592" y="4837594"/>
            <a:ext cx="8000066" cy="723141"/>
          </a:xfrm>
          <a:custGeom>
            <a:avLst/>
            <a:gdLst>
              <a:gd name="connsiteX0" fmla="*/ 0 w 8000066"/>
              <a:gd name="connsiteY0" fmla="*/ 0 h 723141"/>
              <a:gd name="connsiteX1" fmla="*/ 8000066 w 8000066"/>
              <a:gd name="connsiteY1" fmla="*/ 0 h 723141"/>
              <a:gd name="connsiteX2" fmla="*/ 8000066 w 8000066"/>
              <a:gd name="connsiteY2" fmla="*/ 723141 h 723141"/>
              <a:gd name="connsiteX3" fmla="*/ 0 w 8000066"/>
              <a:gd name="connsiteY3" fmla="*/ 723141 h 723141"/>
              <a:gd name="connsiteX4" fmla="*/ 0 w 8000066"/>
              <a:gd name="connsiteY4" fmla="*/ 0 h 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066" h="723141">
                <a:moveTo>
                  <a:pt x="0" y="0"/>
                </a:moveTo>
                <a:lnTo>
                  <a:pt x="8000066" y="0"/>
                </a:lnTo>
                <a:lnTo>
                  <a:pt x="8000066" y="723141"/>
                </a:lnTo>
                <a:lnTo>
                  <a:pt x="0" y="723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91522"/>
              <a:satOff val="-62946"/>
              <a:lumOff val="6471"/>
              <a:alphaOff val="0"/>
            </a:schemeClr>
          </a:fillRef>
          <a:effectRef idx="3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94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преодоление организационных и межличностных проблем;</a:t>
            </a:r>
            <a:endParaRPr lang="ru-RU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9629" y="4747202"/>
            <a:ext cx="903927" cy="903927"/>
          </a:xfrm>
          <a:prstGeom prst="ellipse">
            <a:avLst/>
          </a:prstGeom>
        </p:spPr>
        <p:style>
          <a:lnRef idx="1">
            <a:schemeClr val="accent2">
              <a:hueOff val="-1091522"/>
              <a:satOff val="-62946"/>
              <a:lumOff val="647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 46"/>
          <p:cNvSpPr/>
          <p:nvPr/>
        </p:nvSpPr>
        <p:spPr>
          <a:xfrm>
            <a:off x="543410" y="5921960"/>
            <a:ext cx="8518248" cy="723141"/>
          </a:xfrm>
          <a:custGeom>
            <a:avLst/>
            <a:gdLst>
              <a:gd name="connsiteX0" fmla="*/ 0 w 8518248"/>
              <a:gd name="connsiteY0" fmla="*/ 0 h 723141"/>
              <a:gd name="connsiteX1" fmla="*/ 8518248 w 8518248"/>
              <a:gd name="connsiteY1" fmla="*/ 0 h 723141"/>
              <a:gd name="connsiteX2" fmla="*/ 8518248 w 8518248"/>
              <a:gd name="connsiteY2" fmla="*/ 723141 h 723141"/>
              <a:gd name="connsiteX3" fmla="*/ 0 w 8518248"/>
              <a:gd name="connsiteY3" fmla="*/ 723141 h 723141"/>
              <a:gd name="connsiteX4" fmla="*/ 0 w 8518248"/>
              <a:gd name="connsiteY4" fmla="*/ 0 h 72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8248" h="723141">
                <a:moveTo>
                  <a:pt x="0" y="0"/>
                </a:moveTo>
                <a:lnTo>
                  <a:pt x="8518248" y="0"/>
                </a:lnTo>
                <a:lnTo>
                  <a:pt x="8518248" y="723141"/>
                </a:lnTo>
                <a:lnTo>
                  <a:pt x="0" y="723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3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94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сокращение количества возможных ошибок, связанных с недостаточной компетентностью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адаптанта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;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91446" y="5831567"/>
            <a:ext cx="903927" cy="903927"/>
          </a:xfrm>
          <a:prstGeom prst="ellipse">
            <a:avLst/>
          </a:prstGeom>
        </p:spPr>
        <p:style>
          <a:lnRef idx="1">
            <a:schemeClr val="accent2">
              <a:hueOff val="-1455363"/>
              <a:satOff val="-83928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11990" y="6177179"/>
            <a:ext cx="647700" cy="504825"/>
            <a:chOff x="229" y="389"/>
            <a:chExt cx="440" cy="442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66" y="680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46" y="749"/>
              <a:ext cx="1" cy="5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27" y="766"/>
              <a:ext cx="56" cy="62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66" y="637"/>
              <a:ext cx="317" cy="102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66" y="680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43" grpId="0" animBg="1"/>
      <p:bldP spid="45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645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Номинация № 5  Профессиональная адаптация и ориентация        Кадровая практика Организация адаптации вновь принятых работников в системе Пенсионного фонда Российской Федерации</vt:lpstr>
      <vt:lpstr>Цифры и факты</vt:lpstr>
      <vt:lpstr>Цель внедрения кадровой практики </vt:lpstr>
      <vt:lpstr>Презентация PowerPoint</vt:lpstr>
      <vt:lpstr>Презентация PowerPoint</vt:lpstr>
      <vt:lpstr>Школа молодого психолога</vt:lpstr>
      <vt:lpstr>Результаты апробации</vt:lpstr>
      <vt:lpstr>Презентация PowerPoint</vt:lpstr>
      <vt:lpstr>Задачи, решенные с внедрением кадровой практики</vt:lpstr>
      <vt:lpstr>Задачи, решенные с внедрением кадровой практики</vt:lpstr>
      <vt:lpstr>Результаты внедрения в системе ПФР кадровой практики: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Сивашова Марина Юрьевн.</cp:lastModifiedBy>
  <cp:revision>236</cp:revision>
  <dcterms:created xsi:type="dcterms:W3CDTF">2016-11-18T14:12:19Z</dcterms:created>
  <dcterms:modified xsi:type="dcterms:W3CDTF">2017-10-20T13:14:54Z</dcterms:modified>
</cp:coreProperties>
</file>