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5" r:id="rId2"/>
    <p:sldId id="275" r:id="rId3"/>
    <p:sldId id="279" r:id="rId4"/>
    <p:sldId id="276" r:id="rId5"/>
    <p:sldId id="280" r:id="rId6"/>
    <p:sldId id="282" r:id="rId7"/>
    <p:sldId id="281" r:id="rId8"/>
    <p:sldId id="278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598" autoAdjust="0"/>
  </p:normalViewPr>
  <p:slideViewPr>
    <p:cSldViewPr>
      <p:cViewPr varScale="1">
        <p:scale>
          <a:sx n="59" d="100"/>
          <a:sy n="59" d="100"/>
        </p:scale>
        <p:origin x="117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60929B-AA08-48F3-8DB2-E3F583D703F8}" type="slidenum">
              <a:rPr lang="ru-RU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9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B7F7C-5452-444E-936A-94ACEE937DF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1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B7F7C-5452-444E-936A-94ACEE937DF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4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B7F7C-5452-444E-936A-94ACEE937DF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2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B7F7C-5452-444E-936A-94ACEE937DF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2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18527F-D048-4EF3-A248-0E399A3B3658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4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5B24-8B0D-457B-AB7A-B12E30AF372B}" type="datetime1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2717-3005-4DA4-8CCE-B3B7D5180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0"/>
            <a:ext cx="9180512" cy="6883396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0331" y="1988840"/>
            <a:ext cx="8178800" cy="26022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Arial Narrow" pitchFamily="34" charset="0"/>
              </a:rPr>
            </a:br>
            <a:endParaRPr lang="ru-RU" sz="16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655797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Востребованные и перспективные профессий в сфере строительства</a:t>
            </a:r>
          </a:p>
          <a:p>
            <a:pPr algn="ctr"/>
            <a:endParaRPr lang="ru-RU" sz="32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C2717-3005-4DA4-8CCE-B3B7D5180F0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50" y="203104"/>
            <a:ext cx="1298561" cy="944962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03154" y="5795293"/>
            <a:ext cx="84059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профессионального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НОСТРОЙ</a:t>
            </a:r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Прокопьева Надежда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6FB536-EC85-4A3B-8F11-0E964F37A96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5123" name="Picture 2" descr="https://upload.wikimedia.org/wikipedia/commons/thumb/4/45/Vladimir_Putin_-_2006.jpg/200px-Vladimir_Putin_-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7750"/>
            <a:ext cx="1844408" cy="245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95263" y="185738"/>
            <a:ext cx="882808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списка перспективных и востребованных на рынке труда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профессий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государственная задача</a:t>
            </a:r>
          </a:p>
        </p:txBody>
      </p:sp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2555776" y="1304925"/>
            <a:ext cx="63532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России В.В. Путин в своем Послании Федеральному собранию 04.12.2014 года отметил, что: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«…базовое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развития экономики – это, конечно,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высокоподготовленный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квалифицированный рабочий класс, инженерные кадры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861256"/>
            <a:ext cx="84415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Поручение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5 декабря 2014 г. № Пр-2821, распоряжение Правительства Российской Федерации от 3 марта 2015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349-р (п.1.1) </a:t>
            </a:r>
          </a:p>
          <a:p>
            <a:pPr indent="-342900"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списка перспективных и востребованных на рынке труда профессий и специальностей, требующих среднего профессионального образования, с выделением 50 наиболее перспективных  профессий и специальностей»</a:t>
            </a:r>
          </a:p>
        </p:txBody>
      </p:sp>
    </p:spTree>
    <p:extLst>
      <p:ext uri="{BB962C8B-B14F-4D97-AF65-F5344CB8AC3E}">
        <p14:creationId xmlns:p14="http://schemas.microsoft.com/office/powerpoint/2010/main" val="369461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382ECA-046E-4C3A-9EE3-52710948D84F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144463" y="1200822"/>
            <a:ext cx="8892480" cy="554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Font typeface="Georgia" panose="02040502050405020303" pitchFamily="18" charset="0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совет при Президенте Российской Федерации по профессиональным квалификациям 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июля 2014 года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наделил Национальное объединение строителей полномочиями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по профессиональным квалификациям в строительстве</a:t>
            </a:r>
          </a:p>
          <a:p>
            <a:pPr algn="ctr">
              <a:buFont typeface="Georgia" panose="02040502050405020303" pitchFamily="18" charset="0"/>
              <a:buNone/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профессиональным квалификациям в строительстве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наделен следующими полномочиями: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рынка труда, появления новых профессий, изменений в наименованиях и перечнях профессий в отрасли строительства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применение и актуализация профессиональных стандартов в отрасли строительства;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применение и актуализация отраслевой рамки квалификаций и квалификационных требований в отрасли строительства;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государственных стандартов профессионального образования, актуализации программ профессионального образования и обучения, а также в организации деятельности по профессионально-общественной аккредитации образовательных программ в сфере строительства.</a:t>
            </a: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1331913" y="127000"/>
            <a:ext cx="69881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профессиональным квалификациям в строительстве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382ECA-046E-4C3A-9EE3-52710948D84F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323528" y="127000"/>
            <a:ext cx="8568951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востребованные на рынке труда строительные профессии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65835"/>
              </p:ext>
            </p:extLst>
          </p:nvPr>
        </p:nvGraphicFramePr>
        <p:xfrm>
          <a:off x="251521" y="1196752"/>
          <a:ext cx="8610176" cy="547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088"/>
                <a:gridCol w="4305088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профессии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7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экскаватора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бульдозера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27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автогрейдера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Электрогазосварщик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27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27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Крановщик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Изолировщик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6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бетонных и монолитных конструкций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43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 строительный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Штукатур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 строительный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6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Кровельщик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Стекольщик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рабочий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7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382ECA-046E-4C3A-9EE3-52710948D84F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323528" y="127000"/>
            <a:ext cx="8568951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на рынке труда строительные профессии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036645"/>
              </p:ext>
            </p:extLst>
          </p:nvPr>
        </p:nvGraphicFramePr>
        <p:xfrm>
          <a:off x="395534" y="1268760"/>
          <a:ext cx="8496944" cy="534918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48472"/>
                <a:gridCol w="4248472"/>
              </a:tblGrid>
              <a:tr h="706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 стандарта, разработанного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НОСТРОЙ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3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щита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по управлению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микротоннельным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проходческим комплексом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</a:tr>
              <a:tr h="870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каркасно-обшивных конструкций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каркасно-обшивных конструкций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0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систем вентиляции и кондиционирования воздуха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систем вентиляции и кондиционирования воздуха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</a:tr>
              <a:tr h="870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комплекса горизонтального направленного бурения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Локаторщик горизонтально направленного бурения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6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фасадного остекления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EDF4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6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7382ECA-046E-4C3A-9EE3-52710948D84F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323528" y="127000"/>
            <a:ext cx="8568951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квалифицированных рабочих кадров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6" name="Picture 2" descr="http://upload.wikimedia.org/wikipedia/commons/thumb/7/77/Map_of_Russian_districts,_2010-01-19.svg/500px-Map_of_Russian_districts,_2010-01-1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134031"/>
            <a:ext cx="9161463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150" y="2996952"/>
            <a:ext cx="1055687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Мурманск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150" y="3429000"/>
            <a:ext cx="1295400" cy="17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Архангельск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2548" y="3182938"/>
            <a:ext cx="1457325" cy="212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1475" y="3732460"/>
            <a:ext cx="996950" cy="17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Череповец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3734" y="3559422"/>
            <a:ext cx="885825" cy="173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Новгород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263" y="5095875"/>
            <a:ext cx="1008062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Краснодар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763" y="5319713"/>
            <a:ext cx="1082675" cy="217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Волгоград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64117" y="5062305"/>
            <a:ext cx="1008062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Астрахань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0888" y="5949950"/>
            <a:ext cx="1012825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Махачкала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77925" y="4067175"/>
            <a:ext cx="915988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4251367"/>
            <a:ext cx="714375" cy="194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Тамбов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6325" y="4413634"/>
            <a:ext cx="820738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Воронеж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4795042"/>
            <a:ext cx="1008063" cy="217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Челябинск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9975" y="5249863"/>
            <a:ext cx="809625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Курган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40088" y="5203825"/>
            <a:ext cx="598487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Омск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38575" y="5503070"/>
            <a:ext cx="1143000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Новосибирск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19400" y="5749925"/>
            <a:ext cx="1009650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Барнаул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19550" y="5947913"/>
            <a:ext cx="865187" cy="214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21027" y="5115472"/>
            <a:ext cx="663575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Томск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67400" y="5534025"/>
            <a:ext cx="1008063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Ангарск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91354" y="5175505"/>
            <a:ext cx="622300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-100242" y="1129818"/>
            <a:ext cx="417558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полгода НОСТРОЙ обучил в ресурсных центрах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1341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по рабочим специальностям в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городах России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60015" y="3432463"/>
            <a:ext cx="534831" cy="171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Ухта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79388" y="1341438"/>
            <a:ext cx="8836025" cy="5256212"/>
          </a:xfrm>
          <a:prstGeom prst="roundRect">
            <a:avLst/>
          </a:prstGeom>
          <a:solidFill>
            <a:srgbClr val="EED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hangingPunct="1">
              <a:defRPr/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750" y="1557338"/>
          <a:ext cx="8143875" cy="4694237"/>
        </p:xfrm>
        <a:graphic>
          <a:graphicData uri="http://schemas.openxmlformats.org/drawingml/2006/table">
            <a:tbl>
              <a:tblPr/>
              <a:tblGrid>
                <a:gridCol w="3800475"/>
                <a:gridCol w="4343400"/>
              </a:tblGrid>
              <a:tr h="46942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Асфальтобетонщик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рабочий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Изолировщик на подземных работах                 в строительстве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Кровельщик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 строительный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автогрейдера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асфальтоукладчика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бульдозера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буровой установки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экскаватора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Монтажник каркасно-обшивных конструкций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лифтов, платформ подъемных для инвалидов, поэтажных эскалаторов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оборудования котельных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опалубочных систем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систем вентиляции и кондиционирования воздуха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615" marR="5861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   Мостовщик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   Оператор комплекса горизонтально направленного                                          бурения в     строительстве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   Оператор по управлению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микротоннельным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проходческим комплексом в строительстве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   Организатор строительного производства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    Паркетчик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    Руководитель строительной организации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    Слесарь строительный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    Специалист в области обеспечения строительного   производства материалами и конструкциями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     Специалист в области обеспечения строительного  производства строительными машинами и механизмами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     Специалист в области планово-экономического       обеспечения строительного производства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     Специалист в области производственно- технического и технологического обеспечения строительного производства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     Стекольщик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31.      Штукатур </a:t>
                      </a:r>
                    </a:p>
                  </a:txBody>
                  <a:tcPr marL="58615" marR="5861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9" name="Заголовок 1"/>
          <p:cNvSpPr txBox="1">
            <a:spLocks/>
          </p:cNvSpPr>
          <p:nvPr/>
        </p:nvSpPr>
        <p:spPr bwMode="auto">
          <a:xfrm>
            <a:off x="323529" y="184150"/>
            <a:ext cx="819817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строительной сфере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стандарта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>
            <a:spLocks/>
          </p:cNvSpPr>
          <p:nvPr/>
        </p:nvSpPr>
        <p:spPr bwMode="auto">
          <a:xfrm>
            <a:off x="251520" y="139700"/>
            <a:ext cx="8640959" cy="11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системный мониторинг рынка труда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3513"/>
            <a:ext cx="1512168" cy="108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AutoShape 4" descr="data:image/jpeg;base64,/9j/4AAQSkZJRgABAQAAAQABAAD/2wCEAAkGBxQTEhUUEBQWFBQXFxgYGBgWFRgVHBYVGBQYFx0dHBgYHSggGBwlHRYXIjMhJSkrLi4uFx8zODMsNygtLiwBCgoKDg0OGxAQGy8kICQvLCwsLywsLyw0LDQvLCwsLCwsLCwsLCwsLCwsLCwsLDQsLCwsLCwsLCwsLCwsLCwsLP/AABEIAI4BYwMBEQACEQEDEQH/xAAcAAEAAQUBAQAAAAAAAAAAAAAABQEDBAYHAgj/xABSEAABAwICBwIHCgsECgMBAAABAAIDBBESIQUGBxMxQVEiYRQyUnGRkrEXIzNCVIGhssHRFTQ1U3JzdJO00uE2YnXCFiVDRaKzw8Tw8SQmggj/xAAbAQEAAgMBAQAAAAAAAAAAAAAAAwQBAgYFB//EAD4RAAIBAwAGBQoEBQQDAAAAAAABAgMEEQUSITFRYRMUIkFxMjM0U4GRobHB4QYWUnIjQkSS0RVigvAkQ/H/2gAMAwEAAhEDEQA/AO4oAgCAIAgCAIAgCAtSy2ybm4/QOp7kMEWNJ7uZ0chu3KzuhLQfRc/MhkmQUAQBAEAQBAEAQBAEAQBAEAQBAEAQBAEAQBAEAQBAEAQBAEAQBAEAQBAEAQBAEAQBAEAQBAWpZOTc3H6O89yArFHbvJ4nqUBqunPh3/8A5+o1AZOhtLYLMkPZ5Hyf6exAbKCgCAIAgCAIAgCAIAgCAIAgCAIAgCAIAgCAIAgCAIAgCAIAgCAIAgCAIAgCAIAgCAIAgLUsnJubj9Hee5DBWKK3eTxPVDJ7JQGhP03BVSyuppGyNa7CSOoAFx1aSDZwyNslPWtqtFpVI4yaqae4qoDYmNDaVwWZIexyPk/09iA2QFAVQBAEAQBAEAQBAEAQBAEAQBAEAQBAEAQBAEAQBAEAQBAEAQBAEAQBAEAQBAEAQFqWXk3Nx+gdT3IYKxRYe8nieqGT2SgOF7VNpG/xUlC73jMSytPw3VrT+b6n436PjdtoLQWpi4uFt7lw5vn8vErVaudiND0HpKSnc2SI2cPQ4Xza4cwVtpWjGrVlGXL5FPXcJ5R2DV/TkdXHjZk4ZPYTmw/aDyPPz3A4+4t5UZYe7iejTqKayiUVckJjQ2lcFmSHscj5P9PYgJ7wyPy2esPvWcMZHhkf5xnrD70wzGR4ZH+cZ6w+9MMZHhkf5xnrD70wxkeGR/nGesPvTDGR4ZH+cZ6w+9MMZHhkf5xnrD70wxkuRytd4pB8xB9iwZPaAIAgCAIAgCAIAgCAIAgCAIAgCAIAgCAIAgCAIAgCAIAgCAtSycm5uP0d57kMFYo7d5PE9UMnslAcL2qbSPCMVJQu94zEsrT8N1a0/m+p+N+j43baC0HqYuLhbe5cOb5/LxK1WrnYjla68rmZT+KP/Oa5fSHpEvZ8iCp5Rn6L0jJTyCSI2cPQ5vNrhzB/8zXnVaUasdWQhNweUdc1d09HVx4mdl48dhObT9rTyP25Lm7m2lQlh7j1KVRTWSVKrkhvUXAeYexAe0AQBAEAQBAEAQBAEAQBAEAQBAEAQBAEAQBAEAQBAEAQBAEAQBAEAQBAEBalktkM3HgPtPQICsUdu8niepQHtxsgOFbVNpHhGKkoXe8ZiWVp+G6tafzfU/G/R8bttB6C1MXFwtvcuHN8/kVqtXOxHLF1+4rmRR0pebDhzPReRpjS9HR1HXntb3LienovRlW/q6kNy3vgZk0QacI4C3sXz+007OtVcrj+Z+7l4Hsaa/D0IbbbfFbVx5+JbXRHFtNbzK0bpCSCQSROwuHoI5gjmD0UdWlGrHVkbQm4vKOuau6ejq48TOy8eOy+bT9rTyP2rm7m2lRlh7u49SlVU1k6jFwHmHsVckPSAIAgCAIAgCAIAgCAIAgCAIAgCAIAgCAIAgCAIAgCAIAgCAIAgCAIAgLUslshm48B9p7kBWKO3eTxPX+ncgPZNuKA4VtU2keEYqShd7xmJZWn4bq1p/N9T8b9Hxu20FoPUxcXC29y4c3z+RWq1c7EcsXX7iuZFJSl5sOHM9F5GmNMUdHUdee1vcuP2PT0Xourf1dSG5b3wJ+GINFm8F8cv7+teVnVqvLfuXJH1axsaVpRVKksJfHmyOrfHPzexaU/JPNvPPSLK6DRmk+jxSqvZ3Ph9jktMaG6XNaiu13rj9wuoTycY01vMrRtfJBI2SJ2Fw9BHMEcweijq0o1Y6stxtCbi8o3wbbqgZeDQ5f3nqzH8KU2k+kfuL/TvgV93Co+TQ+s9Z/KdP1r9w6d8B7uFR8mh9Z6flOn61+4dO+A93Co+TQ+s9PynT9a/cOnfAe7hUfJofWen5Tp+tfuHTvgPdwqPk0PrPT8p0/Wv3Dp3wHu4VHyWH1np+U6frX7h074HQdmut8mkoZZJI2xlkgYA0k3GEOvn51z2l9HRsasYKWcrJNTnrLJuK8o3CAIAgCAIAgCAIAgCAIAgCAIAgCAIAgCAIAgCAIAgLUslshm48B9p7kBWKO3eTxPX+ncgPZKA4XtX2jGcvo6J3vI7MsjT8MebGkf7PkT8b9Hxu10DoTVxcV1t7lw5vnw4FarUzsRytdhuK5kUlKXmwyHM9F4+mNMUdHUdee1vcuP2PT0Xourf1dSGxd74fcn4Yg0WbwXx2/v617WdWq8t/Dkj6vY2NK0pKlSWEvjzZ7VIuNlnWDQ88DmGeJ0YkaHMxDxm/YRzacxcXGauxhKMVk5mpdUq9WTpyzgikNSq93Rmk+jxSqPZ3Ph9jm9MaHVXNaiu13rj9yq6dPO04zGHtI93FdpT8heBZRRbAIAgCAIAgO6f/z9+K1H64f8tq4H8V+kw/b9WWqHks6quYJwgCAIAgCAIAgCAIAgCAIAgCAIAgCAIAgCAIAgCAtSyWyGbjwH2nuQFYo7d5PE9f8AzogPZKA4htU2k73FSULves2yytPwnVjD5HV3xuAy8btNB6Cxi4uFt/lXDmytVq9yOTLsdxXMijpS82GQ5novH0xpijo6jrz2t7lx+x6mi9F1b+rqQ2Jb3w+5PwxBos3gvjt/f1rys6tV5b+HJH1axsaVpSVKksJfHmz2qRcbwdS2eai4cNTWN7WRiicPF5h7x5XRvLic+Hp2trjtzOG05pzpM0Ld7O98eS5fM3nWHQUNZC6GobdpzBHjMdyc08iP6G4KuyipLDOYoVp0ZqcGfOut2q81BNu5c2m5jkAs2Rv2EZXby7wQTQqU3BnW2l3C4hlb+9EGoy4VXu6M0n0bVKq+z3Ph9jmtMaH6XNaiu13rj9zEMLvJd6CvqML231V/Eju/UjnVZ3Hq5e5lNw7yXegrbr1t6yP9yM9TuPVy9zG4d5LvQU69besj/ch1O49XL3Mbh3ku9BTr1t6yP9yHU7j1cvcxuHeS70FOvW3rI/3IdTuPVy9zG4d5LvQU69besj/ch1O49XL3Mbh3ku9BTr1t6yP9yHU7j1cvczuOwBpFLUXBHvw45f7MLiPxPVhUuIOEk1q9zz3slhSnTWJxa8Vg6hJO1vjOaPOQPaubwzfJR1SwcXNHncBkmGYyisk7WmznNB7yB7UwxlATNIuHCw53FvSm0zkoKllicbbDicQyus4ZjKHhLLXxttwviFr+dYwxlA1DQAS5oB4G4sfnTDM5KyTta3E5zQ218RIAt1uckwxktUdfFKLwyMkA4lj2vA+dpWXFrejCae4uCoYTYOaT0uL5dyxhjKKx1DXZNc0+Yg+xNoyefC4/Lb6w+9ZwxlHuSVrfGIHnNvasIyW/DI/LZ6w+9MMxlHo1LBxe31hwKzhjKLqwZLTahhNg5pPTEOSYZjKDalhvZzTbM2cMgs4YyisczXeK4HzEH2LG0zkrJKG+MQPOQPagyR+m657KeR9Nu3yhpMbXuAa9w+Le445jjxst4RTklLYjVvZsIfV7WOoqJjvaZ1LA2MXM/YkfOXZhgvnHa/at0UtWjCC2Sy+XD/JrGbb2rBtarkhalltkM3Hl07z3ICsUVu8nieqA9koDh+1TaTvcVJQv96zEsrT8J1Yw+R1PxuHDxu00FoLVxcXC2/yrhzfMrVavcjk67ErmRR0pebDhzPRePpjTFHR1HXntk/JXH7HqaL0XVv6upDYlvfD7k/DEGizeC+O319WvKzq1nlv4ckfVrGxpWlJUqSwl8ebPapFxvB1LZ5qLhw1NY3tZGKJw8Xo948ro3lxOfD0rW1x25nDac050maFu9ne+PJcvn4HTAF6ByZVARmsOg4ayF0NQ27TmCPGY7k5p5EfeDcEhayipLDJaNadGanDefOut+q81BNu5RdpuY5AMpG/Y4c28vMQTQqU3BnXWl3C4hlb+9EEtC0TTVRe86aHkoqhsEAQBAEAQHWtjHwE/60fUC9Sx8h+Jwf4r9Ih+36mu7fW3mpf1cv1mLp9Fbpew4q7e41fXKpjlqqUxOZIG01KwlpDrPbe7SRwI6clYtouNKaaxtZFVlmUcPgS21pm/0uIm5lscUfmvik59z1HYNU7dyfE2uO1UwjL1EqQdB6Ui8lsj7dBJBbh543fStLuOLqm/D5m1CX8NogdANH4H0pl8ej/iFYrelU/aR03/AApFado/AMmX+8W/wzUfpi/b9Rl9D7TE1o0pvKagpx4sNPiP6yRxNrdzGs9cra2p4qTm+9mKs+ykSe0zSD91o+C/vbKGCQNvkXuaW3I5kBgA6XPVRWEFmc+/WwbVn5MfA9R0/wCDtOxxUznYRNTx9o5uZM2LGHWABHvhNrch0ust9PaOU9+H8MhdirhHjVypji03LJM9kbBNWXc8hoBImAzOWZIHzrFeMpWkVFd0TMXis8l7YtKIqmofa2Cikd6r4j9ixpJZhFcxbvtyNHbSkxOk6Oay/wDec17vT2FfytbV5Ffb5R17bDVCbRlFLxEkkb+vjU0jvtXj6Ojq15R5P5l24f8ADRzPS2hWxU1HODc1LZiWkCzd1KGC3W97r1KVVzqTi+7HxKko4gpZ3krrfYVFCTawo6Ik9AGXVe2WadTHGRJUeJR9h3fRmtNHUP3cFRFI/MhocMRA42acz8y8OpQqwWZRaLynGW5nEdVqmOLS075XsjberGJ5DRd28AFzzJXt14uVtFJZ8kpQliq8lnUBgEGk8v8Ad8vsW155dP8AcZoPOsTmxnTlNSmq8JlZDj3OHFliw72/oxD0qDSVGdRx1FneLWaWcsnttdXHNo+nkie2RjqkWc0hzT7zMMiMlX0bFxrNSWHj6omuX2Nhz3WRg/Beish4td/FBehR8/V/4/Irzb1ImVrdpQVOlmEWLY5IYWeaN4v/AMZefQtbelqWz5pv4Cc81Fg+iVzuD0SgaLk8ysgqSgOHbVNpO+xUlC73rNssrT8LyLGHyOp+Nyy8btNB6C1cXFwtu+K4c3z+RWq1e5HKF2JXL9JTF5sOHM9F5Ol9L0dHUdepv7l3t/44npaM0ZVv6upT3d74E/BCGDC3h7V8bv7+te1nVqva/guCPq9hY0rOkqVJbF8ebLipF1vCOp7O9RcOGprG9rIxROHi9HvHldG8uJz4ena2uO3M4bTmnOkboW72d748ly+fgdLAV85MqgCAICM1g0HDWQuhqG3aeBGRY7k5p5Ef0ORWsoqSwyWjWnRmpw3nzrrdqvNQTGOUYmm5jkA7MjfscObeXmIJoVKbgzrLS7hcQyt/ejw1ee952UPJRVYNwgCAIAgCGDrWxj4Cf9aPqBepY+Q/E4L8V+kQ/b9TXtvfw1L+rl+sxdPordL2HFXfcaZp7Q7aWop2Mc5wfFBKcVsnSZkCwGQsrlKq6tOTfdlEM4KMlglNO6ajj05PUSgujZM9rg3Dc4YjCLXIHEDieSipUpStFBd6+uTeU102S1qFU4abSkV/HonO/d3b/wBVbXcczpS/3CjLZJFNAuH4I0mL5l9Hbv8A/kJW9Jp+01pv+FIrTn/UMv8AiDf4ZqP0xft+oXmPaa8dHnwbwg8DNuh52x43fWZ9Ksqoul1OWfiRanY1ie2mD8S/w2m9kirWG6f7mTVvKj4Ik9ah/wDYm/tNF9WnUdD0N+EvqJefRF0Wh21elpoJHOa109USW2uMBleOII4tUsqrpW0ZrgvoY1FOq0yxqVVYI9IOOV6CVvzySQsH0uWbqOXTX+5GKWzW8CNFfH4Gaezt6ahsuLLDu2wuZbje93X4Wy4qXo302v3Yx8TTW/h4Ny1prN5oDRx8mXd/u2TR+xo9KpW8dW8n/wB3lio80UQms/5O0V+hV/xDVPb+eq+z5EdTzUT1rcwGooQcwaOiB7wWWWts8U6j5yM1V2o+CMyso2U+n2RU4wRtq6cNAJNg/dFwz5HE70rWMnUs25bXhmWlGskjA0boZtXpKeGRzmtx1Lrtte7C9w4g5ZKSdZ0reMlyNFBTqNMvagn3jSn+Hy+xYvPLp/uN6H8xgaJoI36Pr5XNBkidS7t1z2d5K5rvPcdeikqTkq8Ip7HkjhFOEmzLkeToNoJyGknAdw8Ev7ST860Xpj/b9Tb/ANHtPOsP5M0V5q7+KCzR8/V/4/IVPNRMCnoDHJRPde8xZJY8m+EujHpwX+dbyqKUaiXdlfA0UdVxfE+n1zB6oJQHDdqm0nfYqShd7zm2WVp+F6sYfI6n43m8btdB6C1cXFwtv8q4c3z+RWq1e5HKV2BXL9JSl5sOHM9F5Gl9L0dHUdepv7lx+3E9LRmjKt/V1Ke7vfD7k/BCGCzf/a+OaQv617WdWs9vy5I+r2FhSs6Sp0ls+fNlxUi63hHU9nmouHDU1je1kYonDxej3jyujeXE58PTtrXHamcNpzTnSN0Ld7O98eS5fPwOlhXzkyqAIAgCAICN1g0HDWQuhqG3acwebHcnNPIj+hyK1lFSWGS0a06M1OD2mjjZJH8pf+7H8yp9RjxOlX4rrJY6Ne9lfclj+Uv/AHY/mWOox/UZ/Nlb1a97HuSx/KX/ALsfzJ1GP6h+bK3q172Pclj+Uv8A3Y/mTqMf1D82VvVr3se5LH8pf+7H8ydRjxH5rrerXvY9yWP5S/8Adj+ZOox4j82VvVr3se5LH8pf+7H8ydRj+ofmut6te9m06oasChY9jZDJjcHXLQ21hbkSrNGiqSwmeNpPSUr6anKOMLGzxMDXnUVmkXxOfM6Ldtc0BrQ6+Ig8z/dXo2126GcLOTyKtJVN5H6a2ZMqJYpTUPaYooogAwG4i58crrenfShFxSW3L95rKgpNPO4vaI2cMhrvDTO6RxfLJgLABilDwc78sZWKl9KdLo8cPgI0Epaxh0WyqOJ0zm1L7TRSxEbsdlsvTPll6FtO/lJRTW5p+4wqCTbT3kd7isXyp/7tv3qb/VZ/pRp1SPEhtTNRX1Da6mn3sDRLAWSOiLd4IzUtyxWBFnA5X4jqpbm8UZQqRw3h/HBrToNpxe43Gs2YxPo4KQTuaIXvfjwAl7nk8Rewte3zBU4381VdTG/YTOgnFRMjWXZ1FV09PGZHMlp4mxMlDQcTWtDbPZcXGV8iLXOeZWtG9nSk5Lc9uDM6KmkuBh6rbMG09Q2pqah1TIw3bduEBwFgXXc4uIHDMWy6Bb1791IakY6qNYUFGWW8mRorZwyCtdWCdznOfM7AWAD34PBF73yx/Qtal7KdJU2uHwMqilPWIyj2QxxxysFU8iVjWE7tuQbNHL16xAfOpZaSlKSeqtn+MGqt0s7d5GN0Vo2PRdRC6tdgbVXfIYTvGStDGYBF4zh2TmBzd0W/TV3XjNR242LuwY1IamrkkXbIY3sja6qkwsBt720GznF54nI3J5LRaSkm2orb9B1ZNJZJPT2zKGoipYWzPjZTMexvZa4vxlpJccs7tvl1KjpX06cpSxnWN5UFJJcDH01srjqHRONS9u7gihFmNNxE3CHcciVmlfypprVW1t+8xO3Usbdx61e2VQ01Qyd08kro3Y2tLWtBfyJ4k2OfEZgJW0hOpBwwkmIW8Yyzkv6I2bsgq31Inc4v33ZLAAN6HXzvyxfQtal7KdNU8bsfAzGilLWyWdBbMGUzKlgqHu8IgdASWNGEO+MM8z3LarfyqOLaWx5EKCjnD3kZ7i8XyuT9237+8qX/AFSX6UR9UjxJmr2Zwuoo6Nkr2NZMZi8ta5z3ljmZjIAWcPVCgjfTVV1Gu7BI6C1NUx6/ZZHLTUsBqXgUwms7A0l2+l3huL5WtZbQ0hKM5TwtuPgYdBOKjncZWmNm8U0lM9szoxTRRRNaGh1xE4uBJJ4m60p3soRksZ1s/EzKgm0+BvCpYJzjW2vXOVjzQQ3Y0taZXg5vDhcMHRtuPM3twvfr/wAN6Lp1F1mptw8JcOf+CvWm12UccXblYv0lMXmw4cz0XkaX0vR0fR157+5cftxPS0Zoyrf1dSnu73wJ+CEMFm/+18cv7+te1nVrPL+XJH1ewsKVnSVKktnz5suKkXW8HU9nmouHDU1je1kYonDxej3jyujeXE58PTtbXHbmcNpzTnSN29u9ne+PJcvn4b+lgK+cmVQBAEAQBAEAQHIKbaNWO0mKU7ndeFmH4N2LAJyzjj4252XruxpKh0m3OMlTp5dJqlyj2iVculPBQImwmpdF8GS7AyQt447YiG8bZX4LWVlTjb9JtzjPvCrydTUIx+03STqh0ELIXu3j2MaInFxwuIHx8zYKVWFBU1OTe5d5o7ietqpGw6ibSZKiSWKujYx0cb5cTA5uUfjNcxxJDrZ8eRyCrXViqaUqbynsJaVdybUluNZqNp2kah8jqRrI442ukLQxry2JpALnucc+Ivhtx+dW1o+hCKVR7XsIncTk+ybhqRr7JWU1TvWtbUQRl92g4HjC4g4SbggtzF+Yt0FK6s1SnHD2MmpVteLNMpNqWk5MW7ZC8tYXuwwuNmN8Zx7fAXV6Wj7eO9td2/7ECuZvcjc9RtoElbDUCVjGTwxmQFl8D22PxXEkWIF8ze4VG7s1RlHD2MnpVtdPiaXS7VNJyHDHHE91r2ZBI428zXkq9LR1vHbJte0gVzNvCRtutWulXTaPopw1jZpvhWvjcADgJyaXAtz6qnb2tOpWlBvYt23mT1KsowTNRdtX0kGhxZCGkkB25fYkcQDjsSLq7/ptDOMv3lfrU8ZwbHXa/wBWzRNPWN3W+kqHxuuw4cLd7azcVwfe28+qqxsqbuJU9uEs/ImdZqmpGz7M9Ypq6lfLUYMQmcwYGlowhjHcCTndxVa8oRo1NWPAkoTc45Z42n6yTUFNHLTYMTp2xnG0uGExSP4AjO7AllQjWqOMuGTNao4RyjS/dLrfweKm0O88LdB8G7DuxTsk4Y+OJxzvwV3qFLp9TbjGfjghdeXR6xIjX6r/AAR4Z71vvCd14hw4MN/FxXv33UXU6fWei24xkz0z6LXJ/ZfrPPXwyyVODEyTAMDS0WwNdncnO5UF7bwozUY8CShUc45Zm7RtOy0VGZqfDjD2N7bS4Wcc8gQtLSjGrVUJbjarNwjlGl0O0Osfo2pqnbnexTRMbaN2HC/De4xXJz6q7OxpqvGntw0yGNdum5ETXaThNDHpOSmp3V8lQWNOF+DsOJLzFjwuNm8TncgqSNKXTOgpPUS/7tNHNanSY2nQNl+ss1fTyyVODEyYsGBpaMIjjdwJOd3FUb23jQmox4E9Go5xyyK2mbQZKKRtPTNaZCwPe94LgxpJAAbcXdkTc8MsjfKWyslWWvPcaV67hsRrMG0rSNJM1ukI2vaQ17m4Gsfu3C4c0sNr2zsR3G3Ky7CjUg3Se0iVxOLxJGzbSdoT6NzIaQNMj2CRz3gkNY4kNs3K7jhJz4ZZG+VayslWTlPduJa1bU2I1rR202upp2s0i1rmHCXjAGvax7Q4OBYbHsm9iL8sirE7ClUg5UWRq4nGWJom9pWvtVRVbYafdYDCyTtsLjic+RpzDhlZoUNlZU61Nylnf/g3rV3B4Q1p2mS00NKImRuqJqaKeRzg7AzeN5NBBNyHfGysON0t7BVJSy9ieBUuHFLiyJi2p11PK1tfBHgc1jyGtLHiN4uHNONwOWeEjuyUr0fRnFulJmnWJReJIldpe0OekmbBSYB722R0jm4j2r2DQchYC9yDe/K2cVlZRqxc5m9atKLxEjqLaFX0ta2n0kI3DEwPs1ocwPDSHBzDhNg4Eix5jJSSsqNSk6lLP/w1VecZaszsS8guHznts/Kkn6uL6i+ifhj0H2v6FSv5RpdJTF5sOHM9Fa0vpejo+jrz3vcu9l3RmjKt9V1Ibu98CeghDBZv/tfHL+/rXtZ1qzy38FwR9WsLClZ0lSpLZ8+bLipF1vCOqbPNRcOGprG9vIxROHi8w948ro3lxOfD07a1x2p7zhdOac6Vuhbvs9748ly+Z0oK+coVQBAEAQBAEAQAoD5mqa4QaVkmILhFWySEA2uG1DnWufMumUNe2UV3x+h5blq1c8ya2cUTqvSgqC+NlpXzlheMTrlzrMZxcAXC5taygvJdFb6mO5IkoJyqaxB0GlBS6S37mlwjqJHEAgE9pw4nzqeVN1LfUXekRqWrVyZ2q2KeXSM7WnB4JWvcRmGmRhIbi4X7WXUAlRXGIRpwztzH4G9PLcpFjUvxdIf4fP8AXiUl1vp/uX1NKHf4Exso41/7HIoNI/yeJJbfzeBrGrWk307pXRx7wup5Yzx7DXgAvNgcm27hnxCt3FONRJSeNqIaU3FvCNy2R0seGtk3rTL4M9u6s4EMOZcSRY5taOze187XCoaSlLMVjZneWLZLDZqOp+sZoKgVAYJLMczCX4B2rZ4rHp0V65oKtDVbwQUqmpLODftrOkfCdG6PnLcO9Ikwg4sOKHFa9hfjxXnaOhqV5x4f5LVy8wTNO0p+SaL9fVf9NXKXpU/BEE/NRJPSv9nqL9sk/wC4UcPTZeC+htPzKMTVrWyuoKW9OyPwd0zhiewuBlwNJbcOBHZAPpW9e2o1quJN5wa06s4QylsJ7XrWQ1+hqeZzQx4rAx4be2JsExuL52IINs7Xtcqva0OhuZQ5fVEtWpr0snPvwm/wfwbs7vfGfgcWMxiPje2HC0ZW4816XRrpOk78YKuu9TVNwH9nT+2/5QqP9d7Cx/TkdqrrPW0NO99MxhgMoD3PZiAlLBZuTgRdo/qpbi3o1qiU3tx8PcR06k4QylsNp1j1pdpDQb5JGBkjKiON4bfCTk4OF7kAh3Ak8CqlG36C7UU8rDZPOpr0cmuaK/Idb+0wf5VZq+lw8H9SKHmWa3VaQL4YIfiw7wjvdI/E4+hrB8xVqNNRnKfHHwIXLMUuB2LYR+JT/tLv+TCvH0r51eH1ZetfINH2z/lKT9VH9Uq7ozzPtZXufOG3a17OZq6SOeOWNjdxEyzg4m7WnPId6pW99GjFxaztZPUoObTyaXtYpzHWNYbEspoWkjgS1pH2K/o55pN82QXOyaMTaV+Nn9np/wCHYs2HmvazFfzi9hK7Zfx6L9kh+vKo9G+afi/oZut6NQ0tpN9RgMmH3uFkLcII7ETcLb3J7VuJ+hXKVONNNLvefeQym5NZNg2m/jMX7JT/AFCq2j/If7mS3HlI6npvVSlmpPCX0vhNQKZmFoklaX4YxZtmO9gXkUripGeopYWS5KnFrLRyurrxVaVEmkWupw6SMSMDTdgaGtDSHWIBsLutexuAvXUOjtmqTzvKWtrVe1sPo1c6emfPW2CmMmlpAOG7iuenYXWWGl6OjtF6897bwuO74E9loyrf3GpDd3vuRBQQhos3h7V8+v7+te1nWrPLfuS4I+o2NjSs6SpUls+fNlxUi63g6ps81FwYamsb2+MUTh4vR7x5XRvLic+Hp2trjtzOF05pzpc29u+z3vjyXL5+B0oBXzlCqAIAgCAIAgCAIAUB840H5cH+Iu/iiujn6J/x+h5q897S9q6MOnWhuQFZKABlYbyRth0FslrW22fsX0Mw2Vi1qqwHTMYIBBqpLgi4Paes1/RPYvoYp+eO7ay0OOhqYomgF8ErWhotdzo3AZDvK8GlLFSMnxRfmuy0j541Wr44m1m8dbe0UsTMicUjnxkDLhk05noujuISk4Y7pJnm0pKOc8DZ9k0Di3SD7dkUrmk/3nBxA9DT9Cq6RazBcya2Wxs1vU3SsdPJM+UkB9LPG2wJJe9oDRlw4cTkrN3SlUilHiiKjNRbySuytp8JqLcBRVF/+D7VFpDHRrxX1N7be/Aj9n+noqKrE07XvZu3NswNcbutbJxAtl1Ut7RlVp6seJpRmoSyzZtqetdPW01KIA9pJdJhe3CWsu+IXIJbm5jsgTkM7KpYW86U5OXh8mS3FSMoLBr2lWn8E0J5GeqI7xdg9oI+ZWKT/wDKn4I0n5qJJaV/s9Rftkn/AHCjh6bPw/wbS8yiCk0nH+DGU1zvRWOmIsbCPwcMBxcL35dysKnLrDn3Yx8SLXXRaveSVQwjQMRIyOkSR3jwV7faCPmUSf8A5j/b9ST/ANBhn8jD/EXfwUa3/qv+P1MPzC8SZH9nT+2/5QoP672G39OQVPpSMaMlpiTvX1TJALG2BsWEku4ccrcVYlTk7hT7ksfEjU10Wr3knQNP4BqTy8NjHojZ96in6ZHwf1N4+YZTRX5Drf2mD/Ks1PS4eD+oh5lkdq5o3HT185GUMDQP05ZWgZ/otf6y3uKmJwhxZpSj2ZSOnbB/xKf9pP8AyIV5ulPOrw+rLdr5Bpu2ync3SJJGT4WFp5G2Jpz7iPpCuaMknRxzILlYmmYGvWn9/UMNJLIWbiFlmF7byBuYDcrm5A862tKChTfSJb3vMVajlJKLMna3RPjq4g8HOliF+rmBzXZ9QR9IWNHSTpvHEXK7SIjXOrbU1QNOcYdHBG2wIJeIWMsARe+LJS2sXSpPX2b2a1JKc1q8ie20stXxg8qWIeiSVQ6MeaT8X9De63oi9oFO4GicR2X6PpsJ5EtZYgdSLj1gpLKSamuEma115L5Isa8aQjqZ43U5Lx4PBHkDcyBli0Ai5Nzbzra0hKlB6+za2YqyU5LBL7VjPDVMYHyMHgsNsL3NBLWuYeBte7fYq9goTpvKT2slrylGSMHaFUMqtJyGlcJBIYWMc3MOcY2MsDzzyUtpF07ft7MZIq3aqbD6NC509I4ftTH+sZP0I/qBeTeyfSY4H0T8MxXUs82aiqZ0TaW86rs81FwYamrb28jHG4eJ0c4eV0HLic+Hp2trjtzOF05px1c0Ld9nvfHkuXzOkgK+coVQBAEAQBAEAQBAEAQEAzUuhE2/FO0S7ze48T77zFjxeNa+LNT9Zq6uprbNxp0cc5wVOp1Fv/CPB2ibHvMYLgd5ixYrA2vfPvWOsVdXU1tg6OOc42lKXUyijmE8dO1socXh2J9w43uc3W5lZlc1ZR1XLYFTinnBPqA3NX0ps+0fPIZJKcY3G7ix74w4k3JIY4C5PE2uVZp3laCwpETowby0TFBoSCGEwQxNZEQQWtyviFjc8SSOZN1DKpOUtaT2m6iksIhvc70b8lZ6z/5lN1yv+pmnQw4EnozVulp2vbBAyMPGF+EZubYixdxPE8+ainWqTeZPJuoRW5EYNnmjfkrPWf8AzKXrlf8AUzToYcC67UPR5w3pWHAMLbl5s3E51rYs83OPzrCu6yziT2meihwMvSOq1JOyOOWBjo4riNou0MBtewaR0C0hXqQblF7WZcItYaPEmqFG6BlO6BphY8vay7rNecVze9/jO9KyriqpOettY6OOMY2GGNnujfkjPWefoLlv1yv+pmvQw4EjW6sUksLIJIGGGM4mMF2ta6zhcBpHJzvSVHGtUjLXT2s3cItYaMX/AEIod1ufB27reGXDifbeFgZi8a98IAW3Wautra23cY6OOMY2F3/RGj3Hg24buMe8wXdbHa173usdYqa+vnaOjjjGNhhjZ5o35Kz1n/zLfrlf9TNehhwJGbVqldTimMDNwDiEbQWjFe9+zbO5JUSrVFPXzt4m7hFrGCxHqbRNhfA2naInuDnMxPs5zeB43ystnc1XJS1tqMdHHGMHum1To44ZIGQNbFKQZG3d2iLWub35DmkripKSm3tQVOKWMGVoXQkFIxzKWMRtc7EQCTd1g2+ZPJo9C1qVZ1HmbyZjFRWEU03oGnq2BlVE2Ro4XuC0nyXAgt+YpTqzpvMHgSgpbyM0NqHQU0gkhgG8GbXPc+QtPVuNxDT3jNSVLutUWJS2GsaUIvKRKab0FT1bN3VRNkaDcXuC09WuFi0+YqOnVnTeYPBtKKksMjNCai0NK8SQQASDg5znyFuVuzjJwnM5jPNSVLqrUWJPYaxpRi8pGTpjVOjqpN5UwNkeGhuIlw7IJIGRHNx9K1p3FSmsQeEZlTjLejJqtAU0kLIJYWPiYGhjXDFgDW4RYnMEDK/FaRqzjLWT2mXCLWMGJozU6hp3iSGmja8cHWLi09xcTY+Zbzuas1iUngwqcVuRk6d1epqxobVRNkA8Um4c2/HC5pDhfuPJa0q06TzB4MyhGW8j9Cai0NLIJIIAJBwc9z5C39HGThPHMZqSpd1qixKWw1jShF5SNjsq5IcP2qflCT9CP6gXkXvnT6J+GmlYrPFmz7PNRcGGpq29vjHGR4nRzh5XQcuPHhYtbXHbmeLpzTjq5oUH2e98eS5fM6SAr5ypVAEAQBAEAQBAEAQBAEAQBAEAQBAEAQBAEAQBAEAQBAEAQBAEAQBAEAQBAEAQBAEAQBAEAQGtHVWN9e+sms8gMEbLZNLWgYj1N+HTjxtaHoE6muz0lpOpC0VrDYstt8c93gbIApjzSq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835150" y="4446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371386" y="2629218"/>
            <a:ext cx="8496944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Постановлением Правительства Российской Федерации от 21 февраля 2015 № 154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жилищное строительство отнесено приоритетным секторам 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экономики Российской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этой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связи Общероссийское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отраслевое объединение работодателей НОСТРОЙ в лице Совета по профессиональным квалификациям в строительстве планирует тесно сотрудничать с Министерством  труда и социальной защиты Российской Федерации по проведению систематического мониторинга рынка труда 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новых профессий, изменений в наименованиях и перечнях профессий в отрасли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7027" y="1295894"/>
            <a:ext cx="3275452" cy="111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8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462</Words>
  <Application>Microsoft Office PowerPoint</Application>
  <PresentationFormat>Экран (4:3)</PresentationFormat>
  <Paragraphs>122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Georgia</vt:lpstr>
      <vt:lpstr>Times New Roman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Прокопьева Надежда Александровна</cp:lastModifiedBy>
  <cp:revision>66</cp:revision>
  <cp:lastPrinted>2015-04-14T14:35:07Z</cp:lastPrinted>
  <dcterms:created xsi:type="dcterms:W3CDTF">2015-04-01T11:10:58Z</dcterms:created>
  <dcterms:modified xsi:type="dcterms:W3CDTF">2015-04-15T12:02:25Z</dcterms:modified>
</cp:coreProperties>
</file>