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3" r:id="rId1"/>
    <p:sldMasterId id="2147483680" r:id="rId2"/>
  </p:sldMasterIdLst>
  <p:notesMasterIdLst>
    <p:notesMasterId r:id="rId19"/>
  </p:notesMasterIdLst>
  <p:handoutMasterIdLst>
    <p:handoutMasterId r:id="rId20"/>
  </p:handoutMasterIdLst>
  <p:sldIdLst>
    <p:sldId id="256" r:id="rId3"/>
    <p:sldId id="361" r:id="rId4"/>
    <p:sldId id="375" r:id="rId5"/>
    <p:sldId id="376" r:id="rId6"/>
    <p:sldId id="362" r:id="rId7"/>
    <p:sldId id="363" r:id="rId8"/>
    <p:sldId id="373" r:id="rId9"/>
    <p:sldId id="364" r:id="rId10"/>
    <p:sldId id="372" r:id="rId11"/>
    <p:sldId id="374" r:id="rId12"/>
    <p:sldId id="365" r:id="rId13"/>
    <p:sldId id="366" r:id="rId14"/>
    <p:sldId id="371" r:id="rId15"/>
    <p:sldId id="380" r:id="rId16"/>
    <p:sldId id="381" r:id="rId17"/>
    <p:sldId id="352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b="1"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b="1"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b="1"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b="1"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00"/>
    <a:srgbClr val="333399"/>
    <a:srgbClr val="2C2CAE"/>
    <a:srgbClr val="49318D"/>
    <a:srgbClr val="3333CC"/>
    <a:srgbClr val="FF5050"/>
    <a:srgbClr val="303090"/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44" autoAdjust="0"/>
    <p:restoredTop sz="96622" autoAdjust="0"/>
  </p:normalViewPr>
  <p:slideViewPr>
    <p:cSldViewPr snapToGrid="0">
      <p:cViewPr>
        <p:scale>
          <a:sx n="75" d="100"/>
          <a:sy n="75" d="100"/>
        </p:scale>
        <p:origin x="-1488" y="-594"/>
      </p:cViewPr>
      <p:guideLst>
        <p:guide orient="horz" pos="3197"/>
        <p:guide orient="horz" pos="1162"/>
        <p:guide pos="3696"/>
        <p:guide pos="4921"/>
        <p:guide pos="839"/>
        <p:guide pos="1474"/>
        <p:guide pos="5012"/>
        <p:guide pos="7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60A112A-A464-45C6-A785-7B609CD57BBF}" type="datetimeFigureOut">
              <a:rPr lang="ru-RU"/>
              <a:pPr>
                <a:defRPr/>
              </a:pPr>
              <a:t>17.12.2013</a:t>
            </a:fld>
            <a:endParaRPr lang="ru-RU"/>
          </a:p>
        </p:txBody>
      </p:sp>
      <p:sp>
        <p:nvSpPr>
          <p:cNvPr id="931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ru-RU"/>
              <a:t>аиаиаиаиаа</a:t>
            </a:r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7B99FAE-32C4-456F-8930-48464AAEBA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50112B3-11FE-4690-8A1A-DBAC6CC2838E}" type="datetimeFigureOut">
              <a:rPr lang="ru-RU"/>
              <a:pPr>
                <a:defRPr/>
              </a:pPr>
              <a:t>17.12.2013</a:t>
            </a:fld>
            <a:endParaRPr lang="ru-RU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аиаиаиаиаа</a:t>
            </a:r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584D551A-43AD-4C97-A6C5-7460F4FEBE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0412" cy="3427412"/>
          </a:xfrm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6363" y="635000"/>
            <a:ext cx="4237037" cy="3178175"/>
          </a:xfrm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6863"/>
          </a:xfrm>
          <a:noFill/>
          <a:ln/>
        </p:spPr>
        <p:txBody>
          <a:bodyPr wrap="none" anchor="ctr"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2638" cy="3444875"/>
          </a:xfrm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6863"/>
          </a:xfrm>
          <a:noFill/>
          <a:ln/>
        </p:spPr>
        <p:txBody>
          <a:bodyPr wrap="none" anchor="ctr"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9300" tIns="46438" rIns="89300" bIns="46438" anchor="b"/>
          <a:lstStyle/>
          <a:p>
            <a:pPr algn="r" defTabSz="446088">
              <a:buSzPct val="100000"/>
              <a:tabLst>
                <a:tab pos="0" algn="l"/>
                <a:tab pos="908050" algn="l"/>
                <a:tab pos="1814513" algn="l"/>
                <a:tab pos="2722563" algn="l"/>
                <a:tab pos="3630613" algn="l"/>
                <a:tab pos="4533900" algn="l"/>
                <a:tab pos="5445125" algn="l"/>
                <a:tab pos="6353175" algn="l"/>
                <a:tab pos="7256463" algn="l"/>
                <a:tab pos="8167688" algn="l"/>
                <a:tab pos="9075738" algn="l"/>
                <a:tab pos="9979025" algn="l"/>
              </a:tabLst>
            </a:pPr>
            <a:fld id="{82734025-A6F4-49A3-ADF1-A3D91F5DAF0E}" type="slidenum">
              <a:rPr lang="ru-RU" sz="1800" b="0">
                <a:solidFill>
                  <a:srgbClr val="000000"/>
                </a:solidFill>
              </a:rPr>
              <a:pPr algn="r" defTabSz="446088">
                <a:buSzPct val="100000"/>
                <a:tabLst>
                  <a:tab pos="0" algn="l"/>
                  <a:tab pos="908050" algn="l"/>
                  <a:tab pos="1814513" algn="l"/>
                  <a:tab pos="2722563" algn="l"/>
                  <a:tab pos="3630613" algn="l"/>
                  <a:tab pos="4533900" algn="l"/>
                  <a:tab pos="5445125" algn="l"/>
                  <a:tab pos="6353175" algn="l"/>
                  <a:tab pos="7256463" algn="l"/>
                  <a:tab pos="8167688" algn="l"/>
                  <a:tab pos="9075738" algn="l"/>
                  <a:tab pos="9979025" algn="l"/>
                </a:tabLst>
              </a:pPr>
              <a:t>15</a:t>
            </a:fld>
            <a:endParaRPr lang="ru-RU" sz="1800" b="0">
              <a:solidFill>
                <a:srgbClr val="000000"/>
              </a:solidFill>
            </a:endParaRPr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7763" y="690563"/>
            <a:ext cx="4565650" cy="3424237"/>
          </a:xfrm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4988"/>
            <a:ext cx="5486400" cy="4111625"/>
          </a:xfrm>
          <a:noFill/>
          <a:ln/>
        </p:spPr>
        <p:txBody>
          <a:bodyPr lIns="89300" tIns="46438" rIns="89300" bIns="46438"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9300" tIns="46438" rIns="89300" bIns="46438" anchor="b"/>
          <a:lstStyle/>
          <a:p>
            <a:pPr algn="r" defTabSz="446088">
              <a:buSzPct val="100000"/>
              <a:tabLst>
                <a:tab pos="0" algn="l"/>
                <a:tab pos="908050" algn="l"/>
                <a:tab pos="1814513" algn="l"/>
                <a:tab pos="2722563" algn="l"/>
                <a:tab pos="3630613" algn="l"/>
                <a:tab pos="4533900" algn="l"/>
                <a:tab pos="5445125" algn="l"/>
                <a:tab pos="6353175" algn="l"/>
                <a:tab pos="7256463" algn="l"/>
                <a:tab pos="8167688" algn="l"/>
                <a:tab pos="9075738" algn="l"/>
                <a:tab pos="9979025" algn="l"/>
              </a:tabLst>
            </a:pPr>
            <a:fld id="{4E4E6EF6-7620-41C7-8E31-6634A79EDE15}" type="slidenum">
              <a:rPr lang="ru-RU" sz="1800" b="0">
                <a:solidFill>
                  <a:srgbClr val="000000"/>
                </a:solidFill>
              </a:rPr>
              <a:pPr algn="r" defTabSz="446088">
                <a:buSzPct val="100000"/>
                <a:tabLst>
                  <a:tab pos="0" algn="l"/>
                  <a:tab pos="908050" algn="l"/>
                  <a:tab pos="1814513" algn="l"/>
                  <a:tab pos="2722563" algn="l"/>
                  <a:tab pos="3630613" algn="l"/>
                  <a:tab pos="4533900" algn="l"/>
                  <a:tab pos="5445125" algn="l"/>
                  <a:tab pos="6353175" algn="l"/>
                  <a:tab pos="7256463" algn="l"/>
                  <a:tab pos="8167688" algn="l"/>
                  <a:tab pos="9075738" algn="l"/>
                  <a:tab pos="9979025" algn="l"/>
                </a:tabLst>
              </a:pPr>
              <a:t>2</a:t>
            </a:fld>
            <a:endParaRPr lang="ru-RU" sz="1800" b="0">
              <a:solidFill>
                <a:srgbClr val="000000"/>
              </a:solidFill>
            </a:endParaRPr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7763" y="690563"/>
            <a:ext cx="4565650" cy="3424237"/>
          </a:xfrm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4988"/>
            <a:ext cx="5486400" cy="4111625"/>
          </a:xfrm>
          <a:noFill/>
          <a:ln/>
        </p:spPr>
        <p:txBody>
          <a:bodyPr lIns="89300" tIns="46438" rIns="89300" bIns="46438"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9300" tIns="46438" rIns="89300" bIns="46438" anchor="b"/>
          <a:lstStyle/>
          <a:p>
            <a:pPr algn="r" defTabSz="446088">
              <a:buSzPct val="100000"/>
              <a:tabLst>
                <a:tab pos="0" algn="l"/>
                <a:tab pos="908050" algn="l"/>
                <a:tab pos="1814513" algn="l"/>
                <a:tab pos="2722563" algn="l"/>
                <a:tab pos="3630613" algn="l"/>
                <a:tab pos="4533900" algn="l"/>
                <a:tab pos="5445125" algn="l"/>
                <a:tab pos="6353175" algn="l"/>
                <a:tab pos="7256463" algn="l"/>
                <a:tab pos="8167688" algn="l"/>
                <a:tab pos="9075738" algn="l"/>
                <a:tab pos="9979025" algn="l"/>
              </a:tabLst>
            </a:pPr>
            <a:fld id="{FCBE1DFE-5117-4C77-B1FD-F8407236F90A}" type="slidenum">
              <a:rPr lang="ru-RU" sz="1800" b="0">
                <a:solidFill>
                  <a:srgbClr val="000000"/>
                </a:solidFill>
              </a:rPr>
              <a:pPr algn="r" defTabSz="446088">
                <a:buSzPct val="100000"/>
                <a:tabLst>
                  <a:tab pos="0" algn="l"/>
                  <a:tab pos="908050" algn="l"/>
                  <a:tab pos="1814513" algn="l"/>
                  <a:tab pos="2722563" algn="l"/>
                  <a:tab pos="3630613" algn="l"/>
                  <a:tab pos="4533900" algn="l"/>
                  <a:tab pos="5445125" algn="l"/>
                  <a:tab pos="6353175" algn="l"/>
                  <a:tab pos="7256463" algn="l"/>
                  <a:tab pos="8167688" algn="l"/>
                  <a:tab pos="9075738" algn="l"/>
                  <a:tab pos="9979025" algn="l"/>
                </a:tabLst>
              </a:pPr>
              <a:t>3</a:t>
            </a:fld>
            <a:endParaRPr lang="ru-RU" sz="1800" b="0">
              <a:solidFill>
                <a:srgbClr val="000000"/>
              </a:solidFill>
            </a:endParaRPr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7763" y="690563"/>
            <a:ext cx="4565650" cy="3424237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4988"/>
            <a:ext cx="5486400" cy="4111625"/>
          </a:xfrm>
          <a:noFill/>
          <a:ln/>
        </p:spPr>
        <p:txBody>
          <a:bodyPr lIns="89300" tIns="46438" rIns="89300" bIns="46438"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70413" cy="3427412"/>
          </a:xfrm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6863"/>
          </a:xfrm>
          <a:noFill/>
          <a:ln/>
        </p:spPr>
        <p:txBody>
          <a:bodyPr wrap="none" anchor="ctr"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70413" cy="3427412"/>
          </a:xfrm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6863"/>
          </a:xfrm>
          <a:noFill/>
          <a:ln/>
        </p:spPr>
        <p:txBody>
          <a:bodyPr wrap="none" anchor="ctr"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6363" y="636588"/>
            <a:ext cx="4235450" cy="3176587"/>
          </a:xfrm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6863"/>
          </a:xfrm>
          <a:noFill/>
          <a:ln/>
        </p:spPr>
        <p:txBody>
          <a:bodyPr wrap="none" anchor="ctr"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6363" y="636588"/>
            <a:ext cx="4235450" cy="3176587"/>
          </a:xfrm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6863"/>
          </a:xfrm>
          <a:noFill/>
          <a:ln/>
        </p:spPr>
        <p:txBody>
          <a:bodyPr wrap="none" anchor="ctr"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0412" cy="3427412"/>
          </a:xfrm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044575" y="4508500"/>
            <a:ext cx="5472113" cy="1470025"/>
          </a:xfrm>
        </p:spPr>
        <p:txBody>
          <a:bodyPr/>
          <a:lstStyle>
            <a:lvl1pPr>
              <a:defRPr sz="26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F9A05D-2EFD-4A9D-A8AD-3931AB4F0D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13550" y="134938"/>
            <a:ext cx="2070100" cy="55530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98488" y="134938"/>
            <a:ext cx="6062662" cy="55530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D7264F-0189-4EEF-BBB5-FE0EDC0A68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8488" y="134938"/>
            <a:ext cx="62357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98500" y="1628775"/>
            <a:ext cx="4016375" cy="40592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67275" y="1628775"/>
            <a:ext cx="4016375" cy="40592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0A61BC-0A84-4316-A45D-8A4018C670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8488" y="134938"/>
            <a:ext cx="62357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98500" y="1628775"/>
            <a:ext cx="4016375" cy="40592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867275" y="1628775"/>
            <a:ext cx="4016375" cy="1952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867275" y="3733800"/>
            <a:ext cx="4016375" cy="19542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698310-FF0D-4EEB-9AD2-40E154ACB4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8488" y="134938"/>
            <a:ext cx="62357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98500" y="1628775"/>
            <a:ext cx="8185150" cy="4059238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63EDF3-C68C-4393-AEEE-860243D8C9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8488" y="134938"/>
            <a:ext cx="62357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98500" y="1628775"/>
            <a:ext cx="8185150" cy="1952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98500" y="3733800"/>
            <a:ext cx="8185150" cy="19542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32C42-0B4D-42EE-8E3E-FA4552907B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6D7F2A78-5DDB-44A6-A1F2-39ED675132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C559A0A0-7D5E-4BAE-8015-CDDFC09498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93AF6DFE-2E97-4FFE-8B8F-69B7CF7A5E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2338" y="1600201"/>
            <a:ext cx="404446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1DD9C326-2DF6-4CCD-A651-5C9685D966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9CEDD4-2773-47BA-8B9D-997D73B0F2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54C4C9B6-8822-4933-82C2-7F6218179A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347054D0-BC8D-415F-B368-72278E0C2B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67114983-3BB3-4B12-B32B-0A311E7F7E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91FE2B8E-E0B9-4D76-B212-D651133FE5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08C0C2AE-F20F-4892-9494-76C2DBFBB8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7EC87C83-E503-4295-9197-B09EFED4BD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3152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Arial" charset="0"/>
              </a:defRPr>
            </a:lvl1pPr>
          </a:lstStyle>
          <a:p>
            <a:pPr>
              <a:defRPr/>
            </a:pPr>
            <a:fld id="{FBA07BFA-071E-4355-A065-FB067A6975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0428C8-4A23-4D1D-A827-DB98043B45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98500" y="1628775"/>
            <a:ext cx="4016375" cy="4059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67275" y="1628775"/>
            <a:ext cx="4016375" cy="4059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AAFC5-DEDA-4419-911E-4B93D4F44A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C9138-31CA-4268-80C3-EA2AB43EE1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685B17-47B6-46F7-A469-B1F7FBA9D7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C81661-20D3-4592-A5BC-38872B89BC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24304D-447C-4268-9AD3-63685959A1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C88B32-A8A6-4556-9E79-17150545FE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628775"/>
            <a:ext cx="8185150" cy="4059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826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43875" y="6330950"/>
            <a:ext cx="5762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2200"/>
            </a:lvl1pPr>
          </a:lstStyle>
          <a:p>
            <a:pPr>
              <a:defRPr/>
            </a:pPr>
            <a:fld id="{54B5B177-47A3-4AE6-9B2F-9D439474B2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598488" y="134938"/>
            <a:ext cx="62357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6" r:id="rId2"/>
    <p:sldLayoutId id="2147483705" r:id="rId3"/>
    <p:sldLayoutId id="2147483704" r:id="rId4"/>
    <p:sldLayoutId id="2147483703" r:id="rId5"/>
    <p:sldLayoutId id="2147483702" r:id="rId6"/>
    <p:sldLayoutId id="2147483701" r:id="rId7"/>
    <p:sldLayoutId id="2147483700" r:id="rId8"/>
    <p:sldLayoutId id="2147483699" r:id="rId9"/>
    <p:sldLayoutId id="2147483698" r:id="rId10"/>
    <p:sldLayoutId id="2147483697" r:id="rId11"/>
    <p:sldLayoutId id="2147483696" r:id="rId12"/>
    <p:sldLayoutId id="2147483695" r:id="rId13"/>
    <p:sldLayoutId id="2147483694" r:id="rId14"/>
    <p:sldLayoutId id="2147483693" r:id="rId15"/>
  </p:sldLayoutIdLst>
  <p:transition>
    <p:push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cs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cs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cs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cs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cs typeface="Arial" charset="0"/>
        </a:defRPr>
      </a:lvl9pPr>
    </p:titleStyle>
    <p:bodyStyle>
      <a:lvl1pPr marL="276225" indent="-276225" algn="l" rtl="0" eaLnBrk="0" fontAlgn="base" hangingPunct="0">
        <a:spcBef>
          <a:spcPct val="0"/>
        </a:spcBef>
        <a:spcAft>
          <a:spcPct val="30000"/>
        </a:spcAft>
        <a:buSzPct val="80000"/>
        <a:buBlip>
          <a:blip r:embed="rId18"/>
        </a:buBlip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530225" indent="-252413" algn="l" rtl="0" eaLnBrk="0" fontAlgn="base" hangingPunct="0">
        <a:spcBef>
          <a:spcPct val="0"/>
        </a:spcBef>
        <a:spcAft>
          <a:spcPct val="30000"/>
        </a:spcAft>
        <a:buSzPct val="80000"/>
        <a:buBlip>
          <a:blip r:embed="rId18"/>
        </a:buBlip>
        <a:defRPr sz="2400">
          <a:solidFill>
            <a:schemeClr val="tx1"/>
          </a:solidFill>
          <a:latin typeface="+mn-lt"/>
          <a:cs typeface="+mn-cs"/>
        </a:defRPr>
      </a:lvl2pPr>
      <a:lvl3pPr marL="808038" indent="-276225" algn="l" rtl="0" eaLnBrk="0" fontAlgn="base" hangingPunct="0">
        <a:spcBef>
          <a:spcPct val="0"/>
        </a:spcBef>
        <a:spcAft>
          <a:spcPct val="30000"/>
        </a:spcAft>
        <a:buSzPct val="80000"/>
        <a:buBlip>
          <a:blip r:embed="rId18"/>
        </a:buBlip>
        <a:defRPr sz="2000">
          <a:solidFill>
            <a:schemeClr val="tx1"/>
          </a:solidFill>
          <a:latin typeface="+mn-lt"/>
          <a:cs typeface="+mn-cs"/>
        </a:defRPr>
      </a:lvl3pPr>
      <a:lvl4pPr marL="1062038" indent="-252413" algn="l" rtl="0" eaLnBrk="0" fontAlgn="base" hangingPunct="0">
        <a:spcBef>
          <a:spcPct val="0"/>
        </a:spcBef>
        <a:spcAft>
          <a:spcPct val="30000"/>
        </a:spcAft>
        <a:buSzPct val="80000"/>
        <a:buBlip>
          <a:blip r:embed="rId18"/>
        </a:buBlip>
        <a:defRPr>
          <a:solidFill>
            <a:schemeClr val="tx1"/>
          </a:solidFill>
          <a:latin typeface="+mn-lt"/>
          <a:cs typeface="+mn-cs"/>
        </a:defRPr>
      </a:lvl4pPr>
      <a:lvl5pPr marL="1347788" indent="-284163" algn="l" rtl="0" eaLnBrk="0" fontAlgn="base" hangingPunct="0">
        <a:spcBef>
          <a:spcPct val="0"/>
        </a:spcBef>
        <a:spcAft>
          <a:spcPct val="30000"/>
        </a:spcAft>
        <a:buSzPct val="80000"/>
        <a:buBlip>
          <a:blip r:embed="rId18"/>
        </a:buBlip>
        <a:defRPr>
          <a:solidFill>
            <a:schemeClr val="tx1"/>
          </a:solidFill>
          <a:latin typeface="+mn-lt"/>
          <a:cs typeface="+mn-cs"/>
        </a:defRPr>
      </a:lvl5pPr>
      <a:lvl6pPr marL="1804988" indent="-284163" algn="l" rtl="0" fontAlgn="base">
        <a:spcBef>
          <a:spcPct val="0"/>
        </a:spcBef>
        <a:spcAft>
          <a:spcPct val="30000"/>
        </a:spcAft>
        <a:buSzPct val="80000"/>
        <a:buBlip>
          <a:blip r:embed="rId18"/>
        </a:buBlip>
        <a:defRPr>
          <a:solidFill>
            <a:schemeClr val="tx1"/>
          </a:solidFill>
          <a:latin typeface="+mn-lt"/>
          <a:cs typeface="+mn-cs"/>
        </a:defRPr>
      </a:lvl6pPr>
      <a:lvl7pPr marL="2262188" indent="-284163" algn="l" rtl="0" fontAlgn="base">
        <a:spcBef>
          <a:spcPct val="0"/>
        </a:spcBef>
        <a:spcAft>
          <a:spcPct val="30000"/>
        </a:spcAft>
        <a:buSzPct val="80000"/>
        <a:buBlip>
          <a:blip r:embed="rId18"/>
        </a:buBlip>
        <a:defRPr>
          <a:solidFill>
            <a:schemeClr val="tx1"/>
          </a:solidFill>
          <a:latin typeface="+mn-lt"/>
          <a:cs typeface="+mn-cs"/>
        </a:defRPr>
      </a:lvl7pPr>
      <a:lvl8pPr marL="2719388" indent="-284163" algn="l" rtl="0" fontAlgn="base">
        <a:spcBef>
          <a:spcPct val="0"/>
        </a:spcBef>
        <a:spcAft>
          <a:spcPct val="30000"/>
        </a:spcAft>
        <a:buSzPct val="80000"/>
        <a:buBlip>
          <a:blip r:embed="rId18"/>
        </a:buBlip>
        <a:defRPr>
          <a:solidFill>
            <a:schemeClr val="tx1"/>
          </a:solidFill>
          <a:latin typeface="+mn-lt"/>
          <a:cs typeface="+mn-cs"/>
        </a:defRPr>
      </a:lvl8pPr>
      <a:lvl9pPr marL="3176588" indent="-284163" algn="l" rtl="0" fontAlgn="base">
        <a:spcBef>
          <a:spcPct val="0"/>
        </a:spcBef>
        <a:spcAft>
          <a:spcPct val="30000"/>
        </a:spcAft>
        <a:buSzPct val="80000"/>
        <a:buBlip>
          <a:blip r:embed="rId18"/>
        </a:buBlip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smtClean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smtClean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2F2A9712-5204-45E0-821C-CE2F5AB875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0"/>
          <p:cNvSpPr>
            <a:spLocks noGrp="1" noChangeArrowheads="1"/>
          </p:cNvSpPr>
          <p:nvPr>
            <p:ph type="title"/>
          </p:nvPr>
        </p:nvSpPr>
        <p:spPr>
          <a:xfrm>
            <a:off x="406400" y="4105275"/>
            <a:ext cx="8383588" cy="2054225"/>
          </a:xfrm>
        </p:spPr>
        <p:txBody>
          <a:bodyPr/>
          <a:lstStyle/>
          <a:p>
            <a:pPr algn="ctr">
              <a:defRPr/>
            </a:pPr>
            <a:r>
              <a:rPr lang="ru-RU" sz="2400" u="sng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br>
              <a:rPr lang="ru-RU" sz="2400" u="sng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400" u="sng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400" u="sng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400" u="sng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400" u="sng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400" dirty="0" smtClean="0">
                <a:solidFill>
                  <a:srgbClr val="2C2CA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А.В. Солодов</a:t>
            </a:r>
            <a:br>
              <a:rPr lang="ru-RU" sz="2400" dirty="0" smtClean="0">
                <a:solidFill>
                  <a:srgbClr val="2C2CA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000" u="sng" dirty="0" smtClean="0">
                <a:solidFill>
                  <a:srgbClr val="2C2CA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000" u="sng" dirty="0" smtClean="0">
                <a:solidFill>
                  <a:srgbClr val="2C2CA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400" dirty="0" smtClean="0">
                <a:solidFill>
                  <a:srgbClr val="2C2CA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начальник Управления внутреннего контроля (аудита) и оценки эффективности деятельности Федерального казначейства</a:t>
            </a:r>
            <a:endParaRPr lang="ru-RU" sz="2400" dirty="0" smtClean="0">
              <a:solidFill>
                <a:srgbClr val="2C2CA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ucida Sans" pitchFamily="34" charset="0"/>
            </a:endParaRPr>
          </a:p>
        </p:txBody>
      </p:sp>
      <p:sp>
        <p:nvSpPr>
          <p:cNvPr id="31747" name="Text Box 54"/>
          <p:cNvSpPr txBox="1">
            <a:spLocks noChangeArrowheads="1"/>
          </p:cNvSpPr>
          <p:nvPr/>
        </p:nvSpPr>
        <p:spPr bwMode="auto">
          <a:xfrm>
            <a:off x="1357313" y="5827713"/>
            <a:ext cx="184150" cy="366712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endParaRPr lang="en-US" sz="2000"/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542925" y="1598613"/>
            <a:ext cx="79057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defRPr/>
            </a:pPr>
            <a:endParaRPr lang="ru-RU" sz="2000"/>
          </a:p>
        </p:txBody>
      </p:sp>
      <p:sp>
        <p:nvSpPr>
          <p:cNvPr id="31749" name="Номер слайда 3"/>
          <p:cNvSpPr txBox="1">
            <a:spLocks/>
          </p:cNvSpPr>
          <p:nvPr/>
        </p:nvSpPr>
        <p:spPr bwMode="auto">
          <a:xfrm>
            <a:off x="8232775" y="6330950"/>
            <a:ext cx="5762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solidFill>
                <a:srgbClr val="3333CC"/>
              </a:solidFill>
            </a:endParaRPr>
          </a:p>
        </p:txBody>
      </p:sp>
      <p:sp>
        <p:nvSpPr>
          <p:cNvPr id="8" name="Rectangle 2"/>
          <p:cNvSpPr txBox="1">
            <a:spLocks/>
          </p:cNvSpPr>
          <p:nvPr/>
        </p:nvSpPr>
        <p:spPr bwMode="auto">
          <a:xfrm>
            <a:off x="392113" y="1539875"/>
            <a:ext cx="828040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609600" indent="-608013" algn="ctr" defTabSz="449263" eaLnBrk="0" hangingPunct="0">
              <a:lnSpc>
                <a:spcPct val="90000"/>
              </a:lnSpc>
              <a:tabLst>
                <a:tab pos="609600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  <a:defRPr/>
            </a:pPr>
            <a:endParaRPr lang="ru-RU" sz="3600" kern="0" dirty="0">
              <a:solidFill>
                <a:schemeClr val="tx1"/>
              </a:solidFill>
              <a:latin typeface="Times New Roman" pitchFamily="18" charset="0"/>
              <a:ea typeface="+mj-ea"/>
              <a:cs typeface="+mj-cs"/>
            </a:endParaRPr>
          </a:p>
          <a:p>
            <a:pPr indent="1588" algn="ctr" defTabSz="449263" eaLnBrk="0" hangingPunct="0">
              <a:lnSpc>
                <a:spcPct val="90000"/>
              </a:lnSpc>
              <a:tabLst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  <a:defRPr/>
            </a:pPr>
            <a:r>
              <a:rPr lang="ru-RU" sz="3600" kern="0" dirty="0">
                <a:solidFill>
                  <a:srgbClr val="2C2CA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+mj-cs"/>
              </a:rPr>
              <a:t>Концепция оценки эффективности деятельности Федерального казначейства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8" name="Rectangle 7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D1A3363-FB10-4C58-B962-354F78212243}" type="slidenum">
              <a:rPr lang="ru-RU" smtClean="0"/>
              <a:pPr/>
              <a:t>10</a:t>
            </a:fld>
            <a:endParaRPr lang="ru-RU" smtClean="0"/>
          </a:p>
        </p:txBody>
      </p:sp>
      <p:sp>
        <p:nvSpPr>
          <p:cNvPr id="81929" name="Номер слайда 4"/>
          <p:cNvSpPr txBox="1">
            <a:spLocks noGrp="1"/>
          </p:cNvSpPr>
          <p:nvPr/>
        </p:nvSpPr>
        <p:spPr bwMode="auto">
          <a:xfrm>
            <a:off x="8143875" y="6330950"/>
            <a:ext cx="5762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E63AE7EB-AD4D-48B8-BA64-B20201750518}" type="slidenum">
              <a:rPr lang="ru-RU" sz="2200"/>
              <a:pPr algn="r"/>
              <a:t>10</a:t>
            </a:fld>
            <a:endParaRPr lang="ru-RU" sz="2200"/>
          </a:p>
        </p:txBody>
      </p:sp>
      <p:graphicFrame>
        <p:nvGraphicFramePr>
          <p:cNvPr id="81927" name="Object 7"/>
          <p:cNvGraphicFramePr>
            <a:graphicFrameLocks noChangeAspect="1"/>
          </p:cNvGraphicFramePr>
          <p:nvPr/>
        </p:nvGraphicFramePr>
        <p:xfrm>
          <a:off x="477838" y="1960563"/>
          <a:ext cx="8188325" cy="4637087"/>
        </p:xfrm>
        <a:graphic>
          <a:graphicData uri="http://schemas.openxmlformats.org/presentationml/2006/ole">
            <p:oleObj spid="_x0000_s81927" r:id="rId4" imgW="8229600" imgH="2200177" progId="MSGraph.Chart.8">
              <p:embed/>
            </p:oleObj>
          </a:graphicData>
        </a:graphic>
      </p:graphicFrame>
      <p:sp>
        <p:nvSpPr>
          <p:cNvPr id="81930" name="Rectangle 5"/>
          <p:cNvSpPr>
            <a:spLocks noChangeArrowheads="1"/>
          </p:cNvSpPr>
          <p:nvPr/>
        </p:nvSpPr>
        <p:spPr bwMode="auto">
          <a:xfrm>
            <a:off x="0" y="4708525"/>
            <a:ext cx="9144000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sz="2000"/>
          </a:p>
        </p:txBody>
      </p:sp>
      <p:graphicFrame>
        <p:nvGraphicFramePr>
          <p:cNvPr id="2" name="Group 6"/>
          <p:cNvGraphicFramePr>
            <a:graphicFrameLocks noGrp="1"/>
          </p:cNvGraphicFramePr>
          <p:nvPr/>
        </p:nvGraphicFramePr>
        <p:xfrm>
          <a:off x="295275" y="1874838"/>
          <a:ext cx="8569325" cy="4387850"/>
        </p:xfrm>
        <a:graphic>
          <a:graphicData uri="http://schemas.openxmlformats.org/drawingml/2006/table">
            <a:tbl>
              <a:tblPr/>
              <a:tblGrid>
                <a:gridCol w="576263"/>
                <a:gridCol w="2443162"/>
                <a:gridCol w="2316163"/>
                <a:gridCol w="1027112"/>
                <a:gridCol w="1027113"/>
                <a:gridCol w="1179512"/>
              </a:tblGrid>
              <a:tr h="962025"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№ п/п</a:t>
                      </a:r>
                    </a:p>
                  </a:txBody>
                  <a:tcPr marL="90000" marR="90000" marT="5826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Полномочие</a:t>
                      </a:r>
                    </a:p>
                  </a:txBody>
                  <a:tcPr marL="90000" marR="90000" marT="5826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Задачи </a:t>
                      </a:r>
                    </a:p>
                  </a:txBody>
                  <a:tcPr marL="90000" marR="90000" marT="5826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нарушений</a:t>
                      </a: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Hi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0000" marR="90000" marT="5826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Санкции</a:t>
                      </a: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Ci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0000" marR="90000" marT="5826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Индекс </a:t>
                      </a: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результатив-ности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Pi)</a:t>
                      </a:r>
                    </a:p>
                  </a:txBody>
                  <a:tcPr marL="90000" marR="90000" marT="58266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0900"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0000" marR="90000" marT="5650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Организация проведения конкурсов на замещение вакантных должностей гражданской службы в _________</a:t>
                      </a:r>
                    </a:p>
                  </a:txBody>
                  <a:tcPr marL="90000" marR="90000" marT="5650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Проведение  конкурсов на замещение вакантных должностей гражданской службы в _________</a:t>
                      </a:r>
                    </a:p>
                  </a:txBody>
                  <a:tcPr marL="90000" marR="90000" marT="5650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Нет </a:t>
                      </a:r>
                    </a:p>
                  </a:txBody>
                  <a:tcPr marL="90000" marR="90000" marT="5650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0000" marR="90000" marT="5650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90000" marR="90000" marT="5650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3925"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0000" marR="90000" marT="5650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Организация и обеспечение проведения квалификационных экзаменов гражданских служащих _________</a:t>
                      </a:r>
                    </a:p>
                  </a:txBody>
                  <a:tcPr marL="90000" marR="90000" marT="5650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Присвоение классных чинов гражданским служащим ________ </a:t>
                      </a:r>
                    </a:p>
                  </a:txBody>
                  <a:tcPr marL="90000" marR="90000" marT="5650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Нет </a:t>
                      </a:r>
                    </a:p>
                  </a:txBody>
                  <a:tcPr marL="90000" marR="90000" marT="5650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0000" marR="90000" marT="5650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90000" marR="90000" marT="5650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0900"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0000" marR="90000" marT="5650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Организация и  проведение аттестации   гражданских    служащих     _________</a:t>
                      </a:r>
                    </a:p>
                  </a:txBody>
                  <a:tcPr marL="90000" marR="90000" marT="5650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Проведение аттестации  гражданских    служащих     ___________</a:t>
                      </a:r>
                    </a:p>
                  </a:txBody>
                  <a:tcPr marL="90000" marR="90000" marT="5650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Нет </a:t>
                      </a:r>
                    </a:p>
                  </a:txBody>
                  <a:tcPr marL="90000" marR="90000" marT="5650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0000" marR="90000" marT="5650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90000" marR="90000" marT="5650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0000" marR="90000" marT="5650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…………</a:t>
                      </a:r>
                    </a:p>
                  </a:txBody>
                  <a:tcPr marL="90000" marR="90000" marT="59147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…………</a:t>
                      </a:r>
                    </a:p>
                  </a:txBody>
                  <a:tcPr marL="90000" marR="90000" marT="59147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…………</a:t>
                      </a:r>
                    </a:p>
                  </a:txBody>
                  <a:tcPr marL="90000" marR="90000" marT="59147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…………</a:t>
                      </a:r>
                    </a:p>
                  </a:txBody>
                  <a:tcPr marL="90000" marR="90000" marT="59147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90000" marR="90000" marT="59147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1978" name="Rectangle 58"/>
          <p:cNvSpPr>
            <a:spLocks noChangeArrowheads="1"/>
          </p:cNvSpPr>
          <p:nvPr/>
        </p:nvSpPr>
        <p:spPr bwMode="auto">
          <a:xfrm>
            <a:off x="153988" y="935038"/>
            <a:ext cx="85328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  <a:defRPr/>
            </a:pPr>
            <a:r>
              <a:rPr lang="ru-RU" sz="2000" dirty="0">
                <a:solidFill>
                  <a:srgbClr val="303090"/>
                </a:solidFill>
              </a:rPr>
              <a:t>Таблица определения и оценки результативности деятельности</a:t>
            </a:r>
          </a:p>
          <a:p>
            <a:pPr algn="ctr" eaLnBrk="0" hangingPunct="0">
              <a:lnSpc>
                <a:spcPct val="90000"/>
              </a:lnSpc>
              <a:defRPr/>
            </a:pPr>
            <a:r>
              <a:rPr lang="ru-RU" sz="2000" dirty="0">
                <a:solidFill>
                  <a:srgbClr val="303090"/>
                </a:solidFill>
              </a:rPr>
              <a:t>Отдела кадров </a:t>
            </a:r>
            <a:r>
              <a:rPr lang="ru-RU" sz="2000" dirty="0">
                <a:solidFill>
                  <a:srgbClr val="303090"/>
                </a:solidFill>
              </a:rPr>
              <a:t>Федерального казначейства. </a:t>
            </a:r>
            <a:r>
              <a:rPr lang="ru-RU" sz="2000" dirty="0">
                <a:solidFill>
                  <a:srgbClr val="303090"/>
                </a:solidFill>
              </a:rPr>
              <a:t>Пример.</a:t>
            </a:r>
          </a:p>
        </p:txBody>
      </p:sp>
      <p:sp>
        <p:nvSpPr>
          <p:cNvPr id="81976" name="Номер слайда 2"/>
          <p:cNvSpPr txBox="1">
            <a:spLocks noGrp="1"/>
          </p:cNvSpPr>
          <p:nvPr/>
        </p:nvSpPr>
        <p:spPr bwMode="auto">
          <a:xfrm>
            <a:off x="8567738" y="6381750"/>
            <a:ext cx="5762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D49DBBE-A220-421D-ADBD-E3FC7A47201B}" type="slidenum">
              <a:rPr lang="ru-RU" sz="2200">
                <a:solidFill>
                  <a:srgbClr val="3333CC"/>
                </a:solidFill>
              </a:rPr>
              <a:pPr algn="r"/>
              <a:t>10</a:t>
            </a:fld>
            <a:endParaRPr lang="ru-RU" sz="2200">
              <a:solidFill>
                <a:srgbClr val="3333CC"/>
              </a:solidFill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7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E3762C3-79C2-41DC-9D04-EDFF9C345DFF}" type="slidenum">
              <a:rPr lang="ru-RU" smtClean="0"/>
              <a:pPr/>
              <a:t>11</a:t>
            </a:fld>
            <a:endParaRPr lang="ru-RU" smtClean="0"/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body"/>
          </p:nvPr>
        </p:nvSpPr>
        <p:spPr>
          <a:xfrm>
            <a:off x="250825" y="981075"/>
            <a:ext cx="8785225" cy="5616575"/>
          </a:xfrm>
          <a:ln algn="ctr"/>
        </p:spPr>
        <p:txBody>
          <a:bodyPr lIns="90000" tIns="46800" rIns="90000" bIns="46800" anchor="t"/>
          <a:lstStyle/>
          <a:p>
            <a:pPr marL="342900" indent="-333375" algn="ctr" defTabSz="449263">
              <a:lnSpc>
                <a:spcPct val="80000"/>
              </a:lnSpc>
              <a:spcBef>
                <a:spcPts val="450"/>
              </a:spcBef>
              <a:spcAft>
                <a:spcPct val="30000"/>
              </a:spcAft>
              <a:buSzPct val="8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dirty="0" smtClean="0">
                <a:solidFill>
                  <a:srgbClr val="303090"/>
                </a:solidFill>
              </a:rPr>
              <a:t>Алгоритм определения индекса результативности деятельности УФК (</a:t>
            </a:r>
            <a:r>
              <a:rPr lang="ru-RU" sz="2400" dirty="0" err="1" smtClean="0">
                <a:solidFill>
                  <a:srgbClr val="303090"/>
                </a:solidFill>
              </a:rPr>
              <a:t>Руфк</a:t>
            </a:r>
            <a:r>
              <a:rPr lang="ru-RU" sz="2400" dirty="0" smtClean="0">
                <a:solidFill>
                  <a:srgbClr val="303090"/>
                </a:solidFill>
              </a:rPr>
              <a:t>)     </a:t>
            </a:r>
            <a:r>
              <a:rPr lang="ru-RU" sz="1500" b="0" dirty="0" smtClean="0">
                <a:solidFill>
                  <a:schemeClr val="tx1"/>
                </a:solidFill>
              </a:rPr>
              <a:t>                </a:t>
            </a:r>
            <a:r>
              <a:rPr lang="en-US" sz="1500" b="0" dirty="0" smtClean="0">
                <a:solidFill>
                  <a:schemeClr val="tx1"/>
                </a:solidFill>
              </a:rPr>
              <a:t>                            </a:t>
            </a:r>
            <a:r>
              <a:rPr lang="ru-RU" sz="1500" b="0" dirty="0" smtClean="0">
                <a:solidFill>
                  <a:schemeClr val="tx1"/>
                </a:solidFill>
              </a:rPr>
              <a:t>         </a:t>
            </a:r>
            <a:r>
              <a:rPr lang="ru-RU" sz="2600" b="0" dirty="0" smtClean="0">
                <a:solidFill>
                  <a:schemeClr val="tx1"/>
                </a:solidFill>
              </a:rPr>
              <a:t> </a:t>
            </a:r>
            <a:r>
              <a:rPr lang="en-US" sz="2600" b="0" baseline="-25000" dirty="0" smtClean="0">
                <a:solidFill>
                  <a:schemeClr val="tx1"/>
                </a:solidFill>
              </a:rPr>
              <a:t>   </a:t>
            </a:r>
            <a:r>
              <a:rPr lang="en-US" sz="2600" b="0" dirty="0" smtClean="0">
                <a:solidFill>
                  <a:schemeClr val="tx1"/>
                </a:solidFill>
              </a:rPr>
              <a:t> </a:t>
            </a:r>
          </a:p>
          <a:p>
            <a:pPr marL="342900" indent="-333375" algn="ctr" defTabSz="449263">
              <a:lnSpc>
                <a:spcPct val="80000"/>
              </a:lnSpc>
              <a:spcBef>
                <a:spcPts val="500"/>
              </a:spcBef>
              <a:spcAft>
                <a:spcPct val="30000"/>
              </a:spcAft>
              <a:buSzPct val="8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dirty="0" err="1" smtClean="0">
                <a:solidFill>
                  <a:srgbClr val="303090"/>
                </a:solidFill>
              </a:rPr>
              <a:t>Руфк</a:t>
            </a:r>
            <a:r>
              <a:rPr lang="ru-RU" dirty="0" smtClean="0">
                <a:solidFill>
                  <a:srgbClr val="303090"/>
                </a:solidFill>
              </a:rPr>
              <a:t> = Р</a:t>
            </a:r>
            <a:r>
              <a:rPr lang="ru-RU" baseline="-25000" dirty="0" smtClean="0">
                <a:solidFill>
                  <a:srgbClr val="303090"/>
                </a:solidFill>
              </a:rPr>
              <a:t>1</a:t>
            </a:r>
            <a:r>
              <a:rPr lang="ru-RU" dirty="0" smtClean="0">
                <a:solidFill>
                  <a:srgbClr val="303090"/>
                </a:solidFill>
              </a:rPr>
              <a:t> + Р</a:t>
            </a:r>
            <a:r>
              <a:rPr lang="ru-RU" baseline="-25000" dirty="0" smtClean="0">
                <a:solidFill>
                  <a:srgbClr val="303090"/>
                </a:solidFill>
              </a:rPr>
              <a:t>2</a:t>
            </a:r>
            <a:r>
              <a:rPr lang="ru-RU" dirty="0" smtClean="0">
                <a:solidFill>
                  <a:srgbClr val="303090"/>
                </a:solidFill>
              </a:rPr>
              <a:t> + Р</a:t>
            </a:r>
            <a:r>
              <a:rPr lang="ru-RU" baseline="-25000" dirty="0" smtClean="0">
                <a:solidFill>
                  <a:srgbClr val="303090"/>
                </a:solidFill>
              </a:rPr>
              <a:t>3</a:t>
            </a:r>
            <a:r>
              <a:rPr lang="ru-RU" dirty="0" smtClean="0">
                <a:solidFill>
                  <a:srgbClr val="303090"/>
                </a:solidFill>
              </a:rPr>
              <a:t> + </a:t>
            </a:r>
            <a:r>
              <a:rPr lang="ru-RU" dirty="0" err="1" smtClean="0">
                <a:solidFill>
                  <a:srgbClr val="303090"/>
                </a:solidFill>
              </a:rPr>
              <a:t>Р</a:t>
            </a:r>
            <a:r>
              <a:rPr lang="ru-RU" baseline="-25000" dirty="0" err="1" smtClean="0">
                <a:solidFill>
                  <a:srgbClr val="303090"/>
                </a:solidFill>
              </a:rPr>
              <a:t>вн</a:t>
            </a:r>
            <a:r>
              <a:rPr lang="ru-RU" dirty="0" smtClean="0">
                <a:solidFill>
                  <a:srgbClr val="303090"/>
                </a:solidFill>
              </a:rPr>
              <a:t>….+ </a:t>
            </a:r>
            <a:r>
              <a:rPr lang="ru-RU" dirty="0" err="1" smtClean="0">
                <a:solidFill>
                  <a:srgbClr val="303090"/>
                </a:solidFill>
              </a:rPr>
              <a:t>Р</a:t>
            </a:r>
            <a:r>
              <a:rPr lang="ru-RU" baseline="-25000" dirty="0" err="1" smtClean="0">
                <a:solidFill>
                  <a:srgbClr val="303090"/>
                </a:solidFill>
              </a:rPr>
              <a:t>i</a:t>
            </a:r>
            <a:r>
              <a:rPr lang="ru-RU" dirty="0" smtClean="0">
                <a:solidFill>
                  <a:srgbClr val="303090"/>
                </a:solidFill>
              </a:rPr>
              <a:t> / </a:t>
            </a:r>
            <a:r>
              <a:rPr lang="ru-RU" dirty="0" err="1" smtClean="0">
                <a:solidFill>
                  <a:srgbClr val="303090"/>
                </a:solidFill>
              </a:rPr>
              <a:t>i</a:t>
            </a:r>
            <a:r>
              <a:rPr lang="ru-RU" dirty="0" smtClean="0">
                <a:solidFill>
                  <a:srgbClr val="303090"/>
                </a:solidFill>
              </a:rPr>
              <a:t>,     </a:t>
            </a:r>
          </a:p>
          <a:p>
            <a:pPr marL="342900" indent="-333375" defTabSz="449263">
              <a:lnSpc>
                <a:spcPct val="80000"/>
              </a:lnSpc>
              <a:spcBef>
                <a:spcPts val="500"/>
              </a:spcBef>
              <a:spcAft>
                <a:spcPct val="30000"/>
              </a:spcAft>
              <a:buSzPct val="8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dirty="0" smtClean="0">
                <a:solidFill>
                  <a:srgbClr val="303090"/>
                </a:solidFill>
              </a:rPr>
              <a:t>      где:</a:t>
            </a:r>
          </a:p>
          <a:p>
            <a:pPr marL="342900" indent="-333375" defTabSz="449263">
              <a:lnSpc>
                <a:spcPct val="80000"/>
              </a:lnSpc>
              <a:spcBef>
                <a:spcPts val="500"/>
              </a:spcBef>
              <a:spcAft>
                <a:spcPct val="30000"/>
              </a:spcAft>
              <a:buSzPct val="8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dirty="0" smtClean="0">
                <a:solidFill>
                  <a:srgbClr val="303090"/>
                </a:solidFill>
              </a:rPr>
              <a:t>      </a:t>
            </a:r>
            <a:r>
              <a:rPr lang="ru-RU" sz="1800" b="0" dirty="0" err="1" smtClean="0">
                <a:solidFill>
                  <a:srgbClr val="303090"/>
                </a:solidFill>
              </a:rPr>
              <a:t>i</a:t>
            </a:r>
            <a:r>
              <a:rPr lang="ru-RU" sz="1800" b="0" dirty="0" smtClean="0">
                <a:solidFill>
                  <a:srgbClr val="303090"/>
                </a:solidFill>
              </a:rPr>
              <a:t>  – количество задач;</a:t>
            </a:r>
          </a:p>
          <a:p>
            <a:pPr marL="342900" indent="-333375" defTabSz="449263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SzPct val="8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dirty="0" smtClean="0">
                <a:solidFill>
                  <a:srgbClr val="303090"/>
                </a:solidFill>
              </a:rPr>
              <a:t>      Р</a:t>
            </a:r>
            <a:r>
              <a:rPr lang="ru-RU" sz="1800" b="0" baseline="-25000" dirty="0" smtClean="0">
                <a:solidFill>
                  <a:srgbClr val="303090"/>
                </a:solidFill>
              </a:rPr>
              <a:t>1</a:t>
            </a:r>
            <a:r>
              <a:rPr lang="ru-RU" sz="1800" b="0" dirty="0" smtClean="0">
                <a:solidFill>
                  <a:srgbClr val="303090"/>
                </a:solidFill>
              </a:rPr>
              <a:t>, Р</a:t>
            </a:r>
            <a:r>
              <a:rPr lang="ru-RU" sz="1800" b="0" baseline="-25000" dirty="0" smtClean="0">
                <a:solidFill>
                  <a:srgbClr val="303090"/>
                </a:solidFill>
              </a:rPr>
              <a:t>2</a:t>
            </a:r>
            <a:r>
              <a:rPr lang="ru-RU" sz="1800" b="0" dirty="0" smtClean="0">
                <a:solidFill>
                  <a:srgbClr val="303090"/>
                </a:solidFill>
              </a:rPr>
              <a:t>, Р</a:t>
            </a:r>
            <a:r>
              <a:rPr lang="ru-RU" sz="1800" b="0" baseline="-25000" dirty="0" smtClean="0">
                <a:solidFill>
                  <a:srgbClr val="303090"/>
                </a:solidFill>
              </a:rPr>
              <a:t>3</a:t>
            </a:r>
            <a:r>
              <a:rPr lang="ru-RU" sz="1800" b="0" dirty="0" smtClean="0">
                <a:solidFill>
                  <a:srgbClr val="303090"/>
                </a:solidFill>
              </a:rPr>
              <a:t>, </a:t>
            </a:r>
            <a:r>
              <a:rPr lang="ru-RU" sz="1800" b="0" dirty="0" err="1" smtClean="0">
                <a:solidFill>
                  <a:srgbClr val="303090"/>
                </a:solidFill>
              </a:rPr>
              <a:t>Р</a:t>
            </a:r>
            <a:r>
              <a:rPr lang="ru-RU" sz="1800" b="0" baseline="-25000" dirty="0" err="1" smtClean="0">
                <a:solidFill>
                  <a:srgbClr val="303090"/>
                </a:solidFill>
              </a:rPr>
              <a:t>i</a:t>
            </a:r>
            <a:r>
              <a:rPr lang="ru-RU" sz="1800" b="0" dirty="0" smtClean="0">
                <a:solidFill>
                  <a:srgbClr val="303090"/>
                </a:solidFill>
              </a:rPr>
              <a:t>  – результат  выполнения соответствующих задач</a:t>
            </a:r>
          </a:p>
          <a:p>
            <a:pPr marL="342900" indent="-333375" defTabSz="449263">
              <a:lnSpc>
                <a:spcPct val="80000"/>
              </a:lnSpc>
              <a:spcBef>
                <a:spcPts val="500"/>
              </a:spcBef>
              <a:spcAft>
                <a:spcPct val="30000"/>
              </a:spcAft>
              <a:buSzPct val="8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dirty="0" smtClean="0">
                <a:solidFill>
                  <a:srgbClr val="303090"/>
                </a:solidFill>
              </a:rPr>
              <a:t>                               №№ 1, 2, 3, … </a:t>
            </a:r>
            <a:r>
              <a:rPr lang="ru-RU" sz="1800" b="0" dirty="0" err="1" smtClean="0">
                <a:solidFill>
                  <a:srgbClr val="303090"/>
                </a:solidFill>
              </a:rPr>
              <a:t>i</a:t>
            </a:r>
            <a:r>
              <a:rPr lang="ru-RU" sz="1800" b="0" dirty="0" smtClean="0">
                <a:solidFill>
                  <a:srgbClr val="303090"/>
                </a:solidFill>
              </a:rPr>
              <a:t>; </a:t>
            </a:r>
          </a:p>
          <a:p>
            <a:pPr marL="342900" indent="-333375" defTabSz="449263">
              <a:lnSpc>
                <a:spcPct val="80000"/>
              </a:lnSpc>
              <a:spcBef>
                <a:spcPts val="500"/>
              </a:spcBef>
              <a:spcAft>
                <a:spcPct val="30000"/>
              </a:spcAft>
              <a:buSzPct val="8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dirty="0" smtClean="0">
                <a:solidFill>
                  <a:srgbClr val="303090"/>
                </a:solidFill>
              </a:rPr>
              <a:t>      </a:t>
            </a:r>
            <a:r>
              <a:rPr lang="ru-RU" sz="1800" b="0" dirty="0" err="1" smtClean="0">
                <a:solidFill>
                  <a:srgbClr val="303090"/>
                </a:solidFill>
              </a:rPr>
              <a:t>Р</a:t>
            </a:r>
            <a:r>
              <a:rPr lang="ru-RU" sz="1800" b="0" baseline="-25000" dirty="0" err="1" smtClean="0">
                <a:solidFill>
                  <a:srgbClr val="303090"/>
                </a:solidFill>
              </a:rPr>
              <a:t>вн</a:t>
            </a:r>
            <a:r>
              <a:rPr lang="ru-RU" sz="1800" b="0" dirty="0" smtClean="0">
                <a:solidFill>
                  <a:srgbClr val="303090"/>
                </a:solidFill>
              </a:rPr>
              <a:t> – внешняя оценка.</a:t>
            </a:r>
          </a:p>
          <a:p>
            <a:pPr marL="342900" indent="-333375" algn="ctr" defTabSz="449263">
              <a:lnSpc>
                <a:spcPct val="80000"/>
              </a:lnSpc>
              <a:spcBef>
                <a:spcPts val="500"/>
              </a:spcBef>
              <a:spcAft>
                <a:spcPct val="30000"/>
              </a:spcAft>
              <a:buSzPct val="8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dirty="0" smtClean="0">
                <a:solidFill>
                  <a:srgbClr val="303090"/>
                </a:solidFill>
              </a:rPr>
              <a:t>П</a:t>
            </a:r>
            <a:r>
              <a:rPr lang="en-US" sz="2400" dirty="0" err="1" smtClean="0">
                <a:solidFill>
                  <a:srgbClr val="303090"/>
                </a:solidFill>
              </a:rPr>
              <a:t>i</a:t>
            </a:r>
            <a:r>
              <a:rPr lang="ru-RU" sz="2400" dirty="0" smtClean="0">
                <a:solidFill>
                  <a:srgbClr val="303090"/>
                </a:solidFill>
              </a:rPr>
              <a:t> = 10 – </a:t>
            </a:r>
            <a:r>
              <a:rPr lang="en-US" sz="2400" dirty="0" err="1" smtClean="0">
                <a:solidFill>
                  <a:srgbClr val="303090"/>
                </a:solidFill>
              </a:rPr>
              <a:t>Ci</a:t>
            </a:r>
            <a:r>
              <a:rPr lang="en-US" sz="2400" dirty="0" smtClean="0">
                <a:solidFill>
                  <a:srgbClr val="303090"/>
                </a:solidFill>
              </a:rPr>
              <a:t> * Hi</a:t>
            </a:r>
            <a:r>
              <a:rPr lang="ru-RU" sz="2400" dirty="0" smtClean="0">
                <a:solidFill>
                  <a:srgbClr val="303090"/>
                </a:solidFill>
              </a:rPr>
              <a:t>,</a:t>
            </a:r>
          </a:p>
          <a:p>
            <a:pPr marL="342900" indent="-333375" defTabSz="449263">
              <a:lnSpc>
                <a:spcPct val="80000"/>
              </a:lnSpc>
              <a:spcBef>
                <a:spcPts val="500"/>
              </a:spcBef>
              <a:spcAft>
                <a:spcPct val="30000"/>
              </a:spcAft>
              <a:buSzPct val="8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dirty="0" smtClean="0">
                <a:solidFill>
                  <a:srgbClr val="303090"/>
                </a:solidFill>
              </a:rPr>
              <a:t>	где:</a:t>
            </a:r>
          </a:p>
          <a:p>
            <a:pPr marL="342900" indent="-333375" defTabSz="449263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SzPct val="8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dirty="0" smtClean="0">
                <a:solidFill>
                  <a:srgbClr val="303090"/>
                </a:solidFill>
              </a:rPr>
              <a:t>	П</a:t>
            </a:r>
            <a:r>
              <a:rPr lang="en-US" sz="1800" b="0" dirty="0" err="1" smtClean="0">
                <a:solidFill>
                  <a:srgbClr val="303090"/>
                </a:solidFill>
              </a:rPr>
              <a:t>i</a:t>
            </a:r>
            <a:r>
              <a:rPr lang="ru-RU" sz="1800" b="0" dirty="0" smtClean="0">
                <a:solidFill>
                  <a:srgbClr val="303090"/>
                </a:solidFill>
              </a:rPr>
              <a:t> – индекс результативности выполнения соответствующей задачи;</a:t>
            </a:r>
          </a:p>
          <a:p>
            <a:pPr marL="342900" indent="-333375" defTabSz="449263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SzPct val="8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dirty="0" smtClean="0">
                <a:solidFill>
                  <a:srgbClr val="303090"/>
                </a:solidFill>
              </a:rPr>
              <a:t>	10 – максимальное значение оценки выполнения задачи; </a:t>
            </a:r>
          </a:p>
          <a:p>
            <a:pPr marL="342900" indent="-333375" defTabSz="449263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SzPct val="8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dirty="0" smtClean="0">
                <a:solidFill>
                  <a:srgbClr val="303090"/>
                </a:solidFill>
              </a:rPr>
              <a:t>	</a:t>
            </a:r>
            <a:r>
              <a:rPr lang="en-US" sz="1800" b="0" dirty="0" err="1" smtClean="0">
                <a:solidFill>
                  <a:srgbClr val="303090"/>
                </a:solidFill>
              </a:rPr>
              <a:t>Ci</a:t>
            </a:r>
            <a:r>
              <a:rPr lang="ru-RU" sz="1800" b="0" dirty="0" smtClean="0">
                <a:solidFill>
                  <a:srgbClr val="303090"/>
                </a:solidFill>
              </a:rPr>
              <a:t> – санкции за нарушение или невыполнение задачи;</a:t>
            </a:r>
          </a:p>
          <a:p>
            <a:pPr marL="342900" indent="-333375" defTabSz="449263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SzPct val="8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dirty="0" smtClean="0">
                <a:solidFill>
                  <a:srgbClr val="303090"/>
                </a:solidFill>
              </a:rPr>
              <a:t>	</a:t>
            </a:r>
            <a:r>
              <a:rPr lang="en-US" sz="1800" b="0" dirty="0" smtClean="0">
                <a:solidFill>
                  <a:srgbClr val="303090"/>
                </a:solidFill>
              </a:rPr>
              <a:t>Hi</a:t>
            </a:r>
            <a:r>
              <a:rPr lang="ru-RU" sz="1800" b="0" dirty="0" smtClean="0">
                <a:solidFill>
                  <a:srgbClr val="303090"/>
                </a:solidFill>
              </a:rPr>
              <a:t> -  количество нарушений по соответствующей задаче.</a:t>
            </a:r>
          </a:p>
        </p:txBody>
      </p:sp>
      <p:sp>
        <p:nvSpPr>
          <p:cNvPr id="83971" name="Номер слайда 1"/>
          <p:cNvSpPr txBox="1">
            <a:spLocks noGrp="1"/>
          </p:cNvSpPr>
          <p:nvPr/>
        </p:nvSpPr>
        <p:spPr bwMode="auto">
          <a:xfrm>
            <a:off x="8567738" y="6381750"/>
            <a:ext cx="5762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750F2AFF-5A09-4326-BE95-FDFA83F7E344}" type="slidenum">
              <a:rPr lang="ru-RU" sz="2200">
                <a:solidFill>
                  <a:srgbClr val="3333CC"/>
                </a:solidFill>
              </a:rPr>
              <a:pPr algn="r"/>
              <a:t>11</a:t>
            </a:fld>
            <a:endParaRPr lang="ru-RU" sz="2200">
              <a:solidFill>
                <a:srgbClr val="3333CC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7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484CF69-307D-41E5-8FDF-534A28CDDC36}" type="slidenum">
              <a:rPr lang="ru-RU" smtClean="0"/>
              <a:pPr/>
              <a:t>12</a:t>
            </a:fld>
            <a:endParaRPr lang="ru-RU" smtClean="0"/>
          </a:p>
        </p:txBody>
      </p:sp>
      <p:sp>
        <p:nvSpPr>
          <p:cNvPr id="86018" name="Rectangle 7"/>
          <p:cNvSpPr txBox="1">
            <a:spLocks noGrp="1" noChangeArrowheads="1"/>
          </p:cNvSpPr>
          <p:nvPr/>
        </p:nvSpPr>
        <p:spPr bwMode="auto">
          <a:xfrm>
            <a:off x="8143875" y="6330950"/>
            <a:ext cx="5762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BCEFD259-6889-42BA-A246-9025271E170B}" type="slidenum">
              <a:rPr lang="ru-RU" sz="2200"/>
              <a:pPr algn="r"/>
              <a:t>12</a:t>
            </a:fld>
            <a:endParaRPr lang="ru-RU" sz="2200"/>
          </a:p>
        </p:txBody>
      </p:sp>
      <p:grpSp>
        <p:nvGrpSpPr>
          <p:cNvPr id="86019" name="Group 3"/>
          <p:cNvGrpSpPr>
            <a:grpSpLocks/>
          </p:cNvGrpSpPr>
          <p:nvPr/>
        </p:nvGrpSpPr>
        <p:grpSpPr bwMode="auto">
          <a:xfrm>
            <a:off x="1482725" y="1471613"/>
            <a:ext cx="4249738" cy="4321175"/>
            <a:chOff x="158" y="935"/>
            <a:chExt cx="2677" cy="2722"/>
          </a:xfrm>
        </p:grpSpPr>
        <p:sp>
          <p:nvSpPr>
            <p:cNvPr id="63492" name="AutoShape 4"/>
            <p:cNvSpPr>
              <a:spLocks noChangeArrowheads="1"/>
            </p:cNvSpPr>
            <p:nvPr/>
          </p:nvSpPr>
          <p:spPr bwMode="auto">
            <a:xfrm flipV="1">
              <a:off x="1051" y="935"/>
              <a:ext cx="891" cy="907"/>
            </a:xfrm>
            <a:custGeom>
              <a:avLst/>
              <a:gdLst>
                <a:gd name="G0" fmla="+- 10800 0 0"/>
                <a:gd name="G1" fmla="+- 21600 0 10800"/>
                <a:gd name="G2" fmla="*/ 10800 1 2"/>
                <a:gd name="G3" fmla="+- 21600 0 G2"/>
                <a:gd name="G4" fmla="+/ 10800 21600 2"/>
                <a:gd name="G5" fmla="+/ G1 0 2"/>
                <a:gd name="G6" fmla="*/ 21600 21600 10800"/>
                <a:gd name="G7" fmla="*/ G6 1 2"/>
                <a:gd name="G8" fmla="+- 21600 0 G7"/>
                <a:gd name="G9" fmla="*/ 21600 1 2"/>
                <a:gd name="G10" fmla="+- 10800 0 G9"/>
                <a:gd name="G11" fmla="?: G10 G8 0"/>
                <a:gd name="G12" fmla="?: G10 G7 21600"/>
                <a:gd name="T0" fmla="*/ 16200 w 21600"/>
                <a:gd name="T1" fmla="*/ 10800 h 21600"/>
                <a:gd name="T2" fmla="*/ 10800 w 21600"/>
                <a:gd name="T3" fmla="*/ 21600 h 21600"/>
                <a:gd name="T4" fmla="*/ 5400 w 21600"/>
                <a:gd name="T5" fmla="*/ 10800 h 21600"/>
                <a:gd name="T6" fmla="*/ 10800 w 21600"/>
                <a:gd name="T7" fmla="*/ 0 h 21600"/>
                <a:gd name="T8" fmla="*/ 7200 w 21600"/>
                <a:gd name="T9" fmla="*/ 7200 h 21600"/>
                <a:gd name="T10" fmla="*/ 14400 w 21600"/>
                <a:gd name="T11" fmla="*/ 144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ot="10800000" wrap="none" lIns="0" tIns="0" rIns="0" bIns="0" anchor="ctr"/>
            <a:lstStyle/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endParaRPr lang="ru-RU" sz="1200" b="0" dirty="0">
                <a:solidFill>
                  <a:schemeClr val="tx1"/>
                </a:solidFill>
              </a:endParaRPr>
            </a:p>
          </p:txBody>
        </p:sp>
        <p:sp>
          <p:nvSpPr>
            <p:cNvPr id="63493" name="AutoShape 5"/>
            <p:cNvSpPr>
              <a:spLocks noChangeArrowheads="1"/>
            </p:cNvSpPr>
            <p:nvPr/>
          </p:nvSpPr>
          <p:spPr bwMode="auto">
            <a:xfrm flipV="1">
              <a:off x="604" y="1842"/>
              <a:ext cx="1786" cy="906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ot="10800000" wrap="none" lIns="0" tIns="0" rIns="0" bIns="0" anchor="ctr"/>
            <a:lstStyle/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endParaRPr lang="ru-RU" sz="1600" dirty="0">
                <a:solidFill>
                  <a:schemeClr val="tx1"/>
                </a:solidFill>
              </a:endParaRPr>
            </a:p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endParaRPr lang="ru-RU" sz="1600" dirty="0">
                <a:solidFill>
                  <a:schemeClr val="tx1"/>
                </a:solidFill>
              </a:endParaRPr>
            </a:p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600" dirty="0">
                  <a:solidFill>
                    <a:srgbClr val="000000"/>
                  </a:solidFill>
                </a:rPr>
                <a:t>Результаты </a:t>
              </a:r>
              <a:r>
                <a:rPr lang="ru-RU" sz="1600" dirty="0">
                  <a:solidFill>
                    <a:srgbClr val="000000"/>
                  </a:solidFill>
                </a:rPr>
                <a:t>оценки </a:t>
              </a:r>
              <a:br>
                <a:rPr lang="ru-RU" sz="1600" dirty="0">
                  <a:solidFill>
                    <a:srgbClr val="000000"/>
                  </a:solidFill>
                </a:rPr>
              </a:br>
              <a:r>
                <a:rPr lang="ru-RU" sz="1600" dirty="0">
                  <a:solidFill>
                    <a:srgbClr val="000000"/>
                  </a:solidFill>
                </a:rPr>
                <a:t>деятельности</a:t>
              </a:r>
              <a:r>
                <a:rPr lang="ru-RU" sz="1600" dirty="0">
                  <a:solidFill>
                    <a:srgbClr val="333399"/>
                  </a:solidFill>
                </a:rPr>
                <a:t/>
              </a:r>
              <a:br>
                <a:rPr lang="ru-RU" sz="1600" dirty="0">
                  <a:solidFill>
                    <a:srgbClr val="333399"/>
                  </a:solidFill>
                </a:rPr>
              </a:br>
              <a:r>
                <a:rPr lang="ru-RU" sz="1600" dirty="0">
                  <a:solidFill>
                    <a:srgbClr val="333399"/>
                  </a:solidFill>
                </a:rPr>
                <a:t> отделов УФК</a:t>
              </a:r>
            </a:p>
          </p:txBody>
        </p:sp>
        <p:sp>
          <p:nvSpPr>
            <p:cNvPr id="63494" name="AutoShape 6"/>
            <p:cNvSpPr>
              <a:spLocks noChangeArrowheads="1"/>
            </p:cNvSpPr>
            <p:nvPr/>
          </p:nvSpPr>
          <p:spPr bwMode="auto">
            <a:xfrm flipV="1">
              <a:off x="158" y="2750"/>
              <a:ext cx="2677" cy="907"/>
            </a:xfrm>
            <a:custGeom>
              <a:avLst/>
              <a:gdLst>
                <a:gd name="G0" fmla="+- 3600 0 0"/>
                <a:gd name="G1" fmla="+- 21600 0 3600"/>
                <a:gd name="G2" fmla="*/ 3600 1 2"/>
                <a:gd name="G3" fmla="+- 21600 0 G2"/>
                <a:gd name="G4" fmla="+/ 3600 21600 2"/>
                <a:gd name="G5" fmla="+/ G1 0 2"/>
                <a:gd name="G6" fmla="*/ 21600 21600 3600"/>
                <a:gd name="G7" fmla="*/ G6 1 2"/>
                <a:gd name="G8" fmla="+- 21600 0 G7"/>
                <a:gd name="G9" fmla="*/ 21600 1 2"/>
                <a:gd name="G10" fmla="+- 3600 0 G9"/>
                <a:gd name="G11" fmla="?: G10 G8 0"/>
                <a:gd name="G12" fmla="?: G10 G7 21600"/>
                <a:gd name="T0" fmla="*/ 19800 w 21600"/>
                <a:gd name="T1" fmla="*/ 10800 h 21600"/>
                <a:gd name="T2" fmla="*/ 10800 w 21600"/>
                <a:gd name="T3" fmla="*/ 21600 h 21600"/>
                <a:gd name="T4" fmla="*/ 1800 w 21600"/>
                <a:gd name="T5" fmla="*/ 10800 h 21600"/>
                <a:gd name="T6" fmla="*/ 10800 w 21600"/>
                <a:gd name="T7" fmla="*/ 0 h 21600"/>
                <a:gd name="T8" fmla="*/ 3600 w 21600"/>
                <a:gd name="T9" fmla="*/ 3600 h 21600"/>
                <a:gd name="T10" fmla="*/ 18000 w 21600"/>
                <a:gd name="T11" fmla="*/ 180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3600" y="21600"/>
                  </a:lnTo>
                  <a:lnTo>
                    <a:pt x="18000" y="21600"/>
                  </a:lnTo>
                  <a:lnTo>
                    <a:pt x="21600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ot="10800000" wrap="none" lIns="0" tIns="0" rIns="0" bIns="0" anchor="ctr"/>
            <a:lstStyle/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600" dirty="0">
                  <a:solidFill>
                    <a:srgbClr val="000000"/>
                  </a:solidFill>
                </a:rPr>
                <a:t>Результаты оценки</a:t>
              </a:r>
              <a:br>
                <a:rPr lang="ru-RU" sz="1600" dirty="0">
                  <a:solidFill>
                    <a:srgbClr val="000000"/>
                  </a:solidFill>
                </a:rPr>
              </a:br>
              <a:r>
                <a:rPr lang="ru-RU" sz="1600" dirty="0">
                  <a:solidFill>
                    <a:srgbClr val="000000"/>
                  </a:solidFill>
                </a:rPr>
                <a:t>деятельности </a:t>
              </a:r>
              <a:r>
                <a:rPr lang="ru-RU" sz="1600" dirty="0">
                  <a:solidFill>
                    <a:srgbClr val="333399"/>
                  </a:solidFill>
                </a:rPr>
                <a:t>сотрудников </a:t>
              </a:r>
              <a:r>
                <a:rPr lang="ru-RU" sz="1600" dirty="0">
                  <a:solidFill>
                    <a:srgbClr val="333399"/>
                  </a:solidFill>
                </a:rPr>
                <a:t>УФК,</a:t>
              </a:r>
            </a:p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600" dirty="0">
                  <a:solidFill>
                    <a:srgbClr val="000000"/>
                  </a:solidFill>
                </a:rPr>
                <a:t>в </a:t>
              </a:r>
              <a:r>
                <a:rPr lang="ru-RU" sz="1600" dirty="0">
                  <a:solidFill>
                    <a:srgbClr val="000000"/>
                  </a:solidFill>
                </a:rPr>
                <a:t>том </a:t>
              </a:r>
              <a:r>
                <a:rPr lang="ru-RU" sz="1600" dirty="0">
                  <a:solidFill>
                    <a:srgbClr val="000000"/>
                  </a:solidFill>
                </a:rPr>
                <a:t>числе</a:t>
              </a:r>
              <a:endParaRPr lang="ru-RU" sz="1600" dirty="0">
                <a:solidFill>
                  <a:srgbClr val="000000"/>
                </a:solidFill>
              </a:endParaRPr>
            </a:p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600" dirty="0">
                  <a:solidFill>
                    <a:srgbClr val="333399"/>
                  </a:solidFill>
                </a:rPr>
                <a:t>р</a:t>
              </a:r>
              <a:r>
                <a:rPr lang="ru-RU" sz="1600" dirty="0">
                  <a:solidFill>
                    <a:srgbClr val="333399"/>
                  </a:solidFill>
                </a:rPr>
                <a:t>уководителей </a:t>
              </a:r>
              <a:r>
                <a:rPr lang="ru-RU" sz="1600" dirty="0">
                  <a:solidFill>
                    <a:srgbClr val="333399"/>
                  </a:solidFill>
                </a:rPr>
                <a:t>УФК</a:t>
              </a:r>
            </a:p>
          </p:txBody>
        </p:sp>
      </p:grpSp>
      <p:sp>
        <p:nvSpPr>
          <p:cNvPr id="86020" name="Text Box 7"/>
          <p:cNvSpPr txBox="1">
            <a:spLocks noChangeArrowheads="1"/>
          </p:cNvSpPr>
          <p:nvPr/>
        </p:nvSpPr>
        <p:spPr bwMode="auto">
          <a:xfrm>
            <a:off x="250825" y="836613"/>
            <a:ext cx="8642350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>
              <a:spcBef>
                <a:spcPts val="1000"/>
              </a:spcBef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303090"/>
                </a:solidFill>
              </a:rPr>
              <a:t>Последствия оценки. Система премирования в УФК</a:t>
            </a:r>
          </a:p>
        </p:txBody>
      </p:sp>
      <p:sp>
        <p:nvSpPr>
          <p:cNvPr id="63496" name="Text Box 8"/>
          <p:cNvSpPr txBox="1">
            <a:spLocks noChangeArrowheads="1"/>
          </p:cNvSpPr>
          <p:nvPr/>
        </p:nvSpPr>
        <p:spPr bwMode="auto">
          <a:xfrm>
            <a:off x="5575300" y="1595438"/>
            <a:ext cx="3327400" cy="1201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 defTabSz="449263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dirty="0">
                <a:solidFill>
                  <a:schemeClr val="tx1"/>
                </a:solidFill>
                <a:latin typeface="+mn-lt"/>
                <a:cs typeface="+mn-cs"/>
              </a:rPr>
              <a:t>Премия за результативность </a:t>
            </a:r>
            <a:r>
              <a:rPr lang="ru-RU" sz="1800" dirty="0">
                <a:solidFill>
                  <a:schemeClr val="tx1"/>
                </a:solidFill>
                <a:latin typeface="+mn-lt"/>
                <a:cs typeface="+mn-cs"/>
              </a:rPr>
              <a:t>деятельности УФК</a:t>
            </a:r>
            <a:r>
              <a:rPr lang="ru-RU" sz="1800" dirty="0">
                <a:solidFill>
                  <a:schemeClr val="tx1"/>
                </a:solidFill>
                <a:latin typeface="+mn-lt"/>
                <a:cs typeface="+mn-cs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+mn-lt"/>
                <a:cs typeface="+mn-cs"/>
              </a:rPr>
            </a:br>
            <a:r>
              <a:rPr lang="ru-RU" sz="1800" dirty="0">
                <a:solidFill>
                  <a:srgbClr val="333399"/>
                </a:solidFill>
                <a:latin typeface="+mn-lt"/>
                <a:cs typeface="+mn-cs"/>
              </a:rPr>
              <a:t>(1 раз в год)</a:t>
            </a:r>
          </a:p>
        </p:txBody>
      </p:sp>
      <p:sp>
        <p:nvSpPr>
          <p:cNvPr id="63497" name="Text Box 9"/>
          <p:cNvSpPr txBox="1">
            <a:spLocks noChangeArrowheads="1"/>
          </p:cNvSpPr>
          <p:nvPr/>
        </p:nvSpPr>
        <p:spPr bwMode="auto">
          <a:xfrm>
            <a:off x="5791200" y="3009900"/>
            <a:ext cx="3352800" cy="1201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 defTabSz="449263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dirty="0">
                <a:solidFill>
                  <a:schemeClr val="tx1"/>
                </a:solidFill>
                <a:latin typeface="+mn-lt"/>
                <a:cs typeface="+mn-cs"/>
              </a:rPr>
              <a:t>Премия за </a:t>
            </a:r>
            <a:r>
              <a:rPr lang="ru-RU" sz="1800" dirty="0">
                <a:solidFill>
                  <a:schemeClr val="tx1"/>
                </a:solidFill>
                <a:latin typeface="+mn-lt"/>
                <a:cs typeface="+mn-cs"/>
              </a:rPr>
              <a:t>результативность деятельности Отдела УФК</a:t>
            </a:r>
            <a:r>
              <a:rPr lang="ru-RU" sz="1800" dirty="0">
                <a:solidFill>
                  <a:schemeClr val="tx1"/>
                </a:solidFill>
                <a:latin typeface="+mn-lt"/>
                <a:cs typeface="+mn-cs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+mn-lt"/>
                <a:cs typeface="+mn-cs"/>
              </a:rPr>
            </a:br>
            <a:r>
              <a:rPr lang="ru-RU" sz="1800" dirty="0">
                <a:solidFill>
                  <a:srgbClr val="333399"/>
                </a:solidFill>
                <a:latin typeface="+mn-lt"/>
                <a:cs typeface="+mn-cs"/>
              </a:rPr>
              <a:t>(1 раз в квартал)</a:t>
            </a:r>
          </a:p>
        </p:txBody>
      </p:sp>
      <p:sp>
        <p:nvSpPr>
          <p:cNvPr id="63498" name="Text Box 10"/>
          <p:cNvSpPr txBox="1">
            <a:spLocks noChangeArrowheads="1"/>
          </p:cNvSpPr>
          <p:nvPr/>
        </p:nvSpPr>
        <p:spPr bwMode="auto">
          <a:xfrm>
            <a:off x="6642100" y="4343400"/>
            <a:ext cx="2316163" cy="1479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 defTabSz="449263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dirty="0">
                <a:solidFill>
                  <a:schemeClr val="tx1"/>
                </a:solidFill>
                <a:latin typeface="+mn-lt"/>
                <a:cs typeface="+mn-cs"/>
              </a:rPr>
              <a:t>Премия за результативность </a:t>
            </a:r>
            <a:r>
              <a:rPr lang="ru-RU" sz="1800" dirty="0">
                <a:solidFill>
                  <a:schemeClr val="tx1"/>
                </a:solidFill>
                <a:latin typeface="+mn-lt"/>
                <a:cs typeface="+mn-cs"/>
              </a:rPr>
              <a:t>деятельности</a:t>
            </a:r>
          </a:p>
          <a:p>
            <a:pPr algn="ctr" defTabSz="449263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dirty="0">
                <a:solidFill>
                  <a:schemeClr val="tx1"/>
                </a:solidFill>
                <a:latin typeface="+mn-lt"/>
                <a:cs typeface="+mn-cs"/>
              </a:rPr>
              <a:t>сотрудников УФК</a:t>
            </a:r>
            <a:r>
              <a:rPr lang="ru-RU" sz="1800" dirty="0">
                <a:solidFill>
                  <a:schemeClr val="tx1"/>
                </a:solidFill>
                <a:latin typeface="+mn-lt"/>
                <a:cs typeface="+mn-cs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+mn-lt"/>
                <a:cs typeface="+mn-cs"/>
              </a:rPr>
            </a:br>
            <a:r>
              <a:rPr lang="ru-RU" sz="1800" dirty="0">
                <a:solidFill>
                  <a:srgbClr val="333399"/>
                </a:solidFill>
                <a:latin typeface="+mn-lt"/>
                <a:cs typeface="+mn-cs"/>
              </a:rPr>
              <a:t>(1 раз в месяц)</a:t>
            </a:r>
          </a:p>
        </p:txBody>
      </p:sp>
      <p:sp>
        <p:nvSpPr>
          <p:cNvPr id="63499" name="Line 11"/>
          <p:cNvSpPr>
            <a:spLocks noChangeShapeType="1"/>
          </p:cNvSpPr>
          <p:nvPr/>
        </p:nvSpPr>
        <p:spPr bwMode="auto">
          <a:xfrm>
            <a:off x="4164013" y="2141538"/>
            <a:ext cx="941387" cy="4762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sz="2000"/>
          </a:p>
        </p:txBody>
      </p:sp>
      <p:sp>
        <p:nvSpPr>
          <p:cNvPr id="63500" name="Line 12"/>
          <p:cNvSpPr>
            <a:spLocks noChangeShapeType="1"/>
          </p:cNvSpPr>
          <p:nvPr/>
        </p:nvSpPr>
        <p:spPr bwMode="auto">
          <a:xfrm>
            <a:off x="4795838" y="3492500"/>
            <a:ext cx="944562" cy="127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sz="2000"/>
          </a:p>
        </p:txBody>
      </p:sp>
      <p:sp>
        <p:nvSpPr>
          <p:cNvPr id="86026" name="Номер слайда 1"/>
          <p:cNvSpPr txBox="1">
            <a:spLocks noGrp="1"/>
          </p:cNvSpPr>
          <p:nvPr/>
        </p:nvSpPr>
        <p:spPr bwMode="auto">
          <a:xfrm>
            <a:off x="8567738" y="6381750"/>
            <a:ext cx="5762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773386AB-A833-4F7F-8036-A3B81D6F7ECD}" type="slidenum">
              <a:rPr lang="ru-RU" sz="2200">
                <a:solidFill>
                  <a:srgbClr val="3333CC"/>
                </a:solidFill>
              </a:rPr>
              <a:pPr algn="r"/>
              <a:t>12</a:t>
            </a:fld>
            <a:endParaRPr lang="ru-RU" sz="2200">
              <a:solidFill>
                <a:srgbClr val="3333CC"/>
              </a:solidFill>
            </a:endParaRPr>
          </a:p>
        </p:txBody>
      </p:sp>
      <p:sp>
        <p:nvSpPr>
          <p:cNvPr id="86027" name="Прямоугольник 16"/>
          <p:cNvSpPr>
            <a:spLocks noChangeArrowheads="1"/>
          </p:cNvSpPr>
          <p:nvPr/>
        </p:nvSpPr>
        <p:spPr bwMode="auto">
          <a:xfrm>
            <a:off x="800100" y="1666875"/>
            <a:ext cx="24003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49263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>
                <a:solidFill>
                  <a:srgbClr val="000000"/>
                </a:solidFill>
              </a:rPr>
              <a:t>Результаты </a:t>
            </a:r>
          </a:p>
          <a:p>
            <a:pPr algn="ctr" defTabSz="449263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>
                <a:solidFill>
                  <a:srgbClr val="000000"/>
                </a:solidFill>
              </a:rPr>
              <a:t>оценки </a:t>
            </a:r>
          </a:p>
          <a:p>
            <a:pPr algn="ctr" defTabSz="449263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>
                <a:solidFill>
                  <a:srgbClr val="000000"/>
                </a:solidFill>
              </a:rPr>
              <a:t>деятельности </a:t>
            </a:r>
          </a:p>
          <a:p>
            <a:pPr algn="ctr" defTabSz="449263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>
                <a:solidFill>
                  <a:srgbClr val="333399"/>
                </a:solidFill>
              </a:rPr>
              <a:t>УФК</a:t>
            </a:r>
          </a:p>
        </p:txBody>
      </p:sp>
      <p:grpSp>
        <p:nvGrpSpPr>
          <p:cNvPr id="86028" name="Группа 20"/>
          <p:cNvGrpSpPr>
            <a:grpSpLocks/>
          </p:cNvGrpSpPr>
          <p:nvPr/>
        </p:nvGrpSpPr>
        <p:grpSpPr bwMode="auto">
          <a:xfrm>
            <a:off x="2535238" y="2070100"/>
            <a:ext cx="1198562" cy="469900"/>
            <a:chOff x="2535238" y="2070100"/>
            <a:chExt cx="1198562" cy="469900"/>
          </a:xfrm>
        </p:grpSpPr>
        <p:sp>
          <p:nvSpPr>
            <p:cNvPr id="86030" name="Блок-схема: узел 17"/>
            <p:cNvSpPr>
              <a:spLocks noChangeArrowheads="1"/>
            </p:cNvSpPr>
            <p:nvPr/>
          </p:nvSpPr>
          <p:spPr bwMode="auto">
            <a:xfrm>
              <a:off x="3505200" y="2298700"/>
              <a:ext cx="228600" cy="241300"/>
            </a:xfrm>
            <a:prstGeom prst="flowChartConnector">
              <a:avLst/>
            </a:prstGeom>
            <a:noFill/>
            <a:ln w="28575" algn="ctr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90000"/>
                </a:lnSpc>
              </a:pPr>
              <a:endParaRPr lang="ru-RU" sz="2000"/>
            </a:p>
          </p:txBody>
        </p:sp>
        <p:sp>
          <p:nvSpPr>
            <p:cNvPr id="19" name="Line 12"/>
            <p:cNvSpPr>
              <a:spLocks noChangeShapeType="1"/>
            </p:cNvSpPr>
            <p:nvPr/>
          </p:nvSpPr>
          <p:spPr bwMode="auto">
            <a:xfrm>
              <a:off x="2535238" y="2070100"/>
              <a:ext cx="1096962" cy="34290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ru-RU" sz="2000"/>
            </a:p>
          </p:txBody>
        </p:sp>
      </p:grpSp>
      <p:sp>
        <p:nvSpPr>
          <p:cNvPr id="20" name="Line 12"/>
          <p:cNvSpPr>
            <a:spLocks noChangeShapeType="1"/>
          </p:cNvSpPr>
          <p:nvPr/>
        </p:nvSpPr>
        <p:spPr bwMode="auto">
          <a:xfrm>
            <a:off x="5545138" y="4940300"/>
            <a:ext cx="944562" cy="127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sz="20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7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6F8E132-D249-4735-A1AB-963E68479D20}" type="slidenum">
              <a:rPr lang="ru-RU" smtClean="0"/>
              <a:pPr/>
              <a:t>13</a:t>
            </a:fld>
            <a:endParaRPr lang="ru-RU" smtClean="0"/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17538"/>
            <a:ext cx="9144000" cy="838200"/>
          </a:xfrm>
        </p:spPr>
        <p:txBody>
          <a:bodyPr/>
          <a:lstStyle/>
          <a:p>
            <a:pPr algn="ctr"/>
            <a:r>
              <a:rPr lang="ru-RU" sz="2400" smtClean="0">
                <a:solidFill>
                  <a:srgbClr val="303090"/>
                </a:solidFill>
              </a:rPr>
              <a:t>Порядок определения размера премий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5100" y="1450975"/>
            <a:ext cx="8978900" cy="5127625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500"/>
              </a:spcBef>
              <a:buFontTx/>
              <a:buNone/>
            </a:pPr>
            <a:r>
              <a:rPr lang="ru-RU" sz="1600" b="1" smtClean="0">
                <a:solidFill>
                  <a:srgbClr val="303090"/>
                </a:solidFill>
              </a:rPr>
              <a:t>1. Пфф1 = Ппф1 х Руфк /10,  </a:t>
            </a:r>
          </a:p>
          <a:p>
            <a:pPr>
              <a:lnSpc>
                <a:spcPct val="80000"/>
              </a:lnSpc>
              <a:spcBef>
                <a:spcPts val="500"/>
              </a:spcBef>
              <a:buFontTx/>
              <a:buNone/>
            </a:pPr>
            <a:r>
              <a:rPr lang="ru-RU" sz="1600" smtClean="0">
                <a:solidFill>
                  <a:srgbClr val="303090"/>
                </a:solidFill>
              </a:rPr>
              <a:t>      где:</a:t>
            </a:r>
          </a:p>
          <a:p>
            <a:pPr>
              <a:lnSpc>
                <a:spcPct val="80000"/>
              </a:lnSpc>
              <a:spcBef>
                <a:spcPts val="500"/>
              </a:spcBef>
              <a:buFontTx/>
              <a:buNone/>
            </a:pPr>
            <a:r>
              <a:rPr lang="ru-RU" sz="1600" smtClean="0">
                <a:solidFill>
                  <a:srgbClr val="303090"/>
                </a:solidFill>
              </a:rPr>
              <a:t>      Пфф1 – фактический премиальный фонд УФК;</a:t>
            </a:r>
          </a:p>
          <a:p>
            <a:pPr>
              <a:lnSpc>
                <a:spcPct val="80000"/>
              </a:lnSpc>
              <a:spcBef>
                <a:spcPts val="500"/>
              </a:spcBef>
              <a:buFontTx/>
              <a:buNone/>
            </a:pPr>
            <a:r>
              <a:rPr lang="ru-RU" sz="1600" smtClean="0">
                <a:solidFill>
                  <a:srgbClr val="303090"/>
                </a:solidFill>
              </a:rPr>
              <a:t>      Пфф1 – плановый премиальный фонд УФК;</a:t>
            </a:r>
          </a:p>
          <a:p>
            <a:pPr>
              <a:lnSpc>
                <a:spcPct val="80000"/>
              </a:lnSpc>
              <a:spcBef>
                <a:spcPts val="500"/>
              </a:spcBef>
              <a:buFontTx/>
              <a:buNone/>
            </a:pPr>
            <a:r>
              <a:rPr lang="ru-RU" sz="1600" smtClean="0">
                <a:solidFill>
                  <a:srgbClr val="303090"/>
                </a:solidFill>
              </a:rPr>
              <a:t>      Руфк – индекс результативности деятельности УФК.</a:t>
            </a:r>
          </a:p>
          <a:p>
            <a:pPr>
              <a:lnSpc>
                <a:spcPct val="80000"/>
              </a:lnSpc>
              <a:spcBef>
                <a:spcPts val="500"/>
              </a:spcBef>
              <a:buFontTx/>
              <a:buNone/>
            </a:pPr>
            <a:r>
              <a:rPr lang="ru-RU" sz="1600" b="1" smtClean="0">
                <a:solidFill>
                  <a:srgbClr val="303090"/>
                </a:solidFill>
              </a:rPr>
              <a:t>2. Пфф2 = Ппф2 х Рп /10,</a:t>
            </a:r>
          </a:p>
          <a:p>
            <a:pPr>
              <a:lnSpc>
                <a:spcPct val="80000"/>
              </a:lnSpc>
              <a:spcBef>
                <a:spcPts val="500"/>
              </a:spcBef>
              <a:buFontTx/>
              <a:buNone/>
            </a:pPr>
            <a:r>
              <a:rPr lang="ru-RU" sz="1600" smtClean="0">
                <a:solidFill>
                  <a:srgbClr val="303090"/>
                </a:solidFill>
              </a:rPr>
              <a:t>      где: </a:t>
            </a:r>
          </a:p>
          <a:p>
            <a:pPr>
              <a:lnSpc>
                <a:spcPct val="80000"/>
              </a:lnSpc>
              <a:spcBef>
                <a:spcPts val="500"/>
              </a:spcBef>
              <a:buFontTx/>
              <a:buNone/>
            </a:pPr>
            <a:r>
              <a:rPr lang="ru-RU" sz="1600" smtClean="0">
                <a:solidFill>
                  <a:srgbClr val="303090"/>
                </a:solidFill>
              </a:rPr>
              <a:t>Пфф2 – фактический премиальный фонд структурного подразделения ;</a:t>
            </a:r>
          </a:p>
          <a:p>
            <a:pPr>
              <a:lnSpc>
                <a:spcPct val="80000"/>
              </a:lnSpc>
              <a:spcBef>
                <a:spcPts val="500"/>
              </a:spcBef>
              <a:buFontTx/>
              <a:buNone/>
            </a:pPr>
            <a:r>
              <a:rPr lang="ru-RU" sz="1600" smtClean="0">
                <a:solidFill>
                  <a:srgbClr val="303090"/>
                </a:solidFill>
              </a:rPr>
              <a:t>Ппф2 – плановый премиальный фонд структурного подразделения;</a:t>
            </a:r>
          </a:p>
          <a:p>
            <a:pPr>
              <a:lnSpc>
                <a:spcPct val="80000"/>
              </a:lnSpc>
              <a:spcBef>
                <a:spcPts val="500"/>
              </a:spcBef>
              <a:buFontTx/>
              <a:buNone/>
            </a:pPr>
            <a:r>
              <a:rPr lang="ru-RU" sz="1600" smtClean="0">
                <a:solidFill>
                  <a:srgbClr val="303090"/>
                </a:solidFill>
              </a:rPr>
              <a:t>Рп – индекс результативности структурного подразделения.</a:t>
            </a:r>
          </a:p>
          <a:p>
            <a:pPr>
              <a:lnSpc>
                <a:spcPct val="80000"/>
              </a:lnSpc>
              <a:spcBef>
                <a:spcPts val="500"/>
              </a:spcBef>
              <a:buFontTx/>
              <a:buNone/>
            </a:pPr>
            <a:r>
              <a:rPr lang="ru-RU" sz="1600" b="1" smtClean="0">
                <a:solidFill>
                  <a:srgbClr val="303090"/>
                </a:solidFill>
              </a:rPr>
              <a:t>3. Пфс3 = Ппс3 х Рс /100%, </a:t>
            </a:r>
          </a:p>
          <a:p>
            <a:pPr>
              <a:lnSpc>
                <a:spcPct val="80000"/>
              </a:lnSpc>
              <a:spcBef>
                <a:spcPts val="500"/>
              </a:spcBef>
              <a:buFontTx/>
              <a:buNone/>
            </a:pPr>
            <a:r>
              <a:rPr lang="ru-RU" sz="1600" smtClean="0">
                <a:solidFill>
                  <a:srgbClr val="303090"/>
                </a:solidFill>
              </a:rPr>
              <a:t>      где:</a:t>
            </a:r>
          </a:p>
          <a:p>
            <a:pPr>
              <a:lnSpc>
                <a:spcPct val="80000"/>
              </a:lnSpc>
              <a:spcBef>
                <a:spcPts val="500"/>
              </a:spcBef>
              <a:buFontTx/>
              <a:buNone/>
            </a:pPr>
            <a:r>
              <a:rPr lang="ru-RU" sz="1600" smtClean="0">
                <a:solidFill>
                  <a:srgbClr val="303090"/>
                </a:solidFill>
              </a:rPr>
              <a:t>Пфс3 – премиальный фонд сотрудника за результативность его деятельности;</a:t>
            </a:r>
          </a:p>
          <a:p>
            <a:pPr>
              <a:lnSpc>
                <a:spcPct val="80000"/>
              </a:lnSpc>
              <a:spcBef>
                <a:spcPts val="500"/>
              </a:spcBef>
              <a:buFontTx/>
              <a:buNone/>
            </a:pPr>
            <a:r>
              <a:rPr lang="ru-RU" sz="1600" smtClean="0">
                <a:solidFill>
                  <a:srgbClr val="303090"/>
                </a:solidFill>
              </a:rPr>
              <a:t>Ппс3 – плановый фонд сотрудника</a:t>
            </a:r>
          </a:p>
          <a:p>
            <a:pPr>
              <a:lnSpc>
                <a:spcPct val="80000"/>
              </a:lnSpc>
              <a:spcBef>
                <a:spcPts val="500"/>
              </a:spcBef>
              <a:buFontTx/>
              <a:buNone/>
            </a:pPr>
            <a:r>
              <a:rPr lang="ru-RU" sz="1600" smtClean="0">
                <a:solidFill>
                  <a:srgbClr val="303090"/>
                </a:solidFill>
              </a:rPr>
              <a:t>Рс – результативность деятельности сотрудника.</a:t>
            </a:r>
          </a:p>
          <a:p>
            <a:pPr>
              <a:lnSpc>
                <a:spcPct val="80000"/>
              </a:lnSpc>
              <a:spcBef>
                <a:spcPts val="500"/>
              </a:spcBef>
              <a:buFontTx/>
              <a:buNone/>
            </a:pPr>
            <a:r>
              <a:rPr lang="ru-RU" sz="1400" smtClean="0">
                <a:solidFill>
                  <a:srgbClr val="303090"/>
                </a:solidFill>
              </a:rPr>
              <a:t> </a:t>
            </a:r>
          </a:p>
          <a:p>
            <a:pPr>
              <a:lnSpc>
                <a:spcPct val="80000"/>
              </a:lnSpc>
              <a:spcBef>
                <a:spcPts val="500"/>
              </a:spcBef>
              <a:buFontTx/>
              <a:buChar char="•"/>
            </a:pPr>
            <a:endParaRPr lang="ru-RU" sz="1400" smtClean="0">
              <a:solidFill>
                <a:srgbClr val="303090"/>
              </a:solidFill>
            </a:endParaRPr>
          </a:p>
          <a:p>
            <a:pPr>
              <a:lnSpc>
                <a:spcPct val="80000"/>
              </a:lnSpc>
              <a:spcBef>
                <a:spcPts val="500"/>
              </a:spcBef>
              <a:buFontTx/>
              <a:buNone/>
            </a:pPr>
            <a:r>
              <a:rPr lang="ru-RU" sz="1000" smtClean="0">
                <a:solidFill>
                  <a:srgbClr val="303090"/>
                </a:solidFill>
              </a:rPr>
              <a:t>                                      </a:t>
            </a:r>
            <a:endParaRPr lang="ru-RU" sz="1100" smtClean="0"/>
          </a:p>
        </p:txBody>
      </p:sp>
      <p:sp>
        <p:nvSpPr>
          <p:cNvPr id="88068" name="Номер слайда 1"/>
          <p:cNvSpPr txBox="1">
            <a:spLocks noGrp="1"/>
          </p:cNvSpPr>
          <p:nvPr/>
        </p:nvSpPr>
        <p:spPr bwMode="auto">
          <a:xfrm>
            <a:off x="8567738" y="6381750"/>
            <a:ext cx="5762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4AF5C291-802B-4E8A-A689-0C8CB02449CC}" type="slidenum">
              <a:rPr lang="ru-RU" sz="2200">
                <a:solidFill>
                  <a:srgbClr val="3333CC"/>
                </a:solidFill>
              </a:rPr>
              <a:pPr algn="r"/>
              <a:t>13</a:t>
            </a:fld>
            <a:endParaRPr lang="ru-RU" sz="2200">
              <a:solidFill>
                <a:srgbClr val="3333CC"/>
              </a:solidFill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533400" y="2349500"/>
            <a:ext cx="874713" cy="647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534988" y="2997200"/>
            <a:ext cx="877887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536575" y="3716338"/>
            <a:ext cx="873125" cy="6492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536575" y="4365625"/>
            <a:ext cx="873125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536575" y="5084763"/>
            <a:ext cx="873125" cy="6492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274" name="Rectangle 10"/>
          <p:cNvSpPr>
            <a:spLocks noChangeArrowheads="1"/>
          </p:cNvSpPr>
          <p:nvPr/>
        </p:nvSpPr>
        <p:spPr bwMode="auto">
          <a:xfrm>
            <a:off x="534988" y="1700213"/>
            <a:ext cx="873125" cy="6492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275" name="Line 11"/>
          <p:cNvSpPr>
            <a:spLocks noChangeShapeType="1"/>
          </p:cNvSpPr>
          <p:nvPr/>
        </p:nvSpPr>
        <p:spPr bwMode="auto">
          <a:xfrm>
            <a:off x="539750" y="1700213"/>
            <a:ext cx="8220075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276" name="Line 12"/>
          <p:cNvSpPr>
            <a:spLocks noChangeShapeType="1"/>
          </p:cNvSpPr>
          <p:nvPr/>
        </p:nvSpPr>
        <p:spPr bwMode="auto">
          <a:xfrm>
            <a:off x="539750" y="2997200"/>
            <a:ext cx="8220075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277" name="Line 13"/>
          <p:cNvSpPr>
            <a:spLocks noChangeShapeType="1"/>
          </p:cNvSpPr>
          <p:nvPr/>
        </p:nvSpPr>
        <p:spPr bwMode="auto">
          <a:xfrm>
            <a:off x="547688" y="3716338"/>
            <a:ext cx="8221662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278" name="Line 14"/>
          <p:cNvSpPr>
            <a:spLocks noChangeShapeType="1"/>
          </p:cNvSpPr>
          <p:nvPr/>
        </p:nvSpPr>
        <p:spPr bwMode="auto">
          <a:xfrm>
            <a:off x="539750" y="5084763"/>
            <a:ext cx="8220075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279" name="Line 15"/>
          <p:cNvSpPr>
            <a:spLocks noChangeShapeType="1"/>
          </p:cNvSpPr>
          <p:nvPr/>
        </p:nvSpPr>
        <p:spPr bwMode="auto">
          <a:xfrm>
            <a:off x="539750" y="5734050"/>
            <a:ext cx="8220075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281" name="Line 17"/>
          <p:cNvSpPr>
            <a:spLocks noChangeShapeType="1"/>
          </p:cNvSpPr>
          <p:nvPr/>
        </p:nvSpPr>
        <p:spPr bwMode="auto">
          <a:xfrm>
            <a:off x="539750" y="2349500"/>
            <a:ext cx="8220075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282" name="Line 18"/>
          <p:cNvSpPr>
            <a:spLocks noChangeShapeType="1"/>
          </p:cNvSpPr>
          <p:nvPr/>
        </p:nvSpPr>
        <p:spPr bwMode="auto">
          <a:xfrm>
            <a:off x="539750" y="4365625"/>
            <a:ext cx="8220075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283" name="AutoShape 19"/>
          <p:cNvSpPr>
            <a:spLocks noChangeArrowheads="1"/>
          </p:cNvSpPr>
          <p:nvPr/>
        </p:nvSpPr>
        <p:spPr bwMode="auto">
          <a:xfrm>
            <a:off x="2112963" y="4508500"/>
            <a:ext cx="647700" cy="431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10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Свод №1</a:t>
            </a:r>
          </a:p>
          <a:p>
            <a:pPr algn="ctr">
              <a:defRPr/>
            </a:pPr>
            <a:r>
              <a:rPr lang="ru-RU" sz="10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Табл № 3</a:t>
            </a:r>
          </a:p>
        </p:txBody>
      </p:sp>
      <p:sp>
        <p:nvSpPr>
          <p:cNvPr id="11286" name="Text Box 22"/>
          <p:cNvSpPr txBox="1">
            <a:spLocks noChangeArrowheads="1"/>
          </p:cNvSpPr>
          <p:nvPr/>
        </p:nvSpPr>
        <p:spPr bwMode="auto">
          <a:xfrm>
            <a:off x="366713" y="1814513"/>
            <a:ext cx="1223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2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Руководитель ФК</a:t>
            </a:r>
          </a:p>
        </p:txBody>
      </p:sp>
      <p:sp>
        <p:nvSpPr>
          <p:cNvPr id="11287" name="Document"/>
          <p:cNvSpPr>
            <a:spLocks noEditPoints="1" noChangeArrowheads="1"/>
          </p:cNvSpPr>
          <p:nvPr/>
        </p:nvSpPr>
        <p:spPr bwMode="auto">
          <a:xfrm rot="10800000">
            <a:off x="1457325" y="5084763"/>
            <a:ext cx="447675" cy="615950"/>
          </a:xfrm>
          <a:custGeom>
            <a:avLst/>
            <a:gdLst>
              <a:gd name="T0" fmla="*/ 10757 w 21600"/>
              <a:gd name="T1" fmla="*/ 21632 h 21600"/>
              <a:gd name="T2" fmla="*/ 85 w 21600"/>
              <a:gd name="T3" fmla="*/ 10849 h 21600"/>
              <a:gd name="T4" fmla="*/ 10757 w 21600"/>
              <a:gd name="T5" fmla="*/ 81 h 21600"/>
              <a:gd name="T6" fmla="*/ 21706 w 21600"/>
              <a:gd name="T7" fmla="*/ 10652 h 21600"/>
              <a:gd name="T8" fmla="*/ 10757 w 21600"/>
              <a:gd name="T9" fmla="*/ 21632 h 21600"/>
              <a:gd name="T10" fmla="*/ 0 w 21600"/>
              <a:gd name="T11" fmla="*/ 0 h 21600"/>
              <a:gd name="T12" fmla="*/ 21600 w 21600"/>
              <a:gd name="T13" fmla="*/ 0 h 21600"/>
              <a:gd name="T14" fmla="*/ 21600 w 21600"/>
              <a:gd name="T15" fmla="*/ 21600 h 21600"/>
              <a:gd name="T16" fmla="*/ 977 w 21600"/>
              <a:gd name="T17" fmla="*/ 818 h 21600"/>
              <a:gd name="T18" fmla="*/ 20622 w 21600"/>
              <a:gd name="T19" fmla="*/ 1642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rot="10800000"/>
          <a:lstStyle/>
          <a:p>
            <a:pPr>
              <a:defRPr/>
            </a:pPr>
            <a:r>
              <a:rPr lang="ru-RU" sz="1000" b="0" dirty="0" err="1">
                <a:solidFill>
                  <a:srgbClr val="000000"/>
                </a:solidFill>
                <a:latin typeface="Times New Roman" pitchFamily="18" charset="0"/>
                <a:cs typeface="+mn-cs"/>
              </a:rPr>
              <a:t>Табл</a:t>
            </a:r>
            <a:r>
              <a:rPr lang="ru-RU" sz="1000" b="0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 № 2</a:t>
            </a:r>
          </a:p>
        </p:txBody>
      </p:sp>
      <p:sp>
        <p:nvSpPr>
          <p:cNvPr id="11288" name="Freeform 24"/>
          <p:cNvSpPr>
            <a:spLocks/>
          </p:cNvSpPr>
          <p:nvPr/>
        </p:nvSpPr>
        <p:spPr bwMode="auto">
          <a:xfrm>
            <a:off x="1908175" y="4724400"/>
            <a:ext cx="204788" cy="650875"/>
          </a:xfrm>
          <a:custGeom>
            <a:avLst/>
            <a:gdLst/>
            <a:ahLst/>
            <a:cxnLst>
              <a:cxn ang="0">
                <a:pos x="0" y="413"/>
              </a:cxn>
              <a:cxn ang="0">
                <a:pos x="58" y="414"/>
              </a:cxn>
              <a:cxn ang="0">
                <a:pos x="58" y="0"/>
              </a:cxn>
              <a:cxn ang="0">
                <a:pos x="227" y="5"/>
              </a:cxn>
            </a:cxnLst>
            <a:rect l="0" t="0" r="r" b="b"/>
            <a:pathLst>
              <a:path w="227" h="414">
                <a:moveTo>
                  <a:pt x="0" y="413"/>
                </a:moveTo>
                <a:lnTo>
                  <a:pt x="58" y="414"/>
                </a:lnTo>
                <a:lnTo>
                  <a:pt x="58" y="0"/>
                </a:lnTo>
                <a:lnTo>
                  <a:pt x="227" y="5"/>
                </a:lnTo>
              </a:path>
            </a:pathLst>
          </a:custGeom>
          <a:noFill/>
          <a:ln w="9525" cap="rnd">
            <a:solidFill>
              <a:schemeClr val="tx1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290" name="Freeform 26"/>
          <p:cNvSpPr>
            <a:spLocks/>
          </p:cNvSpPr>
          <p:nvPr/>
        </p:nvSpPr>
        <p:spPr bwMode="auto">
          <a:xfrm>
            <a:off x="1928813" y="2565400"/>
            <a:ext cx="1047750" cy="719138"/>
          </a:xfrm>
          <a:custGeom>
            <a:avLst/>
            <a:gdLst/>
            <a:ahLst/>
            <a:cxnLst>
              <a:cxn ang="0">
                <a:pos x="0" y="413"/>
              </a:cxn>
              <a:cxn ang="0">
                <a:pos x="58" y="414"/>
              </a:cxn>
              <a:cxn ang="0">
                <a:pos x="58" y="0"/>
              </a:cxn>
              <a:cxn ang="0">
                <a:pos x="227" y="5"/>
              </a:cxn>
            </a:cxnLst>
            <a:rect l="0" t="0" r="r" b="b"/>
            <a:pathLst>
              <a:path w="227" h="414">
                <a:moveTo>
                  <a:pt x="0" y="413"/>
                </a:moveTo>
                <a:lnTo>
                  <a:pt x="58" y="414"/>
                </a:lnTo>
                <a:lnTo>
                  <a:pt x="58" y="0"/>
                </a:lnTo>
                <a:lnTo>
                  <a:pt x="227" y="5"/>
                </a:lnTo>
              </a:path>
            </a:pathLst>
          </a:custGeom>
          <a:noFill/>
          <a:ln w="9525" cap="rnd">
            <a:solidFill>
              <a:schemeClr val="tx1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291" name="Freeform 27"/>
          <p:cNvSpPr>
            <a:spLocks/>
          </p:cNvSpPr>
          <p:nvPr/>
        </p:nvSpPr>
        <p:spPr bwMode="auto">
          <a:xfrm>
            <a:off x="2776538" y="2759075"/>
            <a:ext cx="195262" cy="1974850"/>
          </a:xfrm>
          <a:custGeom>
            <a:avLst/>
            <a:gdLst/>
            <a:ahLst/>
            <a:cxnLst>
              <a:cxn ang="0">
                <a:pos x="0" y="1172"/>
              </a:cxn>
              <a:cxn ang="0">
                <a:pos x="58" y="1175"/>
              </a:cxn>
              <a:cxn ang="0">
                <a:pos x="47" y="0"/>
              </a:cxn>
              <a:cxn ang="0">
                <a:pos x="227" y="4"/>
              </a:cxn>
            </a:cxnLst>
            <a:rect l="0" t="0" r="r" b="b"/>
            <a:pathLst>
              <a:path w="227" h="1175">
                <a:moveTo>
                  <a:pt x="0" y="1172"/>
                </a:moveTo>
                <a:lnTo>
                  <a:pt x="58" y="1175"/>
                </a:lnTo>
                <a:lnTo>
                  <a:pt x="47" y="0"/>
                </a:lnTo>
                <a:lnTo>
                  <a:pt x="227" y="4"/>
                </a:ln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292" name="AutoShape 28"/>
          <p:cNvSpPr>
            <a:spLocks noChangeArrowheads="1"/>
          </p:cNvSpPr>
          <p:nvPr/>
        </p:nvSpPr>
        <p:spPr bwMode="auto">
          <a:xfrm>
            <a:off x="2976563" y="2492375"/>
            <a:ext cx="647700" cy="431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10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Согл-ние</a:t>
            </a:r>
          </a:p>
          <a:p>
            <a:pPr algn="ctr">
              <a:defRPr/>
            </a:pPr>
            <a:r>
              <a:rPr lang="ru-RU" sz="10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оценок</a:t>
            </a:r>
          </a:p>
        </p:txBody>
      </p:sp>
      <p:sp>
        <p:nvSpPr>
          <p:cNvPr id="11293" name="Line 29"/>
          <p:cNvSpPr>
            <a:spLocks noChangeShapeType="1"/>
          </p:cNvSpPr>
          <p:nvPr/>
        </p:nvSpPr>
        <p:spPr bwMode="auto">
          <a:xfrm flipV="1">
            <a:off x="3641725" y="2708275"/>
            <a:ext cx="1158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294" name="AutoShape 30"/>
          <p:cNvSpPr>
            <a:spLocks noChangeArrowheads="1"/>
          </p:cNvSpPr>
          <p:nvPr/>
        </p:nvSpPr>
        <p:spPr bwMode="auto">
          <a:xfrm>
            <a:off x="3749675" y="2506663"/>
            <a:ext cx="390525" cy="392112"/>
          </a:xfrm>
          <a:prstGeom prst="flowChartDecisi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10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Согл</a:t>
            </a:r>
          </a:p>
        </p:txBody>
      </p:sp>
      <p:cxnSp>
        <p:nvCxnSpPr>
          <p:cNvPr id="89111" name="AutoShape 31"/>
          <p:cNvCxnSpPr>
            <a:cxnSpLocks noChangeShapeType="1"/>
            <a:stCxn id="11294" idx="2"/>
            <a:endCxn id="11301" idx="1"/>
          </p:cNvCxnSpPr>
          <p:nvPr/>
        </p:nvCxnSpPr>
        <p:spPr bwMode="auto">
          <a:xfrm rot="16200000" flipH="1">
            <a:off x="4687888" y="2155825"/>
            <a:ext cx="1874838" cy="3360737"/>
          </a:xfrm>
          <a:prstGeom prst="bentConnector2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1296" name="AutoShape 32"/>
          <p:cNvSpPr>
            <a:spLocks noChangeArrowheads="1"/>
          </p:cNvSpPr>
          <p:nvPr/>
        </p:nvSpPr>
        <p:spPr bwMode="auto">
          <a:xfrm>
            <a:off x="5437188" y="3141663"/>
            <a:ext cx="647700" cy="431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10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Напр-ние</a:t>
            </a:r>
          </a:p>
          <a:p>
            <a:pPr algn="ctr">
              <a:defRPr/>
            </a:pPr>
            <a:r>
              <a:rPr lang="ru-RU" sz="10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письма о </a:t>
            </a:r>
          </a:p>
          <a:p>
            <a:pPr algn="ctr">
              <a:defRPr/>
            </a:pPr>
            <a:r>
              <a:rPr lang="ru-RU" sz="10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несогласии</a:t>
            </a:r>
          </a:p>
        </p:txBody>
      </p:sp>
      <p:sp>
        <p:nvSpPr>
          <p:cNvPr id="11297" name="AutoShape 33"/>
          <p:cNvSpPr>
            <a:spLocks noChangeArrowheads="1"/>
          </p:cNvSpPr>
          <p:nvPr/>
        </p:nvSpPr>
        <p:spPr bwMode="auto">
          <a:xfrm>
            <a:off x="6367463" y="3860800"/>
            <a:ext cx="647700" cy="431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10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Напр. в </a:t>
            </a:r>
          </a:p>
          <a:p>
            <a:pPr algn="ctr">
              <a:defRPr/>
            </a:pPr>
            <a:r>
              <a:rPr lang="ru-RU" sz="10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УВК копии </a:t>
            </a:r>
          </a:p>
          <a:p>
            <a:pPr algn="ctr">
              <a:defRPr/>
            </a:pPr>
            <a:r>
              <a:rPr lang="ru-RU" sz="10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письма</a:t>
            </a:r>
          </a:p>
        </p:txBody>
      </p:sp>
      <p:sp>
        <p:nvSpPr>
          <p:cNvPr id="11300" name="Freeform 36"/>
          <p:cNvSpPr>
            <a:spLocks/>
          </p:cNvSpPr>
          <p:nvPr/>
        </p:nvSpPr>
        <p:spPr bwMode="auto">
          <a:xfrm>
            <a:off x="7031038" y="4076700"/>
            <a:ext cx="268287" cy="623888"/>
          </a:xfrm>
          <a:custGeom>
            <a:avLst/>
            <a:gdLst/>
            <a:ahLst/>
            <a:cxnLst>
              <a:cxn ang="0">
                <a:pos x="0" y="1"/>
              </a:cxn>
              <a:cxn ang="0">
                <a:pos x="99" y="0"/>
              </a:cxn>
              <a:cxn ang="0">
                <a:pos x="99" y="434"/>
              </a:cxn>
              <a:cxn ang="0">
                <a:pos x="275" y="434"/>
              </a:cxn>
            </a:cxnLst>
            <a:rect l="0" t="0" r="r" b="b"/>
            <a:pathLst>
              <a:path w="275" h="434">
                <a:moveTo>
                  <a:pt x="0" y="1"/>
                </a:moveTo>
                <a:lnTo>
                  <a:pt x="99" y="0"/>
                </a:lnTo>
                <a:lnTo>
                  <a:pt x="99" y="434"/>
                </a:lnTo>
                <a:lnTo>
                  <a:pt x="275" y="434"/>
                </a:ln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301" name="AutoShape 37"/>
          <p:cNvSpPr>
            <a:spLocks noChangeArrowheads="1"/>
          </p:cNvSpPr>
          <p:nvPr/>
        </p:nvSpPr>
        <p:spPr bwMode="auto">
          <a:xfrm>
            <a:off x="7305675" y="4557713"/>
            <a:ext cx="647700" cy="431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10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Свод № 2</a:t>
            </a:r>
          </a:p>
          <a:p>
            <a:pPr algn="ctr">
              <a:defRPr/>
            </a:pPr>
            <a:r>
              <a:rPr lang="ru-RU" sz="10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Табл № 4</a:t>
            </a:r>
          </a:p>
        </p:txBody>
      </p:sp>
      <p:sp>
        <p:nvSpPr>
          <p:cNvPr id="11303" name="Freeform 39"/>
          <p:cNvSpPr>
            <a:spLocks/>
          </p:cNvSpPr>
          <p:nvPr/>
        </p:nvSpPr>
        <p:spPr bwMode="auto">
          <a:xfrm>
            <a:off x="7953375" y="2109788"/>
            <a:ext cx="266700" cy="2673350"/>
          </a:xfrm>
          <a:custGeom>
            <a:avLst/>
            <a:gdLst/>
            <a:ahLst/>
            <a:cxnLst>
              <a:cxn ang="0">
                <a:pos x="0" y="1732"/>
              </a:cxn>
              <a:cxn ang="0">
                <a:pos x="58" y="1736"/>
              </a:cxn>
              <a:cxn ang="0">
                <a:pos x="58" y="6"/>
              </a:cxn>
              <a:cxn ang="0">
                <a:pos x="222" y="0"/>
              </a:cxn>
            </a:cxnLst>
            <a:rect l="0" t="0" r="r" b="b"/>
            <a:pathLst>
              <a:path w="222" h="1736">
                <a:moveTo>
                  <a:pt x="0" y="1732"/>
                </a:moveTo>
                <a:lnTo>
                  <a:pt x="58" y="1736"/>
                </a:lnTo>
                <a:lnTo>
                  <a:pt x="58" y="6"/>
                </a:lnTo>
                <a:lnTo>
                  <a:pt x="222" y="0"/>
                </a:ln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304" name="AutoShape 40"/>
          <p:cNvSpPr>
            <a:spLocks noChangeArrowheads="1"/>
          </p:cNvSpPr>
          <p:nvPr/>
        </p:nvSpPr>
        <p:spPr bwMode="auto">
          <a:xfrm>
            <a:off x="8228013" y="1773238"/>
            <a:ext cx="673100" cy="431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10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Утверждение</a:t>
            </a:r>
          </a:p>
          <a:p>
            <a:pPr algn="ctr">
              <a:defRPr/>
            </a:pPr>
            <a:r>
              <a:rPr lang="ru-RU" sz="10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 оценок</a:t>
            </a:r>
          </a:p>
        </p:txBody>
      </p:sp>
      <p:sp>
        <p:nvSpPr>
          <p:cNvPr id="11305" name="Text Box 41"/>
          <p:cNvSpPr txBox="1">
            <a:spLocks noChangeArrowheads="1"/>
          </p:cNvSpPr>
          <p:nvPr/>
        </p:nvSpPr>
        <p:spPr bwMode="auto">
          <a:xfrm>
            <a:off x="407988" y="2359025"/>
            <a:ext cx="1168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2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Заместители руководителя ФК</a:t>
            </a:r>
          </a:p>
        </p:txBody>
      </p:sp>
      <p:sp>
        <p:nvSpPr>
          <p:cNvPr id="11306" name="Text Box 42"/>
          <p:cNvSpPr txBox="1">
            <a:spLocks noChangeArrowheads="1"/>
          </p:cNvSpPr>
          <p:nvPr/>
        </p:nvSpPr>
        <p:spPr bwMode="auto">
          <a:xfrm>
            <a:off x="442913" y="3119438"/>
            <a:ext cx="10779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200" b="0" dirty="0" err="1">
                <a:solidFill>
                  <a:srgbClr val="000000"/>
                </a:solidFill>
                <a:latin typeface="Times New Roman" pitchFamily="18" charset="0"/>
                <a:cs typeface="+mn-cs"/>
              </a:rPr>
              <a:t>Руководите-ли</a:t>
            </a:r>
            <a:r>
              <a:rPr lang="ru-RU" sz="1200" b="0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 ТОФК</a:t>
            </a:r>
          </a:p>
        </p:txBody>
      </p:sp>
      <p:sp>
        <p:nvSpPr>
          <p:cNvPr id="11307" name="Text Box 43"/>
          <p:cNvSpPr txBox="1">
            <a:spLocks noChangeArrowheads="1"/>
          </p:cNvSpPr>
          <p:nvPr/>
        </p:nvSpPr>
        <p:spPr bwMode="auto">
          <a:xfrm>
            <a:off x="765175" y="3903663"/>
            <a:ext cx="4254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200" b="0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АУ</a:t>
            </a:r>
          </a:p>
        </p:txBody>
      </p:sp>
      <p:sp>
        <p:nvSpPr>
          <p:cNvPr id="11308" name="Text Box 44"/>
          <p:cNvSpPr txBox="1">
            <a:spLocks noChangeArrowheads="1"/>
          </p:cNvSpPr>
          <p:nvPr/>
        </p:nvSpPr>
        <p:spPr bwMode="auto">
          <a:xfrm>
            <a:off x="477838" y="4581525"/>
            <a:ext cx="106203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2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УВК(а)иОЭД</a:t>
            </a:r>
          </a:p>
        </p:txBody>
      </p:sp>
      <p:sp>
        <p:nvSpPr>
          <p:cNvPr id="11310" name="Text Box 46"/>
          <p:cNvSpPr txBox="1">
            <a:spLocks noChangeArrowheads="1"/>
          </p:cNvSpPr>
          <p:nvPr/>
        </p:nvSpPr>
        <p:spPr bwMode="auto">
          <a:xfrm>
            <a:off x="450850" y="5191125"/>
            <a:ext cx="10366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2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Управления ЦАФК</a:t>
            </a:r>
          </a:p>
        </p:txBody>
      </p:sp>
      <p:sp>
        <p:nvSpPr>
          <p:cNvPr id="11311" name="Text Box 47"/>
          <p:cNvSpPr txBox="1">
            <a:spLocks noChangeArrowheads="1"/>
          </p:cNvSpPr>
          <p:nvPr/>
        </p:nvSpPr>
        <p:spPr bwMode="auto">
          <a:xfrm>
            <a:off x="3981450" y="2441575"/>
            <a:ext cx="3984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000" b="0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нет</a:t>
            </a:r>
          </a:p>
        </p:txBody>
      </p:sp>
      <p:sp>
        <p:nvSpPr>
          <p:cNvPr id="11312" name="Text Box 48"/>
          <p:cNvSpPr txBox="1">
            <a:spLocks noChangeArrowheads="1"/>
          </p:cNvSpPr>
          <p:nvPr/>
        </p:nvSpPr>
        <p:spPr bwMode="auto">
          <a:xfrm>
            <a:off x="3632200" y="2995613"/>
            <a:ext cx="398463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000" b="0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да</a:t>
            </a:r>
          </a:p>
        </p:txBody>
      </p:sp>
      <p:sp>
        <p:nvSpPr>
          <p:cNvPr id="11313" name="Document"/>
          <p:cNvSpPr>
            <a:spLocks noEditPoints="1" noChangeArrowheads="1"/>
          </p:cNvSpPr>
          <p:nvPr/>
        </p:nvSpPr>
        <p:spPr bwMode="auto">
          <a:xfrm rot="10800000">
            <a:off x="1474788" y="3016250"/>
            <a:ext cx="447675" cy="615950"/>
          </a:xfrm>
          <a:custGeom>
            <a:avLst/>
            <a:gdLst>
              <a:gd name="T0" fmla="*/ 10757 w 21600"/>
              <a:gd name="T1" fmla="*/ 21632 h 21600"/>
              <a:gd name="T2" fmla="*/ 85 w 21600"/>
              <a:gd name="T3" fmla="*/ 10849 h 21600"/>
              <a:gd name="T4" fmla="*/ 10757 w 21600"/>
              <a:gd name="T5" fmla="*/ 81 h 21600"/>
              <a:gd name="T6" fmla="*/ 21706 w 21600"/>
              <a:gd name="T7" fmla="*/ 10652 h 21600"/>
              <a:gd name="T8" fmla="*/ 10757 w 21600"/>
              <a:gd name="T9" fmla="*/ 21632 h 21600"/>
              <a:gd name="T10" fmla="*/ 0 w 21600"/>
              <a:gd name="T11" fmla="*/ 0 h 21600"/>
              <a:gd name="T12" fmla="*/ 21600 w 21600"/>
              <a:gd name="T13" fmla="*/ 0 h 21600"/>
              <a:gd name="T14" fmla="*/ 21600 w 21600"/>
              <a:gd name="T15" fmla="*/ 21600 h 21600"/>
              <a:gd name="T16" fmla="*/ 977 w 21600"/>
              <a:gd name="T17" fmla="*/ 818 h 21600"/>
              <a:gd name="T18" fmla="*/ 20622 w 21600"/>
              <a:gd name="T19" fmla="*/ 1642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rot="10800000"/>
          <a:lstStyle/>
          <a:p>
            <a:pPr>
              <a:defRPr/>
            </a:pPr>
            <a:r>
              <a:rPr lang="ru-RU" sz="1000" b="0" dirty="0" err="1">
                <a:solidFill>
                  <a:srgbClr val="000000"/>
                </a:solidFill>
                <a:latin typeface="Times New Roman" pitchFamily="18" charset="0"/>
                <a:cs typeface="+mn-cs"/>
              </a:rPr>
              <a:t>Табл</a:t>
            </a:r>
            <a:r>
              <a:rPr lang="ru-RU" sz="1000" b="0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 № 1</a:t>
            </a:r>
          </a:p>
        </p:txBody>
      </p:sp>
      <p:sp>
        <p:nvSpPr>
          <p:cNvPr id="11319" name="Document"/>
          <p:cNvSpPr>
            <a:spLocks noEditPoints="1" noChangeArrowheads="1"/>
          </p:cNvSpPr>
          <p:nvPr/>
        </p:nvSpPr>
        <p:spPr bwMode="auto">
          <a:xfrm rot="10800000">
            <a:off x="4371975" y="2349500"/>
            <a:ext cx="449263" cy="615950"/>
          </a:xfrm>
          <a:custGeom>
            <a:avLst/>
            <a:gdLst>
              <a:gd name="T0" fmla="*/ 10757 w 21600"/>
              <a:gd name="T1" fmla="*/ 21632 h 21600"/>
              <a:gd name="T2" fmla="*/ 85 w 21600"/>
              <a:gd name="T3" fmla="*/ 10849 h 21600"/>
              <a:gd name="T4" fmla="*/ 10757 w 21600"/>
              <a:gd name="T5" fmla="*/ 81 h 21600"/>
              <a:gd name="T6" fmla="*/ 21706 w 21600"/>
              <a:gd name="T7" fmla="*/ 10652 h 21600"/>
              <a:gd name="T8" fmla="*/ 10757 w 21600"/>
              <a:gd name="T9" fmla="*/ 21632 h 21600"/>
              <a:gd name="T10" fmla="*/ 0 w 21600"/>
              <a:gd name="T11" fmla="*/ 0 h 21600"/>
              <a:gd name="T12" fmla="*/ 21600 w 21600"/>
              <a:gd name="T13" fmla="*/ 0 h 21600"/>
              <a:gd name="T14" fmla="*/ 21600 w 21600"/>
              <a:gd name="T15" fmla="*/ 21600 h 21600"/>
              <a:gd name="T16" fmla="*/ 977 w 21600"/>
              <a:gd name="T17" fmla="*/ 818 h 21600"/>
              <a:gd name="T18" fmla="*/ 20622 w 21600"/>
              <a:gd name="T19" fmla="*/ 1642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rot="10800000"/>
          <a:lstStyle/>
          <a:p>
            <a:pPr>
              <a:defRPr/>
            </a:pPr>
            <a:endParaRPr lang="ru-RU" sz="1000" b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11320" name="Line 56"/>
          <p:cNvSpPr>
            <a:spLocks noChangeShapeType="1"/>
          </p:cNvSpPr>
          <p:nvPr/>
        </p:nvSpPr>
        <p:spPr bwMode="auto">
          <a:xfrm flipH="1">
            <a:off x="4254500" y="2627313"/>
            <a:ext cx="98425" cy="7461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321" name="Text Box 57"/>
          <p:cNvSpPr txBox="1">
            <a:spLocks noChangeArrowheads="1"/>
          </p:cNvSpPr>
          <p:nvPr/>
        </p:nvSpPr>
        <p:spPr bwMode="auto">
          <a:xfrm>
            <a:off x="4313238" y="2451100"/>
            <a:ext cx="5969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1000" b="0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Письмо в ТОФК</a:t>
            </a:r>
            <a:endParaRPr lang="ru-RU" sz="1800" b="0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322" name="AutoShape 58"/>
          <p:cNvSpPr>
            <a:spLocks noChangeArrowheads="1"/>
          </p:cNvSpPr>
          <p:nvPr/>
        </p:nvSpPr>
        <p:spPr bwMode="auto">
          <a:xfrm>
            <a:off x="4903788" y="3141663"/>
            <a:ext cx="427037" cy="431800"/>
          </a:xfrm>
          <a:prstGeom prst="flowChartDecisi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1000" b="0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 </a:t>
            </a:r>
            <a:r>
              <a:rPr lang="ru-RU" sz="1000" b="0" dirty="0" err="1">
                <a:solidFill>
                  <a:srgbClr val="000000"/>
                </a:solidFill>
                <a:latin typeface="Times New Roman" pitchFamily="18" charset="0"/>
                <a:cs typeface="+mn-cs"/>
              </a:rPr>
              <a:t>Согл</a:t>
            </a:r>
            <a:endParaRPr lang="ru-RU" sz="1000" b="0" dirty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cxnSp>
        <p:nvCxnSpPr>
          <p:cNvPr id="89130" name="AutoShape 60"/>
          <p:cNvCxnSpPr>
            <a:cxnSpLocks noChangeShapeType="1"/>
          </p:cNvCxnSpPr>
          <p:nvPr/>
        </p:nvCxnSpPr>
        <p:spPr bwMode="auto">
          <a:xfrm>
            <a:off x="5324475" y="3357563"/>
            <a:ext cx="123825" cy="6350"/>
          </a:xfrm>
          <a:prstGeom prst="bentConnector3">
            <a:avLst>
              <a:gd name="adj1" fmla="val 49412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9131" name="AutoShape 62"/>
          <p:cNvCxnSpPr>
            <a:cxnSpLocks noChangeShapeType="1"/>
            <a:stCxn id="11304" idx="1"/>
            <a:endCxn id="11297" idx="1"/>
          </p:cNvCxnSpPr>
          <p:nvPr/>
        </p:nvCxnSpPr>
        <p:spPr bwMode="auto">
          <a:xfrm rot="10800000" flipV="1">
            <a:off x="6367463" y="1989138"/>
            <a:ext cx="1860550" cy="2087562"/>
          </a:xfrm>
          <a:prstGeom prst="bentConnector3">
            <a:avLst>
              <a:gd name="adj1" fmla="val 111338"/>
            </a:avLst>
          </a:prstGeom>
          <a:noFill/>
          <a:ln w="12700">
            <a:solidFill>
              <a:schemeClr val="tx1"/>
            </a:solidFill>
            <a:miter lim="800000"/>
            <a:headEnd type="triangle" w="med" len="med"/>
            <a:tailEnd type="triangle" w="med" len="med"/>
          </a:ln>
        </p:spPr>
      </p:cxnSp>
      <p:sp>
        <p:nvSpPr>
          <p:cNvPr id="11327" name="Line 63"/>
          <p:cNvSpPr>
            <a:spLocks noChangeShapeType="1"/>
          </p:cNvSpPr>
          <p:nvPr/>
        </p:nvSpPr>
        <p:spPr bwMode="auto">
          <a:xfrm>
            <a:off x="6088063" y="3354388"/>
            <a:ext cx="682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328" name="Text Box 64"/>
          <p:cNvSpPr txBox="1">
            <a:spLocks noChangeArrowheads="1"/>
          </p:cNvSpPr>
          <p:nvPr/>
        </p:nvSpPr>
        <p:spPr bwMode="auto">
          <a:xfrm>
            <a:off x="1581150" y="1412875"/>
            <a:ext cx="2667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2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2</a:t>
            </a:r>
          </a:p>
        </p:txBody>
      </p:sp>
      <p:sp>
        <p:nvSpPr>
          <p:cNvPr id="11329" name="Text Box 65"/>
          <p:cNvSpPr txBox="1">
            <a:spLocks noChangeArrowheads="1"/>
          </p:cNvSpPr>
          <p:nvPr/>
        </p:nvSpPr>
        <p:spPr bwMode="auto">
          <a:xfrm>
            <a:off x="2312988" y="1412875"/>
            <a:ext cx="2667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2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3</a:t>
            </a:r>
          </a:p>
        </p:txBody>
      </p:sp>
      <p:sp>
        <p:nvSpPr>
          <p:cNvPr id="11330" name="Text Box 66"/>
          <p:cNvSpPr txBox="1">
            <a:spLocks noChangeArrowheads="1"/>
          </p:cNvSpPr>
          <p:nvPr/>
        </p:nvSpPr>
        <p:spPr bwMode="auto">
          <a:xfrm>
            <a:off x="2511425" y="1412875"/>
            <a:ext cx="2667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2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4</a:t>
            </a:r>
          </a:p>
        </p:txBody>
      </p:sp>
      <p:sp>
        <p:nvSpPr>
          <p:cNvPr id="11331" name="Text Box 67"/>
          <p:cNvSpPr txBox="1">
            <a:spLocks noChangeArrowheads="1"/>
          </p:cNvSpPr>
          <p:nvPr/>
        </p:nvSpPr>
        <p:spPr bwMode="auto">
          <a:xfrm>
            <a:off x="3376613" y="1412875"/>
            <a:ext cx="2667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2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5</a:t>
            </a:r>
          </a:p>
        </p:txBody>
      </p:sp>
      <p:sp>
        <p:nvSpPr>
          <p:cNvPr id="11332" name="Text Box 68"/>
          <p:cNvSpPr txBox="1">
            <a:spLocks noChangeArrowheads="1"/>
          </p:cNvSpPr>
          <p:nvPr/>
        </p:nvSpPr>
        <p:spPr bwMode="auto">
          <a:xfrm>
            <a:off x="6234113" y="1412875"/>
            <a:ext cx="2667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2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9</a:t>
            </a:r>
          </a:p>
        </p:txBody>
      </p:sp>
      <p:sp>
        <p:nvSpPr>
          <p:cNvPr id="11333" name="Text Box 69"/>
          <p:cNvSpPr txBox="1">
            <a:spLocks noChangeArrowheads="1"/>
          </p:cNvSpPr>
          <p:nvPr/>
        </p:nvSpPr>
        <p:spPr bwMode="auto">
          <a:xfrm>
            <a:off x="3575050" y="1412875"/>
            <a:ext cx="2667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2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6</a:t>
            </a:r>
          </a:p>
        </p:txBody>
      </p:sp>
      <p:sp>
        <p:nvSpPr>
          <p:cNvPr id="11334" name="Text Box 70"/>
          <p:cNvSpPr txBox="1">
            <a:spLocks noChangeArrowheads="1"/>
          </p:cNvSpPr>
          <p:nvPr/>
        </p:nvSpPr>
        <p:spPr bwMode="auto">
          <a:xfrm>
            <a:off x="7164388" y="1412875"/>
            <a:ext cx="3984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2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10</a:t>
            </a:r>
          </a:p>
        </p:txBody>
      </p:sp>
      <p:sp>
        <p:nvSpPr>
          <p:cNvPr id="11335" name="Text Box 71"/>
          <p:cNvSpPr txBox="1">
            <a:spLocks noChangeArrowheads="1"/>
          </p:cNvSpPr>
          <p:nvPr/>
        </p:nvSpPr>
        <p:spPr bwMode="auto">
          <a:xfrm>
            <a:off x="7429500" y="1412875"/>
            <a:ext cx="3984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2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11</a:t>
            </a:r>
          </a:p>
        </p:txBody>
      </p:sp>
      <p:sp>
        <p:nvSpPr>
          <p:cNvPr id="11336" name="Text Box 72"/>
          <p:cNvSpPr txBox="1">
            <a:spLocks noChangeArrowheads="1"/>
          </p:cNvSpPr>
          <p:nvPr/>
        </p:nvSpPr>
        <p:spPr bwMode="auto">
          <a:xfrm>
            <a:off x="8294688" y="1412875"/>
            <a:ext cx="3984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2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12</a:t>
            </a:r>
          </a:p>
        </p:txBody>
      </p:sp>
      <p:sp>
        <p:nvSpPr>
          <p:cNvPr id="11337" name="Text Box 73"/>
          <p:cNvSpPr txBox="1">
            <a:spLocks noChangeArrowheads="1"/>
          </p:cNvSpPr>
          <p:nvPr/>
        </p:nvSpPr>
        <p:spPr bwMode="auto">
          <a:xfrm>
            <a:off x="5237163" y="1412875"/>
            <a:ext cx="2667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2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8</a:t>
            </a:r>
          </a:p>
        </p:txBody>
      </p:sp>
      <p:sp>
        <p:nvSpPr>
          <p:cNvPr id="11338" name="Text Box 74"/>
          <p:cNvSpPr txBox="1">
            <a:spLocks noChangeArrowheads="1"/>
          </p:cNvSpPr>
          <p:nvPr/>
        </p:nvSpPr>
        <p:spPr bwMode="auto">
          <a:xfrm>
            <a:off x="5038725" y="1412875"/>
            <a:ext cx="2667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2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7</a:t>
            </a:r>
          </a:p>
        </p:txBody>
      </p:sp>
      <p:sp>
        <p:nvSpPr>
          <p:cNvPr id="11339" name="Text Box 75"/>
          <p:cNvSpPr txBox="1">
            <a:spLocks noChangeArrowheads="1"/>
          </p:cNvSpPr>
          <p:nvPr/>
        </p:nvSpPr>
        <p:spPr bwMode="auto">
          <a:xfrm>
            <a:off x="1381125" y="1412875"/>
            <a:ext cx="2667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2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1</a:t>
            </a:r>
          </a:p>
        </p:txBody>
      </p:sp>
      <p:sp>
        <p:nvSpPr>
          <p:cNvPr id="11340" name="Line 76"/>
          <p:cNvSpPr>
            <a:spLocks noChangeShapeType="1"/>
          </p:cNvSpPr>
          <p:nvPr/>
        </p:nvSpPr>
        <p:spPr bwMode="auto">
          <a:xfrm>
            <a:off x="2046288" y="1052513"/>
            <a:ext cx="0" cy="468153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341" name="Line 77"/>
          <p:cNvSpPr>
            <a:spLocks noChangeShapeType="1"/>
          </p:cNvSpPr>
          <p:nvPr/>
        </p:nvSpPr>
        <p:spPr bwMode="auto">
          <a:xfrm>
            <a:off x="4837113" y="1052513"/>
            <a:ext cx="0" cy="468153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342" name="Line 78"/>
          <p:cNvSpPr>
            <a:spLocks noChangeShapeType="1"/>
          </p:cNvSpPr>
          <p:nvPr/>
        </p:nvSpPr>
        <p:spPr bwMode="auto">
          <a:xfrm>
            <a:off x="2844800" y="1052513"/>
            <a:ext cx="0" cy="468153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343" name="Line 79"/>
          <p:cNvSpPr>
            <a:spLocks noChangeShapeType="1"/>
          </p:cNvSpPr>
          <p:nvPr/>
        </p:nvSpPr>
        <p:spPr bwMode="auto">
          <a:xfrm>
            <a:off x="7164388" y="1052513"/>
            <a:ext cx="0" cy="468153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344" name="Line 80"/>
          <p:cNvSpPr>
            <a:spLocks noChangeShapeType="1"/>
          </p:cNvSpPr>
          <p:nvPr/>
        </p:nvSpPr>
        <p:spPr bwMode="auto">
          <a:xfrm>
            <a:off x="6234113" y="1052513"/>
            <a:ext cx="0" cy="468153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345" name="Line 81"/>
          <p:cNvSpPr>
            <a:spLocks noChangeShapeType="1"/>
          </p:cNvSpPr>
          <p:nvPr/>
        </p:nvSpPr>
        <p:spPr bwMode="auto">
          <a:xfrm>
            <a:off x="4284663" y="2703513"/>
            <a:ext cx="0" cy="649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347" name="Line 83"/>
          <p:cNvSpPr>
            <a:spLocks noChangeShapeType="1"/>
          </p:cNvSpPr>
          <p:nvPr/>
        </p:nvSpPr>
        <p:spPr bwMode="auto">
          <a:xfrm>
            <a:off x="4152900" y="2703513"/>
            <a:ext cx="133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348" name="Line 84"/>
          <p:cNvSpPr>
            <a:spLocks noChangeShapeType="1"/>
          </p:cNvSpPr>
          <p:nvPr/>
        </p:nvSpPr>
        <p:spPr bwMode="auto">
          <a:xfrm>
            <a:off x="4306888" y="3357563"/>
            <a:ext cx="6207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349" name="Rectangle 85"/>
          <p:cNvSpPr>
            <a:spLocks noChangeArrowheads="1"/>
          </p:cNvSpPr>
          <p:nvPr/>
        </p:nvSpPr>
        <p:spPr bwMode="auto">
          <a:xfrm>
            <a:off x="538163" y="1052513"/>
            <a:ext cx="877887" cy="6492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12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Календарный </a:t>
            </a:r>
          </a:p>
          <a:p>
            <a:pPr algn="ctr">
              <a:defRPr/>
            </a:pPr>
            <a:r>
              <a:rPr lang="ru-RU" sz="12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t>день месяца</a:t>
            </a:r>
          </a:p>
        </p:txBody>
      </p:sp>
      <p:sp>
        <p:nvSpPr>
          <p:cNvPr id="11350" name="Line 86"/>
          <p:cNvSpPr>
            <a:spLocks noChangeShapeType="1"/>
          </p:cNvSpPr>
          <p:nvPr/>
        </p:nvSpPr>
        <p:spPr bwMode="auto">
          <a:xfrm>
            <a:off x="1381125" y="1052513"/>
            <a:ext cx="7445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351" name="Line 87"/>
          <p:cNvSpPr>
            <a:spLocks noChangeShapeType="1"/>
          </p:cNvSpPr>
          <p:nvPr/>
        </p:nvSpPr>
        <p:spPr bwMode="auto">
          <a:xfrm>
            <a:off x="8094663" y="1052513"/>
            <a:ext cx="0" cy="468153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89156" name="Rectangle 42"/>
          <p:cNvSpPr>
            <a:spLocks noChangeArrowheads="1"/>
          </p:cNvSpPr>
          <p:nvPr/>
        </p:nvSpPr>
        <p:spPr bwMode="auto">
          <a:xfrm>
            <a:off x="204788" y="0"/>
            <a:ext cx="8713787" cy="936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indent="1588" algn="ctr" defTabSz="449263" eaLnBrk="0" hangingPunct="0">
              <a:tabLst>
                <a:tab pos="803275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r>
              <a:rPr lang="ru-RU">
                <a:solidFill>
                  <a:srgbClr val="333399"/>
                </a:solidFill>
                <a:latin typeface="Times New Roman" pitchFamily="18" charset="0"/>
              </a:rPr>
              <a:t>Порядок оценки результативности деятельности</a:t>
            </a:r>
          </a:p>
          <a:p>
            <a:pPr indent="1588" algn="ctr" defTabSz="449263" eaLnBrk="0" hangingPunct="0">
              <a:tabLst>
                <a:tab pos="803275" algn="l"/>
                <a:tab pos="1524000" algn="l"/>
                <a:tab pos="2438400" algn="l"/>
                <a:tab pos="3352800" algn="l"/>
                <a:tab pos="4267200" algn="l"/>
                <a:tab pos="5181600" algn="l"/>
                <a:tab pos="6096000" algn="l"/>
                <a:tab pos="7010400" algn="l"/>
                <a:tab pos="7924800" algn="l"/>
                <a:tab pos="8839200" algn="l"/>
                <a:tab pos="9753600" algn="l"/>
                <a:tab pos="10668000" algn="l"/>
              </a:tabLst>
            </a:pPr>
            <a:r>
              <a:rPr lang="ru-RU">
                <a:solidFill>
                  <a:srgbClr val="333399"/>
                </a:solidFill>
                <a:latin typeface="Times New Roman" pitchFamily="18" charset="0"/>
              </a:rPr>
              <a:t>руководителей ТОФК</a:t>
            </a:r>
          </a:p>
        </p:txBody>
      </p:sp>
      <p:sp>
        <p:nvSpPr>
          <p:cNvPr id="71" name="Line 77"/>
          <p:cNvSpPr>
            <a:spLocks noChangeShapeType="1"/>
          </p:cNvSpPr>
          <p:nvPr/>
        </p:nvSpPr>
        <p:spPr bwMode="auto">
          <a:xfrm>
            <a:off x="5116513" y="3554413"/>
            <a:ext cx="1587" cy="119538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72" name="Text Box 47"/>
          <p:cNvSpPr txBox="1">
            <a:spLocks noChangeArrowheads="1"/>
          </p:cNvSpPr>
          <p:nvPr/>
        </p:nvSpPr>
        <p:spPr bwMode="auto">
          <a:xfrm>
            <a:off x="5137150" y="3000375"/>
            <a:ext cx="3984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000" b="0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нет</a:t>
            </a:r>
          </a:p>
        </p:txBody>
      </p:sp>
      <p:sp>
        <p:nvSpPr>
          <p:cNvPr id="73" name="Text Box 48"/>
          <p:cNvSpPr txBox="1">
            <a:spLocks noChangeArrowheads="1"/>
          </p:cNvSpPr>
          <p:nvPr/>
        </p:nvSpPr>
        <p:spPr bwMode="auto">
          <a:xfrm>
            <a:off x="5080000" y="3452813"/>
            <a:ext cx="398463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000" b="0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да</a:t>
            </a:r>
          </a:p>
        </p:txBody>
      </p:sp>
      <p:sp>
        <p:nvSpPr>
          <p:cNvPr id="89160" name="Номер слайда 1"/>
          <p:cNvSpPr txBox="1">
            <a:spLocks noGrp="1"/>
          </p:cNvSpPr>
          <p:nvPr/>
        </p:nvSpPr>
        <p:spPr bwMode="auto">
          <a:xfrm>
            <a:off x="8567738" y="6381750"/>
            <a:ext cx="5762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043414E5-B638-45AD-AC0A-0FBD259D6A76}" type="slidenum">
              <a:rPr lang="ru-RU" sz="2200">
                <a:solidFill>
                  <a:srgbClr val="3333CC"/>
                </a:solidFill>
              </a:rPr>
              <a:pPr algn="r"/>
              <a:t>14</a:t>
            </a:fld>
            <a:endParaRPr lang="ru-RU" sz="2200">
              <a:solidFill>
                <a:srgbClr val="33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7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D72B190-EE76-4C16-B8EB-AC1A936FC058}" type="slidenum">
              <a:rPr lang="ru-RU" smtClean="0"/>
              <a:pPr/>
              <a:t>15</a:t>
            </a:fld>
            <a:endParaRPr lang="ru-RU" smtClean="0"/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857250"/>
            <a:ext cx="9144000" cy="882650"/>
          </a:xfrm>
          <a:ln>
            <a:round/>
          </a:ln>
        </p:spPr>
        <p:txBody>
          <a:bodyPr lIns="90000" tIns="46800" rIns="90000" bIns="46800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kern="1200" dirty="0" smtClean="0">
                <a:solidFill>
                  <a:srgbClr val="303090"/>
                </a:solidFill>
                <a:latin typeface="Times New Roman" pitchFamily="18" charset="0"/>
                <a:ea typeface="+mn-ea"/>
              </a:rPr>
              <a:t>Перспективы развития системы оценки эффективности деятельности </a:t>
            </a:r>
            <a:br>
              <a:rPr lang="ru-RU" kern="1200" dirty="0" smtClean="0">
                <a:solidFill>
                  <a:srgbClr val="303090"/>
                </a:solidFill>
                <a:latin typeface="Times New Roman" pitchFamily="18" charset="0"/>
                <a:ea typeface="+mn-ea"/>
              </a:rPr>
            </a:br>
            <a:endParaRPr lang="ru-RU" kern="1200" dirty="0" smtClean="0">
              <a:solidFill>
                <a:srgbClr val="303090"/>
              </a:solidFill>
              <a:latin typeface="Times New Roman" pitchFamily="18" charset="0"/>
              <a:ea typeface="+mn-ea"/>
            </a:endParaRPr>
          </a:p>
        </p:txBody>
      </p:sp>
      <p:sp>
        <p:nvSpPr>
          <p:cNvPr id="90115" name="Text Box 8"/>
          <p:cNvSpPr txBox="1">
            <a:spLocks noChangeArrowheads="1"/>
          </p:cNvSpPr>
          <p:nvPr/>
        </p:nvSpPr>
        <p:spPr bwMode="auto">
          <a:xfrm>
            <a:off x="6364288" y="4210050"/>
            <a:ext cx="2578100" cy="260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7A9999"/>
            </a:prstShdw>
          </a:effectLst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z="1100" b="0">
              <a:solidFill>
                <a:schemeClr val="tx1"/>
              </a:solidFill>
              <a:latin typeface="Arial Unicode MS" pitchFamily="34" charset="-128"/>
            </a:endParaRPr>
          </a:p>
        </p:txBody>
      </p:sp>
      <p:sp>
        <p:nvSpPr>
          <p:cNvPr id="90116" name="Номер слайда 1"/>
          <p:cNvSpPr txBox="1">
            <a:spLocks noGrp="1"/>
          </p:cNvSpPr>
          <p:nvPr/>
        </p:nvSpPr>
        <p:spPr bwMode="auto">
          <a:xfrm>
            <a:off x="8567738" y="6381750"/>
            <a:ext cx="5762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B2EC4541-F02C-4194-9078-D563FD82293E}" type="slidenum">
              <a:rPr lang="ru-RU" sz="2200">
                <a:solidFill>
                  <a:srgbClr val="3333CC"/>
                </a:solidFill>
              </a:rPr>
              <a:pPr algn="r"/>
              <a:t>15</a:t>
            </a:fld>
            <a:endParaRPr lang="ru-RU" sz="2200">
              <a:solidFill>
                <a:srgbClr val="3333CC"/>
              </a:solidFill>
            </a:endParaRPr>
          </a:p>
        </p:txBody>
      </p:sp>
      <p:grpSp>
        <p:nvGrpSpPr>
          <p:cNvPr id="90117" name="Группа 18"/>
          <p:cNvGrpSpPr>
            <a:grpSpLocks/>
          </p:cNvGrpSpPr>
          <p:nvPr/>
        </p:nvGrpSpPr>
        <p:grpSpPr bwMode="auto">
          <a:xfrm>
            <a:off x="342900" y="1739900"/>
            <a:ext cx="8445500" cy="774700"/>
            <a:chOff x="342900" y="1739900"/>
            <a:chExt cx="8445500" cy="774700"/>
          </a:xfrm>
        </p:grpSpPr>
        <p:sp>
          <p:nvSpPr>
            <p:cNvPr id="53253" name="AutoShape 5"/>
            <p:cNvSpPr>
              <a:spLocks noChangeArrowheads="1"/>
            </p:cNvSpPr>
            <p:nvPr/>
          </p:nvSpPr>
          <p:spPr bwMode="auto">
            <a:xfrm>
              <a:off x="584200" y="1739900"/>
              <a:ext cx="8204200" cy="77470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457200" indent="-457200">
                <a:defRPr/>
              </a:pPr>
              <a:r>
                <a:rPr lang="ru-RU" sz="2000" dirty="0">
                  <a:solidFill>
                    <a:schemeClr val="tx1"/>
                  </a:solidFill>
                </a:rPr>
                <a:t>       Автоматизация процессов оценки результативности</a:t>
              </a:r>
            </a:p>
            <a:p>
              <a:pPr marL="457200" indent="-457200">
                <a:defRPr/>
              </a:pPr>
              <a:r>
                <a:rPr lang="ru-RU" sz="2000" dirty="0">
                  <a:solidFill>
                    <a:schemeClr val="tx1"/>
                  </a:solidFill>
                </a:rPr>
                <a:t>       деятельности</a:t>
              </a:r>
              <a:endParaRPr lang="ru-RU" sz="2000" dirty="0">
                <a:solidFill>
                  <a:schemeClr val="tx1"/>
                </a:solidFill>
              </a:endParaRPr>
            </a:p>
          </p:txBody>
        </p:sp>
        <p:sp>
          <p:nvSpPr>
            <p:cNvPr id="90128" name="Блок-схема: узел 16"/>
            <p:cNvSpPr>
              <a:spLocks noChangeArrowheads="1"/>
            </p:cNvSpPr>
            <p:nvPr/>
          </p:nvSpPr>
          <p:spPr bwMode="auto">
            <a:xfrm>
              <a:off x="342900" y="1854200"/>
              <a:ext cx="533400" cy="533400"/>
            </a:xfrm>
            <a:prstGeom prst="flowChartConnector">
              <a:avLst/>
            </a:prstGeom>
            <a:solidFill>
              <a:srgbClr val="FFC000"/>
            </a:solidFill>
            <a:ln w="28575" algn="ctr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90000"/>
                </a:lnSpc>
              </a:pPr>
              <a:r>
                <a:rPr lang="ru-RU" sz="2000">
                  <a:solidFill>
                    <a:srgbClr val="000000"/>
                  </a:solidFill>
                </a:rPr>
                <a:t>1</a:t>
              </a:r>
            </a:p>
          </p:txBody>
        </p:sp>
      </p:grpSp>
      <p:grpSp>
        <p:nvGrpSpPr>
          <p:cNvPr id="90118" name="Группа 19"/>
          <p:cNvGrpSpPr>
            <a:grpSpLocks/>
          </p:cNvGrpSpPr>
          <p:nvPr/>
        </p:nvGrpSpPr>
        <p:grpSpPr bwMode="auto">
          <a:xfrm>
            <a:off x="304800" y="2895600"/>
            <a:ext cx="8445500" cy="774700"/>
            <a:chOff x="342900" y="1739900"/>
            <a:chExt cx="8445500" cy="774700"/>
          </a:xfrm>
        </p:grpSpPr>
        <p:sp>
          <p:nvSpPr>
            <p:cNvPr id="21" name="AutoShape 5"/>
            <p:cNvSpPr>
              <a:spLocks noChangeArrowheads="1"/>
            </p:cNvSpPr>
            <p:nvPr/>
          </p:nvSpPr>
          <p:spPr bwMode="auto">
            <a:xfrm>
              <a:off x="584200" y="1739900"/>
              <a:ext cx="8204200" cy="77470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457200" indent="-457200" algn="just">
                <a:defRPr/>
              </a:pPr>
              <a:r>
                <a:rPr lang="ru-RU" sz="2000" dirty="0">
                  <a:solidFill>
                    <a:schemeClr val="tx1"/>
                  </a:solidFill>
                </a:rPr>
                <a:t>       Совершенствование методического аппарата оценки</a:t>
              </a:r>
            </a:p>
            <a:p>
              <a:pPr marL="457200" indent="-457200" algn="just">
                <a:defRPr/>
              </a:pPr>
              <a:r>
                <a:rPr lang="ru-RU" sz="2000" dirty="0">
                  <a:solidFill>
                    <a:schemeClr val="tx1"/>
                  </a:solidFill>
                </a:rPr>
                <a:t>       экономической эффективности деятельности</a:t>
              </a:r>
              <a:endParaRPr lang="ru-RU" sz="2000" dirty="0">
                <a:solidFill>
                  <a:schemeClr val="tx1"/>
                </a:solidFill>
              </a:endParaRPr>
            </a:p>
          </p:txBody>
        </p:sp>
        <p:sp>
          <p:nvSpPr>
            <p:cNvPr id="90126" name="Блок-схема: узел 22"/>
            <p:cNvSpPr>
              <a:spLocks noChangeArrowheads="1"/>
            </p:cNvSpPr>
            <p:nvPr/>
          </p:nvSpPr>
          <p:spPr bwMode="auto">
            <a:xfrm>
              <a:off x="342900" y="1854200"/>
              <a:ext cx="533400" cy="533400"/>
            </a:xfrm>
            <a:prstGeom prst="flowChartConnector">
              <a:avLst/>
            </a:prstGeom>
            <a:solidFill>
              <a:srgbClr val="FFC000"/>
            </a:solidFill>
            <a:ln w="28575" algn="ctr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90000"/>
                </a:lnSpc>
              </a:pPr>
              <a:r>
                <a:rPr lang="ru-RU" sz="2000">
                  <a:solidFill>
                    <a:srgbClr val="000000"/>
                  </a:solidFill>
                </a:rPr>
                <a:t>2</a:t>
              </a:r>
            </a:p>
          </p:txBody>
        </p:sp>
      </p:grpSp>
      <p:grpSp>
        <p:nvGrpSpPr>
          <p:cNvPr id="90119" name="Группа 23"/>
          <p:cNvGrpSpPr>
            <a:grpSpLocks/>
          </p:cNvGrpSpPr>
          <p:nvPr/>
        </p:nvGrpSpPr>
        <p:grpSpPr bwMode="auto">
          <a:xfrm>
            <a:off x="304800" y="4025900"/>
            <a:ext cx="8445500" cy="774700"/>
            <a:chOff x="342900" y="1739900"/>
            <a:chExt cx="8445500" cy="774700"/>
          </a:xfrm>
        </p:grpSpPr>
        <p:sp>
          <p:nvSpPr>
            <p:cNvPr id="25" name="AutoShape 5"/>
            <p:cNvSpPr>
              <a:spLocks noChangeArrowheads="1"/>
            </p:cNvSpPr>
            <p:nvPr/>
          </p:nvSpPr>
          <p:spPr bwMode="auto">
            <a:xfrm>
              <a:off x="584200" y="1739900"/>
              <a:ext cx="8204200" cy="77470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457200" indent="-457200" algn="just">
                <a:defRPr/>
              </a:pPr>
              <a:r>
                <a:rPr lang="ru-RU" sz="2000" dirty="0">
                  <a:solidFill>
                    <a:schemeClr val="tx1"/>
                  </a:solidFill>
                </a:rPr>
                <a:t>       Поддержание системы оценки эффективности</a:t>
              </a:r>
            </a:p>
            <a:p>
              <a:pPr marL="457200" indent="-457200" algn="just">
                <a:defRPr/>
              </a:pPr>
              <a:r>
                <a:rPr lang="ru-RU" sz="2000" dirty="0">
                  <a:solidFill>
                    <a:schemeClr val="tx1"/>
                  </a:solidFill>
                </a:rPr>
                <a:t>       деятельности в актуальном состоянии</a:t>
              </a:r>
              <a:endParaRPr lang="ru-RU" sz="2000" dirty="0">
                <a:solidFill>
                  <a:schemeClr val="tx1"/>
                </a:solidFill>
              </a:endParaRPr>
            </a:p>
          </p:txBody>
        </p:sp>
        <p:sp>
          <p:nvSpPr>
            <p:cNvPr id="90124" name="Блок-схема: узел 26"/>
            <p:cNvSpPr>
              <a:spLocks noChangeArrowheads="1"/>
            </p:cNvSpPr>
            <p:nvPr/>
          </p:nvSpPr>
          <p:spPr bwMode="auto">
            <a:xfrm>
              <a:off x="342900" y="1854200"/>
              <a:ext cx="533400" cy="533400"/>
            </a:xfrm>
            <a:prstGeom prst="flowChartConnector">
              <a:avLst/>
            </a:prstGeom>
            <a:solidFill>
              <a:srgbClr val="FFC000"/>
            </a:solidFill>
            <a:ln w="28575" algn="ctr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90000"/>
                </a:lnSpc>
              </a:pPr>
              <a:r>
                <a:rPr lang="ru-RU" sz="2000">
                  <a:solidFill>
                    <a:srgbClr val="000000"/>
                  </a:solidFill>
                </a:rPr>
                <a:t>3</a:t>
              </a:r>
            </a:p>
          </p:txBody>
        </p:sp>
      </p:grpSp>
      <p:grpSp>
        <p:nvGrpSpPr>
          <p:cNvPr id="90120" name="Группа 27"/>
          <p:cNvGrpSpPr>
            <a:grpSpLocks/>
          </p:cNvGrpSpPr>
          <p:nvPr/>
        </p:nvGrpSpPr>
        <p:grpSpPr bwMode="auto">
          <a:xfrm>
            <a:off x="342900" y="5194300"/>
            <a:ext cx="8445500" cy="774700"/>
            <a:chOff x="342900" y="1739900"/>
            <a:chExt cx="8445500" cy="774700"/>
          </a:xfrm>
        </p:grpSpPr>
        <p:sp>
          <p:nvSpPr>
            <p:cNvPr id="29" name="AutoShape 5"/>
            <p:cNvSpPr>
              <a:spLocks noChangeArrowheads="1"/>
            </p:cNvSpPr>
            <p:nvPr/>
          </p:nvSpPr>
          <p:spPr bwMode="auto">
            <a:xfrm>
              <a:off x="584200" y="1739900"/>
              <a:ext cx="8204200" cy="77470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457200" indent="-457200" algn="just">
                <a:defRPr/>
              </a:pPr>
              <a:r>
                <a:rPr lang="ru-RU" sz="2000" dirty="0">
                  <a:solidFill>
                    <a:schemeClr val="tx1"/>
                  </a:solidFill>
                </a:rPr>
                <a:t>       Дальнейшее развитие подходов к оценке эффективности</a:t>
              </a:r>
            </a:p>
            <a:p>
              <a:pPr marL="457200" indent="-457200" algn="just">
                <a:defRPr/>
              </a:pPr>
              <a:r>
                <a:rPr lang="ru-RU" sz="2000" dirty="0">
                  <a:solidFill>
                    <a:schemeClr val="tx1"/>
                  </a:solidFill>
                </a:rPr>
                <a:t>       деятельности Федерального казначейства</a:t>
              </a:r>
              <a:endParaRPr lang="ru-RU" sz="2000" dirty="0">
                <a:solidFill>
                  <a:schemeClr val="tx1"/>
                </a:solidFill>
              </a:endParaRPr>
            </a:p>
          </p:txBody>
        </p:sp>
        <p:sp>
          <p:nvSpPr>
            <p:cNvPr id="90122" name="Блок-схема: узел 30"/>
            <p:cNvSpPr>
              <a:spLocks noChangeArrowheads="1"/>
            </p:cNvSpPr>
            <p:nvPr/>
          </p:nvSpPr>
          <p:spPr bwMode="auto">
            <a:xfrm>
              <a:off x="342900" y="1854200"/>
              <a:ext cx="533400" cy="533400"/>
            </a:xfrm>
            <a:prstGeom prst="flowChartConnector">
              <a:avLst/>
            </a:prstGeom>
            <a:solidFill>
              <a:srgbClr val="FFC000"/>
            </a:solidFill>
            <a:ln w="28575" algn="ctr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90000"/>
                </a:lnSpc>
              </a:pPr>
              <a:r>
                <a:rPr lang="ru-RU" sz="2000">
                  <a:solidFill>
                    <a:srgbClr val="000000"/>
                  </a:solidFill>
                </a:rPr>
                <a:t>4</a:t>
              </a:r>
            </a:p>
          </p:txBody>
        </p:sp>
      </p:grp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0"/>
          <p:cNvSpPr>
            <a:spLocks noGrp="1" noChangeArrowheads="1"/>
          </p:cNvSpPr>
          <p:nvPr>
            <p:ph type="title"/>
          </p:nvPr>
        </p:nvSpPr>
        <p:spPr>
          <a:xfrm>
            <a:off x="1298575" y="2327275"/>
            <a:ext cx="6805613" cy="2752725"/>
          </a:xfrm>
        </p:spPr>
        <p:txBody>
          <a:bodyPr/>
          <a:lstStyle/>
          <a:p>
            <a:pPr algn="ctr">
              <a:defRPr/>
            </a:pPr>
            <a:r>
              <a:rPr lang="ru-RU" sz="32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СПАСИБО ЗА ВНИМАНИЕ!</a:t>
            </a:r>
          </a:p>
        </p:txBody>
      </p:sp>
      <p:sp>
        <p:nvSpPr>
          <p:cNvPr id="92162" name="Text Box 54"/>
          <p:cNvSpPr txBox="1">
            <a:spLocks noChangeArrowheads="1"/>
          </p:cNvSpPr>
          <p:nvPr/>
        </p:nvSpPr>
        <p:spPr bwMode="auto">
          <a:xfrm>
            <a:off x="1357313" y="5827713"/>
            <a:ext cx="184150" cy="366712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endParaRPr lang="en-US" sz="200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46D926B-AE92-43E4-A9B0-4638C418B6B3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857250"/>
            <a:ext cx="9144000" cy="882650"/>
          </a:xfrm>
          <a:ln>
            <a:round/>
          </a:ln>
        </p:spPr>
        <p:txBody>
          <a:bodyPr lIns="90000" tIns="46800" rIns="90000" bIns="46800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kern="1200" dirty="0" smtClean="0">
                <a:solidFill>
                  <a:srgbClr val="303090"/>
                </a:solidFill>
                <a:latin typeface="Times New Roman" pitchFamily="18" charset="0"/>
                <a:ea typeface="+mn-ea"/>
              </a:rPr>
              <a:t>Обоснование необходимости создания системы оценки результативности деятельности</a:t>
            </a:r>
            <a:br>
              <a:rPr lang="ru-RU" kern="1200" dirty="0" smtClean="0">
                <a:solidFill>
                  <a:srgbClr val="303090"/>
                </a:solidFill>
                <a:latin typeface="Times New Roman" pitchFamily="18" charset="0"/>
                <a:ea typeface="+mn-ea"/>
              </a:rPr>
            </a:br>
            <a:endParaRPr lang="ru-RU" kern="1200" dirty="0" smtClean="0">
              <a:solidFill>
                <a:srgbClr val="303090"/>
              </a:solidFill>
              <a:latin typeface="Times New Roman" pitchFamily="18" charset="0"/>
              <a:ea typeface="+mn-ea"/>
            </a:endParaRPr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2870200" y="1866900"/>
            <a:ext cx="3238500" cy="10414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Оценка качества </a:t>
            </a:r>
          </a:p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 деятельности</a:t>
            </a:r>
          </a:p>
        </p:txBody>
      </p:sp>
      <p:sp>
        <p:nvSpPr>
          <p:cNvPr id="53255" name="AutoShape 7"/>
          <p:cNvSpPr>
            <a:spLocks noChangeArrowheads="1"/>
          </p:cNvSpPr>
          <p:nvPr/>
        </p:nvSpPr>
        <p:spPr bwMode="auto">
          <a:xfrm>
            <a:off x="6072188" y="4762500"/>
            <a:ext cx="2593975" cy="10414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</a:rPr>
              <a:t>При материальном </a:t>
            </a:r>
          </a:p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</a:rPr>
              <a:t>стимулировании</a:t>
            </a:r>
          </a:p>
        </p:txBody>
      </p:sp>
      <p:sp>
        <p:nvSpPr>
          <p:cNvPr id="33799" name="Text Box 8"/>
          <p:cNvSpPr txBox="1">
            <a:spLocks noChangeArrowheads="1"/>
          </p:cNvSpPr>
          <p:nvPr/>
        </p:nvSpPr>
        <p:spPr bwMode="auto">
          <a:xfrm>
            <a:off x="6364288" y="4210050"/>
            <a:ext cx="2578100" cy="260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7A9999"/>
            </a:prstShdw>
          </a:effectLst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z="1100" b="0">
              <a:solidFill>
                <a:schemeClr val="tx1"/>
              </a:solidFill>
              <a:latin typeface="Arial Unicode MS" pitchFamily="34" charset="-128"/>
            </a:endParaRPr>
          </a:p>
        </p:txBody>
      </p:sp>
      <p:sp>
        <p:nvSpPr>
          <p:cNvPr id="53257" name="AutoShape 9"/>
          <p:cNvSpPr>
            <a:spLocks noChangeArrowheads="1"/>
          </p:cNvSpPr>
          <p:nvPr/>
        </p:nvSpPr>
        <p:spPr bwMode="auto">
          <a:xfrm>
            <a:off x="485775" y="4660900"/>
            <a:ext cx="2432050" cy="10160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1800" b="0">
              <a:solidFill>
                <a:schemeClr val="tx1"/>
              </a:solidFill>
            </a:endParaRPr>
          </a:p>
        </p:txBody>
      </p:sp>
      <p:sp>
        <p:nvSpPr>
          <p:cNvPr id="53259" name="AutoShape 11"/>
          <p:cNvSpPr>
            <a:spLocks noChangeArrowheads="1"/>
          </p:cNvSpPr>
          <p:nvPr/>
        </p:nvSpPr>
        <p:spPr bwMode="auto">
          <a:xfrm>
            <a:off x="3022600" y="3395663"/>
            <a:ext cx="2971800" cy="121443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 sz="1800" b="0">
              <a:solidFill>
                <a:schemeClr val="tx1"/>
              </a:solidFill>
            </a:endParaRPr>
          </a:p>
        </p:txBody>
      </p:sp>
      <p:sp>
        <p:nvSpPr>
          <p:cNvPr id="33804" name="Text Box 13"/>
          <p:cNvSpPr txBox="1">
            <a:spLocks noChangeArrowheads="1"/>
          </p:cNvSpPr>
          <p:nvPr/>
        </p:nvSpPr>
        <p:spPr bwMode="auto">
          <a:xfrm>
            <a:off x="773113" y="4851400"/>
            <a:ext cx="1793875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7A9999"/>
            </a:prstShdw>
          </a:effectLst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>
                <a:solidFill>
                  <a:schemeClr val="tx1"/>
                </a:solidFill>
              </a:rPr>
              <a:t>При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>
                <a:solidFill>
                  <a:schemeClr val="tx1"/>
                </a:solidFill>
              </a:rPr>
              <a:t>аттестации</a:t>
            </a:r>
          </a:p>
        </p:txBody>
      </p:sp>
      <p:sp>
        <p:nvSpPr>
          <p:cNvPr id="33805" name="Text Box 14"/>
          <p:cNvSpPr txBox="1">
            <a:spLocks noChangeArrowheads="1"/>
          </p:cNvSpPr>
          <p:nvPr/>
        </p:nvSpPr>
        <p:spPr bwMode="auto">
          <a:xfrm>
            <a:off x="2984500" y="3459163"/>
            <a:ext cx="2971800" cy="1016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7A9999"/>
            </a:prstShdw>
          </a:effectLst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>
                <a:solidFill>
                  <a:schemeClr val="tx1"/>
                </a:solidFill>
              </a:rPr>
              <a:t>Сведения об оценке результативности деятельности</a:t>
            </a:r>
          </a:p>
        </p:txBody>
      </p:sp>
      <p:sp>
        <p:nvSpPr>
          <p:cNvPr id="53273" name="AutoShape 7"/>
          <p:cNvSpPr>
            <a:spLocks noChangeArrowheads="1"/>
          </p:cNvSpPr>
          <p:nvPr/>
        </p:nvSpPr>
        <p:spPr bwMode="auto">
          <a:xfrm>
            <a:off x="3048000" y="5216525"/>
            <a:ext cx="2895599" cy="142557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</a:rPr>
              <a:t>При моральном </a:t>
            </a:r>
          </a:p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</a:rPr>
              <a:t>стимулировании и </a:t>
            </a:r>
          </a:p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</a:rPr>
              <a:t>принятии кадровых</a:t>
            </a:r>
          </a:p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</a:rPr>
              <a:t> решений</a:t>
            </a:r>
          </a:p>
        </p:txBody>
      </p:sp>
      <p:cxnSp>
        <p:nvCxnSpPr>
          <p:cNvPr id="18" name="Прямая со стрелкой 17"/>
          <p:cNvCxnSpPr>
            <a:stCxn id="53259" idx="2"/>
            <a:endCxn id="0" idx="0"/>
          </p:cNvCxnSpPr>
          <p:nvPr/>
        </p:nvCxnSpPr>
        <p:spPr bwMode="auto">
          <a:xfrm flipH="1">
            <a:off x="4495800" y="4610100"/>
            <a:ext cx="12700" cy="606425"/>
          </a:xfrm>
          <a:prstGeom prst="straightConnector1">
            <a:avLst/>
          </a:prstGeom>
          <a:noFill/>
          <a:ln w="31750" cap="flat" cmpd="sng" algn="ctr">
            <a:solidFill>
              <a:schemeClr val="tx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Прямая со стрелкой 21"/>
          <p:cNvCxnSpPr>
            <a:stCxn id="53259" idx="1"/>
            <a:endCxn id="0" idx="0"/>
          </p:cNvCxnSpPr>
          <p:nvPr/>
        </p:nvCxnSpPr>
        <p:spPr bwMode="auto">
          <a:xfrm flipH="1">
            <a:off x="1701800" y="4003675"/>
            <a:ext cx="1320800" cy="657225"/>
          </a:xfrm>
          <a:prstGeom prst="straightConnector1">
            <a:avLst/>
          </a:prstGeom>
          <a:noFill/>
          <a:ln w="31750" cap="flat" cmpd="sng" algn="ctr">
            <a:solidFill>
              <a:schemeClr val="tx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Прямая со стрелкой 25"/>
          <p:cNvCxnSpPr>
            <a:stCxn id="53259" idx="3"/>
            <a:endCxn id="0" idx="0"/>
          </p:cNvCxnSpPr>
          <p:nvPr/>
        </p:nvCxnSpPr>
        <p:spPr bwMode="auto">
          <a:xfrm>
            <a:off x="5994400" y="4003675"/>
            <a:ext cx="1374775" cy="758825"/>
          </a:xfrm>
          <a:prstGeom prst="straightConnector1">
            <a:avLst/>
          </a:prstGeom>
          <a:noFill/>
          <a:ln w="31750" cap="flat" cmpd="sng" algn="ctr">
            <a:solidFill>
              <a:schemeClr val="tx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Прямая со стрелкой 29"/>
          <p:cNvCxnSpPr>
            <a:endCxn id="53259" idx="0"/>
          </p:cNvCxnSpPr>
          <p:nvPr/>
        </p:nvCxnSpPr>
        <p:spPr bwMode="auto">
          <a:xfrm>
            <a:off x="4508500" y="2882900"/>
            <a:ext cx="0" cy="512763"/>
          </a:xfrm>
          <a:prstGeom prst="straightConnector1">
            <a:avLst/>
          </a:prstGeom>
          <a:noFill/>
          <a:ln w="31750" cap="flat" cmpd="sng" algn="ctr">
            <a:solidFill>
              <a:schemeClr val="tx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3813" name="Номер слайда 1"/>
          <p:cNvSpPr txBox="1">
            <a:spLocks noGrp="1"/>
          </p:cNvSpPr>
          <p:nvPr/>
        </p:nvSpPr>
        <p:spPr bwMode="auto">
          <a:xfrm>
            <a:off x="8567738" y="6381750"/>
            <a:ext cx="5762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1656F67C-1B17-4A0B-827A-7A3691F305A6}" type="slidenum">
              <a:rPr lang="ru-RU" sz="2200">
                <a:solidFill>
                  <a:srgbClr val="3333CC"/>
                </a:solidFill>
              </a:rPr>
              <a:pPr algn="r"/>
              <a:t>2</a:t>
            </a:fld>
            <a:endParaRPr lang="ru-RU" sz="2200">
              <a:solidFill>
                <a:srgbClr val="3333CC"/>
              </a:solidFill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00B50975-FC27-47FC-BD89-D321B88A41A0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857250"/>
            <a:ext cx="9144000" cy="882650"/>
          </a:xfrm>
          <a:ln>
            <a:round/>
          </a:ln>
        </p:spPr>
        <p:txBody>
          <a:bodyPr lIns="90000" tIns="46800" rIns="90000" bIns="46800"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kern="1200" dirty="0" smtClean="0">
                <a:solidFill>
                  <a:srgbClr val="303090"/>
                </a:solidFill>
                <a:latin typeface="Times New Roman" pitchFamily="18" charset="0"/>
                <a:ea typeface="+mn-ea"/>
              </a:rPr>
              <a:t>Критерии комплексности подходов к оценке результативности деятельности </a:t>
            </a:r>
            <a:br>
              <a:rPr lang="ru-RU" kern="1200" dirty="0" smtClean="0">
                <a:solidFill>
                  <a:srgbClr val="303090"/>
                </a:solidFill>
                <a:latin typeface="Times New Roman" pitchFamily="18" charset="0"/>
                <a:ea typeface="+mn-ea"/>
              </a:rPr>
            </a:br>
            <a:endParaRPr lang="ru-RU" kern="1200" dirty="0" smtClean="0">
              <a:solidFill>
                <a:srgbClr val="303090"/>
              </a:solidFill>
              <a:latin typeface="Times New Roman" pitchFamily="18" charset="0"/>
              <a:ea typeface="+mn-ea"/>
            </a:endParaRPr>
          </a:p>
        </p:txBody>
      </p:sp>
      <p:sp>
        <p:nvSpPr>
          <p:cNvPr id="35843" name="Text Box 8"/>
          <p:cNvSpPr txBox="1">
            <a:spLocks noChangeArrowheads="1"/>
          </p:cNvSpPr>
          <p:nvPr/>
        </p:nvSpPr>
        <p:spPr bwMode="auto">
          <a:xfrm>
            <a:off x="6364288" y="4210050"/>
            <a:ext cx="2578100" cy="260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7A9999"/>
            </a:prstShdw>
          </a:effectLst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z="1100" b="0">
              <a:solidFill>
                <a:schemeClr val="tx1"/>
              </a:solidFill>
              <a:latin typeface="Arial Unicode MS" pitchFamily="34" charset="-128"/>
            </a:endParaRPr>
          </a:p>
        </p:txBody>
      </p:sp>
      <p:sp>
        <p:nvSpPr>
          <p:cNvPr id="35844" name="Номер слайда 1"/>
          <p:cNvSpPr txBox="1">
            <a:spLocks noGrp="1"/>
          </p:cNvSpPr>
          <p:nvPr/>
        </p:nvSpPr>
        <p:spPr bwMode="auto">
          <a:xfrm>
            <a:off x="8567738" y="6381750"/>
            <a:ext cx="5762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ACD709D6-ECBC-440E-89E4-6B1E481AB219}" type="slidenum">
              <a:rPr lang="ru-RU" sz="2200">
                <a:solidFill>
                  <a:srgbClr val="3333CC"/>
                </a:solidFill>
              </a:rPr>
              <a:pPr algn="r"/>
              <a:t>3</a:t>
            </a:fld>
            <a:endParaRPr lang="ru-RU" sz="2200">
              <a:solidFill>
                <a:srgbClr val="3333CC"/>
              </a:solidFill>
            </a:endParaRPr>
          </a:p>
        </p:txBody>
      </p:sp>
      <p:grpSp>
        <p:nvGrpSpPr>
          <p:cNvPr id="35845" name="Группа 18"/>
          <p:cNvGrpSpPr>
            <a:grpSpLocks/>
          </p:cNvGrpSpPr>
          <p:nvPr/>
        </p:nvGrpSpPr>
        <p:grpSpPr bwMode="auto">
          <a:xfrm>
            <a:off x="342900" y="1739900"/>
            <a:ext cx="8445500" cy="774700"/>
            <a:chOff x="342900" y="1739900"/>
            <a:chExt cx="8445500" cy="774700"/>
          </a:xfrm>
        </p:grpSpPr>
        <p:sp>
          <p:nvSpPr>
            <p:cNvPr id="53253" name="AutoShape 5"/>
            <p:cNvSpPr>
              <a:spLocks noChangeArrowheads="1"/>
            </p:cNvSpPr>
            <p:nvPr/>
          </p:nvSpPr>
          <p:spPr bwMode="auto">
            <a:xfrm>
              <a:off x="584200" y="1739900"/>
              <a:ext cx="8204200" cy="77470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457200" indent="-457200">
                <a:defRPr/>
              </a:pPr>
              <a:r>
                <a:rPr lang="ru-RU" sz="2000" dirty="0">
                  <a:solidFill>
                    <a:schemeClr val="tx1"/>
                  </a:solidFill>
                </a:rPr>
                <a:t>       </a:t>
              </a:r>
              <a:r>
                <a:rPr lang="ru-RU" sz="2000" dirty="0" err="1">
                  <a:solidFill>
                    <a:schemeClr val="tx1"/>
                  </a:solidFill>
                </a:rPr>
                <a:t>Взаимоувязка</a:t>
              </a:r>
              <a:r>
                <a:rPr lang="ru-RU" sz="2000" dirty="0">
                  <a:solidFill>
                    <a:schemeClr val="tx1"/>
                  </a:solidFill>
                </a:rPr>
                <a:t> результативности деятельности сотрудника</a:t>
              </a:r>
            </a:p>
            <a:p>
              <a:pPr marL="457200" indent="-457200">
                <a:defRPr/>
              </a:pPr>
              <a:r>
                <a:rPr lang="ru-RU" sz="2000" dirty="0">
                  <a:solidFill>
                    <a:schemeClr val="tx1"/>
                  </a:solidFill>
                </a:rPr>
                <a:t>       и результативности функционирования организации </a:t>
              </a:r>
              <a:endParaRPr lang="ru-RU" sz="2000" dirty="0">
                <a:solidFill>
                  <a:schemeClr val="tx1"/>
                </a:solidFill>
              </a:endParaRPr>
            </a:p>
          </p:txBody>
        </p:sp>
        <p:sp>
          <p:nvSpPr>
            <p:cNvPr id="35856" name="Блок-схема: узел 16"/>
            <p:cNvSpPr>
              <a:spLocks noChangeArrowheads="1"/>
            </p:cNvSpPr>
            <p:nvPr/>
          </p:nvSpPr>
          <p:spPr bwMode="auto">
            <a:xfrm>
              <a:off x="342900" y="1854200"/>
              <a:ext cx="533400" cy="533400"/>
            </a:xfrm>
            <a:prstGeom prst="flowChartConnector">
              <a:avLst/>
            </a:prstGeom>
            <a:solidFill>
              <a:srgbClr val="FFC000"/>
            </a:solidFill>
            <a:ln w="28575" algn="ctr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90000"/>
                </a:lnSpc>
              </a:pPr>
              <a:r>
                <a:rPr lang="ru-RU" sz="2000">
                  <a:solidFill>
                    <a:srgbClr val="000000"/>
                  </a:solidFill>
                </a:rPr>
                <a:t>1</a:t>
              </a:r>
            </a:p>
          </p:txBody>
        </p:sp>
      </p:grpSp>
      <p:grpSp>
        <p:nvGrpSpPr>
          <p:cNvPr id="35846" name="Группа 19"/>
          <p:cNvGrpSpPr>
            <a:grpSpLocks/>
          </p:cNvGrpSpPr>
          <p:nvPr/>
        </p:nvGrpSpPr>
        <p:grpSpPr bwMode="auto">
          <a:xfrm>
            <a:off x="304800" y="2895600"/>
            <a:ext cx="8445500" cy="774700"/>
            <a:chOff x="342900" y="1739900"/>
            <a:chExt cx="8445500" cy="774700"/>
          </a:xfrm>
        </p:grpSpPr>
        <p:sp>
          <p:nvSpPr>
            <p:cNvPr id="21" name="AutoShape 5"/>
            <p:cNvSpPr>
              <a:spLocks noChangeArrowheads="1"/>
            </p:cNvSpPr>
            <p:nvPr/>
          </p:nvSpPr>
          <p:spPr bwMode="auto">
            <a:xfrm>
              <a:off x="584200" y="1739900"/>
              <a:ext cx="8204200" cy="77470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457200" indent="-457200" algn="just"/>
              <a:r>
                <a:rPr lang="ru-RU" sz="2000">
                  <a:solidFill>
                    <a:schemeClr val="tx1"/>
                  </a:solidFill>
                </a:rPr>
                <a:t>       Оценка функциональной составляющей деятельности</a:t>
              </a:r>
            </a:p>
            <a:p>
              <a:pPr marL="457200" indent="-457200" algn="just"/>
              <a:r>
                <a:rPr lang="ru-RU" sz="2000">
                  <a:solidFill>
                    <a:schemeClr val="tx1"/>
                  </a:solidFill>
                </a:rPr>
                <a:t>       сотрудника</a:t>
              </a:r>
            </a:p>
          </p:txBody>
        </p:sp>
        <p:sp>
          <p:nvSpPr>
            <p:cNvPr id="35854" name="Блок-схема: узел 22"/>
            <p:cNvSpPr>
              <a:spLocks noChangeArrowheads="1"/>
            </p:cNvSpPr>
            <p:nvPr/>
          </p:nvSpPr>
          <p:spPr bwMode="auto">
            <a:xfrm>
              <a:off x="342900" y="1854200"/>
              <a:ext cx="533400" cy="533400"/>
            </a:xfrm>
            <a:prstGeom prst="flowChartConnector">
              <a:avLst/>
            </a:prstGeom>
            <a:solidFill>
              <a:srgbClr val="FFC000"/>
            </a:solidFill>
            <a:ln w="28575" algn="ctr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90000"/>
                </a:lnSpc>
              </a:pPr>
              <a:r>
                <a:rPr lang="ru-RU" sz="2000">
                  <a:solidFill>
                    <a:srgbClr val="000000"/>
                  </a:solidFill>
                </a:rPr>
                <a:t>2</a:t>
              </a:r>
            </a:p>
          </p:txBody>
        </p:sp>
      </p:grpSp>
      <p:grpSp>
        <p:nvGrpSpPr>
          <p:cNvPr id="35847" name="Группа 23"/>
          <p:cNvGrpSpPr>
            <a:grpSpLocks/>
          </p:cNvGrpSpPr>
          <p:nvPr/>
        </p:nvGrpSpPr>
        <p:grpSpPr bwMode="auto">
          <a:xfrm>
            <a:off x="304800" y="4025900"/>
            <a:ext cx="8445500" cy="774700"/>
            <a:chOff x="342900" y="1739900"/>
            <a:chExt cx="8445500" cy="774700"/>
          </a:xfrm>
        </p:grpSpPr>
        <p:sp>
          <p:nvSpPr>
            <p:cNvPr id="25" name="AutoShape 5"/>
            <p:cNvSpPr>
              <a:spLocks noChangeArrowheads="1"/>
            </p:cNvSpPr>
            <p:nvPr/>
          </p:nvSpPr>
          <p:spPr bwMode="auto">
            <a:xfrm>
              <a:off x="584200" y="1739900"/>
              <a:ext cx="8204200" cy="77470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457200" indent="-457200" algn="just">
                <a:defRPr/>
              </a:pPr>
              <a:r>
                <a:rPr lang="ru-RU" sz="2000" dirty="0">
                  <a:solidFill>
                    <a:schemeClr val="tx1"/>
                  </a:solidFill>
                </a:rPr>
                <a:t>       Оценка соблюдения трудовой дисциплины</a:t>
              </a:r>
              <a:endParaRPr lang="ru-RU" sz="2000" dirty="0">
                <a:solidFill>
                  <a:schemeClr val="tx1"/>
                </a:solidFill>
              </a:endParaRPr>
            </a:p>
          </p:txBody>
        </p:sp>
        <p:sp>
          <p:nvSpPr>
            <p:cNvPr id="35852" name="Блок-схема: узел 26"/>
            <p:cNvSpPr>
              <a:spLocks noChangeArrowheads="1"/>
            </p:cNvSpPr>
            <p:nvPr/>
          </p:nvSpPr>
          <p:spPr bwMode="auto">
            <a:xfrm>
              <a:off x="342900" y="1854200"/>
              <a:ext cx="533400" cy="533400"/>
            </a:xfrm>
            <a:prstGeom prst="flowChartConnector">
              <a:avLst/>
            </a:prstGeom>
            <a:solidFill>
              <a:srgbClr val="FFC000"/>
            </a:solidFill>
            <a:ln w="28575" algn="ctr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90000"/>
                </a:lnSpc>
              </a:pPr>
              <a:r>
                <a:rPr lang="ru-RU" sz="2000">
                  <a:solidFill>
                    <a:srgbClr val="000000"/>
                  </a:solidFill>
                </a:rPr>
                <a:t>3</a:t>
              </a:r>
            </a:p>
          </p:txBody>
        </p:sp>
      </p:grpSp>
      <p:grpSp>
        <p:nvGrpSpPr>
          <p:cNvPr id="35848" name="Группа 27"/>
          <p:cNvGrpSpPr>
            <a:grpSpLocks/>
          </p:cNvGrpSpPr>
          <p:nvPr/>
        </p:nvGrpSpPr>
        <p:grpSpPr bwMode="auto">
          <a:xfrm>
            <a:off x="342900" y="5194300"/>
            <a:ext cx="8445500" cy="774700"/>
            <a:chOff x="342900" y="1739900"/>
            <a:chExt cx="8445500" cy="774700"/>
          </a:xfrm>
        </p:grpSpPr>
        <p:sp>
          <p:nvSpPr>
            <p:cNvPr id="29" name="AutoShape 5"/>
            <p:cNvSpPr>
              <a:spLocks noChangeArrowheads="1"/>
            </p:cNvSpPr>
            <p:nvPr/>
          </p:nvSpPr>
          <p:spPr bwMode="auto">
            <a:xfrm>
              <a:off x="584200" y="1739900"/>
              <a:ext cx="8204200" cy="77470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457200" indent="-457200" algn="just">
                <a:defRPr/>
              </a:pPr>
              <a:r>
                <a:rPr lang="ru-RU" sz="2000" dirty="0">
                  <a:solidFill>
                    <a:schemeClr val="tx1"/>
                  </a:solidFill>
                </a:rPr>
                <a:t>       Использование широкого спектра источников оценки</a:t>
              </a:r>
              <a:endParaRPr lang="ru-RU" sz="2000" dirty="0">
                <a:solidFill>
                  <a:schemeClr val="tx1"/>
                </a:solidFill>
              </a:endParaRPr>
            </a:p>
          </p:txBody>
        </p:sp>
        <p:sp>
          <p:nvSpPr>
            <p:cNvPr id="35850" name="Блок-схема: узел 30"/>
            <p:cNvSpPr>
              <a:spLocks noChangeArrowheads="1"/>
            </p:cNvSpPr>
            <p:nvPr/>
          </p:nvSpPr>
          <p:spPr bwMode="auto">
            <a:xfrm>
              <a:off x="342900" y="1854200"/>
              <a:ext cx="533400" cy="533400"/>
            </a:xfrm>
            <a:prstGeom prst="flowChartConnector">
              <a:avLst/>
            </a:prstGeom>
            <a:solidFill>
              <a:srgbClr val="FFC000"/>
            </a:solidFill>
            <a:ln w="28575" algn="ctr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90000"/>
                </a:lnSpc>
              </a:pPr>
              <a:r>
                <a:rPr lang="ru-RU" sz="2000">
                  <a:solidFill>
                    <a:srgbClr val="000000"/>
                  </a:solidFill>
                </a:rPr>
                <a:t>4</a:t>
              </a:r>
            </a:p>
          </p:txBody>
        </p:sp>
      </p:grp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941275F-DFB2-45DF-9BAF-EBD19B0E6655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37890" name="Rectangle 7"/>
          <p:cNvSpPr txBox="1">
            <a:spLocks noGrp="1" noChangeArrowheads="1"/>
          </p:cNvSpPr>
          <p:nvPr/>
        </p:nvSpPr>
        <p:spPr bwMode="auto">
          <a:xfrm>
            <a:off x="8143875" y="6330950"/>
            <a:ext cx="5762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7E266EA5-CB3B-4DDD-8E3D-3E8594EFC787}" type="slidenum">
              <a:rPr lang="ru-RU" sz="2200"/>
              <a:pPr algn="r"/>
              <a:t>4</a:t>
            </a:fld>
            <a:endParaRPr lang="ru-RU" sz="2200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" y="981075"/>
            <a:ext cx="8407400" cy="830263"/>
          </a:xfrm>
        </p:spPr>
        <p:txBody>
          <a:bodyPr lIns="90000" tIns="46800" rIns="90000" bIns="46800"/>
          <a:lstStyle/>
          <a:p>
            <a:pPr marL="762000" indent="-754063" algn="ctr" defTabSz="449263">
              <a:tabLst>
                <a:tab pos="762000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</a:pPr>
            <a:r>
              <a:rPr lang="ru-RU" sz="2000" b="0" smtClean="0">
                <a:solidFill>
                  <a:srgbClr val="303090"/>
                </a:solidFill>
              </a:rPr>
              <a:t> </a:t>
            </a:r>
            <a:br>
              <a:rPr lang="ru-RU" sz="2000" b="0" smtClean="0">
                <a:solidFill>
                  <a:srgbClr val="303090"/>
                </a:solidFill>
              </a:rPr>
            </a:br>
            <a:r>
              <a:rPr lang="ru-RU" sz="2400" smtClean="0">
                <a:solidFill>
                  <a:srgbClr val="303090"/>
                </a:solidFill>
              </a:rPr>
              <a:t>Корреляция системы планирования и системы оценки деятельности в целях формирования показателей деятельности </a:t>
            </a:r>
            <a:br>
              <a:rPr lang="ru-RU" sz="2400" smtClean="0">
                <a:solidFill>
                  <a:srgbClr val="303090"/>
                </a:solidFill>
              </a:rPr>
            </a:br>
            <a:endParaRPr lang="ru-RU" sz="2400" smtClean="0">
              <a:solidFill>
                <a:srgbClr val="303090"/>
              </a:solidFill>
            </a:endParaRPr>
          </a:p>
        </p:txBody>
      </p:sp>
      <p:grpSp>
        <p:nvGrpSpPr>
          <p:cNvPr id="37892" name="Group 4"/>
          <p:cNvGrpSpPr>
            <a:grpSpLocks/>
          </p:cNvGrpSpPr>
          <p:nvPr/>
        </p:nvGrpSpPr>
        <p:grpSpPr bwMode="auto">
          <a:xfrm>
            <a:off x="250825" y="1700213"/>
            <a:ext cx="2881313" cy="4606925"/>
            <a:chOff x="158" y="1071"/>
            <a:chExt cx="1815" cy="2902"/>
          </a:xfrm>
        </p:grpSpPr>
        <p:sp>
          <p:nvSpPr>
            <p:cNvPr id="55301" name="AutoShape 5"/>
            <p:cNvSpPr>
              <a:spLocks noChangeArrowheads="1"/>
            </p:cNvSpPr>
            <p:nvPr/>
          </p:nvSpPr>
          <p:spPr bwMode="auto">
            <a:xfrm flipV="1">
              <a:off x="839" y="1071"/>
              <a:ext cx="453" cy="725"/>
            </a:xfrm>
            <a:custGeom>
              <a:avLst/>
              <a:gdLst>
                <a:gd name="G0" fmla="+- 10800 0 0"/>
                <a:gd name="G1" fmla="+- 21600 0 10800"/>
                <a:gd name="G2" fmla="*/ 10800 1 2"/>
                <a:gd name="G3" fmla="+- 21600 0 G2"/>
                <a:gd name="G4" fmla="+/ 10800 21600 2"/>
                <a:gd name="G5" fmla="+/ G1 0 2"/>
                <a:gd name="G6" fmla="*/ 21600 21600 10800"/>
                <a:gd name="G7" fmla="*/ G6 1 2"/>
                <a:gd name="G8" fmla="+- 21600 0 G7"/>
                <a:gd name="G9" fmla="*/ 21600 1 2"/>
                <a:gd name="G10" fmla="+- 10800 0 G9"/>
                <a:gd name="G11" fmla="?: G10 G8 0"/>
                <a:gd name="G12" fmla="?: G10 G7 21600"/>
                <a:gd name="T0" fmla="*/ 16200 w 21600"/>
                <a:gd name="T1" fmla="*/ 10800 h 21600"/>
                <a:gd name="T2" fmla="*/ 10800 w 21600"/>
                <a:gd name="T3" fmla="*/ 21600 h 21600"/>
                <a:gd name="T4" fmla="*/ 5400 w 21600"/>
                <a:gd name="T5" fmla="*/ 10800 h 21600"/>
                <a:gd name="T6" fmla="*/ 10800 w 21600"/>
                <a:gd name="T7" fmla="*/ 0 h 21600"/>
                <a:gd name="T8" fmla="*/ 7200 w 21600"/>
                <a:gd name="T9" fmla="*/ 7200 h 21600"/>
                <a:gd name="T10" fmla="*/ 14400 w 21600"/>
                <a:gd name="T11" fmla="*/ 144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ot="10800000" wrap="none" lIns="0" tIns="0" rIns="0" bIns="0" anchor="ctr"/>
            <a:lstStyle/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endParaRPr lang="ru-RU" sz="1500" b="0" dirty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endParaRPr>
            </a:p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endParaRPr lang="ru-RU" sz="1300" b="0" dirty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endParaRPr>
            </a:p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800" dirty="0">
                  <a:solidFill>
                    <a:schemeClr val="tx1"/>
                  </a:solidFill>
                </a:rPr>
                <a:t>ГОСУДАРСТВЕННЫЕ</a:t>
              </a:r>
            </a:p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800" dirty="0">
                  <a:solidFill>
                    <a:schemeClr val="tx1"/>
                  </a:solidFill>
                </a:rPr>
                <a:t>ПРОГРАММЫ</a:t>
              </a:r>
              <a:endParaRPr lang="ru-RU" sz="1800" dirty="0">
                <a:solidFill>
                  <a:schemeClr val="tx1"/>
                </a:solidFill>
              </a:endParaRPr>
            </a:p>
          </p:txBody>
        </p:sp>
        <p:sp>
          <p:nvSpPr>
            <p:cNvPr id="55302" name="AutoShape 6"/>
            <p:cNvSpPr>
              <a:spLocks noChangeArrowheads="1"/>
            </p:cNvSpPr>
            <p:nvPr/>
          </p:nvSpPr>
          <p:spPr bwMode="auto">
            <a:xfrm flipV="1">
              <a:off x="612" y="1797"/>
              <a:ext cx="907" cy="726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ot="10800000" wrap="none" lIns="0" tIns="0" rIns="0" bIns="0" anchor="ctr"/>
            <a:lstStyle/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800" dirty="0">
                  <a:solidFill>
                    <a:schemeClr val="tx1"/>
                  </a:solidFill>
                </a:rPr>
                <a:t>ПЛАНЫ </a:t>
              </a:r>
            </a:p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800" dirty="0">
                  <a:solidFill>
                    <a:schemeClr val="tx1"/>
                  </a:solidFill>
                </a:rPr>
                <a:t>ФЕДЕРАЛЬНОГО </a:t>
              </a:r>
            </a:p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800" dirty="0">
                  <a:solidFill>
                    <a:schemeClr val="tx1"/>
                  </a:solidFill>
                </a:rPr>
                <a:t>КАЗНАЧЕЙСТВА</a:t>
              </a:r>
              <a:endParaRPr lang="ru-RU" sz="1800" dirty="0">
                <a:solidFill>
                  <a:schemeClr val="tx1"/>
                </a:solidFill>
              </a:endParaRPr>
            </a:p>
          </p:txBody>
        </p:sp>
        <p:sp>
          <p:nvSpPr>
            <p:cNvPr id="55303" name="AutoShape 7"/>
            <p:cNvSpPr>
              <a:spLocks noChangeArrowheads="1"/>
            </p:cNvSpPr>
            <p:nvPr/>
          </p:nvSpPr>
          <p:spPr bwMode="auto">
            <a:xfrm flipV="1">
              <a:off x="385" y="2521"/>
              <a:ext cx="1361" cy="725"/>
            </a:xfrm>
            <a:custGeom>
              <a:avLst/>
              <a:gdLst>
                <a:gd name="G0" fmla="+- 3600 0 0"/>
                <a:gd name="G1" fmla="+- 21600 0 3600"/>
                <a:gd name="G2" fmla="*/ 3600 1 2"/>
                <a:gd name="G3" fmla="+- 21600 0 G2"/>
                <a:gd name="G4" fmla="+/ 3600 21600 2"/>
                <a:gd name="G5" fmla="+/ G1 0 2"/>
                <a:gd name="G6" fmla="*/ 21600 21600 3600"/>
                <a:gd name="G7" fmla="*/ G6 1 2"/>
                <a:gd name="G8" fmla="+- 21600 0 G7"/>
                <a:gd name="G9" fmla="*/ 21600 1 2"/>
                <a:gd name="G10" fmla="+- 3600 0 G9"/>
                <a:gd name="G11" fmla="?: G10 G8 0"/>
                <a:gd name="G12" fmla="?: G10 G7 21600"/>
                <a:gd name="T0" fmla="*/ 19800 w 21600"/>
                <a:gd name="T1" fmla="*/ 10800 h 21600"/>
                <a:gd name="T2" fmla="*/ 10800 w 21600"/>
                <a:gd name="T3" fmla="*/ 21600 h 21600"/>
                <a:gd name="T4" fmla="*/ 1800 w 21600"/>
                <a:gd name="T5" fmla="*/ 10800 h 21600"/>
                <a:gd name="T6" fmla="*/ 10800 w 21600"/>
                <a:gd name="T7" fmla="*/ 0 h 21600"/>
                <a:gd name="T8" fmla="*/ 3600 w 21600"/>
                <a:gd name="T9" fmla="*/ 3600 h 21600"/>
                <a:gd name="T10" fmla="*/ 18000 w 21600"/>
                <a:gd name="T11" fmla="*/ 180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3600" y="21600"/>
                  </a:lnTo>
                  <a:lnTo>
                    <a:pt x="18000" y="21600"/>
                  </a:lnTo>
                  <a:lnTo>
                    <a:pt x="21600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ot="10800000" wrap="none" lIns="0" tIns="0" rIns="0" bIns="0" anchor="ctr"/>
            <a:lstStyle/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800" dirty="0">
                  <a:solidFill>
                    <a:schemeClr val="tx1"/>
                  </a:solidFill>
                </a:rPr>
                <a:t>ПЛАНЫ </a:t>
              </a:r>
            </a:p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800" dirty="0">
                  <a:solidFill>
                    <a:schemeClr val="tx1"/>
                  </a:solidFill>
                </a:rPr>
                <a:t>СТРУКТУРНЫХ</a:t>
              </a:r>
            </a:p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800" dirty="0">
                  <a:solidFill>
                    <a:schemeClr val="tx1"/>
                  </a:solidFill>
                </a:rPr>
                <a:t>ПОДРАЗДЕЛЕНИЙ</a:t>
              </a:r>
              <a:endParaRPr lang="ru-RU" sz="1800" dirty="0">
                <a:solidFill>
                  <a:schemeClr val="tx1"/>
                </a:solidFill>
              </a:endParaRPr>
            </a:p>
          </p:txBody>
        </p:sp>
        <p:sp>
          <p:nvSpPr>
            <p:cNvPr id="55304" name="AutoShape 8"/>
            <p:cNvSpPr>
              <a:spLocks noChangeArrowheads="1"/>
            </p:cNvSpPr>
            <p:nvPr/>
          </p:nvSpPr>
          <p:spPr bwMode="auto">
            <a:xfrm flipV="1">
              <a:off x="158" y="3248"/>
              <a:ext cx="1815" cy="725"/>
            </a:xfrm>
            <a:custGeom>
              <a:avLst/>
              <a:gdLst>
                <a:gd name="G0" fmla="+- 2700 0 0"/>
                <a:gd name="G1" fmla="+- 21600 0 2700"/>
                <a:gd name="G2" fmla="*/ 2700 1 2"/>
                <a:gd name="G3" fmla="+- 21600 0 G2"/>
                <a:gd name="G4" fmla="+/ 2700 21600 2"/>
                <a:gd name="G5" fmla="+/ G1 0 2"/>
                <a:gd name="G6" fmla="*/ 21600 21600 2700"/>
                <a:gd name="G7" fmla="*/ G6 1 2"/>
                <a:gd name="G8" fmla="+- 21600 0 G7"/>
                <a:gd name="G9" fmla="*/ 21600 1 2"/>
                <a:gd name="G10" fmla="+- 2700 0 G9"/>
                <a:gd name="G11" fmla="?: G10 G8 0"/>
                <a:gd name="G12" fmla="?: G10 G7 21600"/>
                <a:gd name="T0" fmla="*/ 20250 w 21600"/>
                <a:gd name="T1" fmla="*/ 10800 h 21600"/>
                <a:gd name="T2" fmla="*/ 10800 w 21600"/>
                <a:gd name="T3" fmla="*/ 21600 h 21600"/>
                <a:gd name="T4" fmla="*/ 1350 w 21600"/>
                <a:gd name="T5" fmla="*/ 10800 h 21600"/>
                <a:gd name="T6" fmla="*/ 10800 w 21600"/>
                <a:gd name="T7" fmla="*/ 0 h 21600"/>
                <a:gd name="T8" fmla="*/ 3150 w 21600"/>
                <a:gd name="T9" fmla="*/ 3150 h 21600"/>
                <a:gd name="T10" fmla="*/ 18450 w 21600"/>
                <a:gd name="T11" fmla="*/ 1845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2700" y="21600"/>
                  </a:lnTo>
                  <a:lnTo>
                    <a:pt x="18900" y="21600"/>
                  </a:lnTo>
                  <a:lnTo>
                    <a:pt x="21600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ot="10800000" wrap="none" lIns="0" tIns="0" rIns="0" bIns="0" anchor="ctr"/>
            <a:lstStyle/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800" dirty="0">
                  <a:solidFill>
                    <a:schemeClr val="tx1"/>
                  </a:solidFill>
                </a:rPr>
                <a:t>ПЛАНЫ</a:t>
              </a:r>
            </a:p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800" dirty="0">
                  <a:solidFill>
                    <a:schemeClr val="tx1"/>
                  </a:solidFill>
                </a:rPr>
                <a:t>СОТРУДНИКОВ</a:t>
              </a:r>
              <a:endParaRPr lang="ru-RU" sz="1800" dirty="0">
                <a:solidFill>
                  <a:schemeClr val="tx1"/>
                </a:solidFill>
              </a:endParaRPr>
            </a:p>
          </p:txBody>
        </p:sp>
      </p:grpSp>
      <p:sp>
        <p:nvSpPr>
          <p:cNvPr id="55311" name="Line 15"/>
          <p:cNvSpPr>
            <a:spLocks noChangeShapeType="1"/>
          </p:cNvSpPr>
          <p:nvPr/>
        </p:nvSpPr>
        <p:spPr bwMode="auto">
          <a:xfrm flipV="1">
            <a:off x="3457575" y="4559300"/>
            <a:ext cx="2232025" cy="22225"/>
          </a:xfrm>
          <a:prstGeom prst="line">
            <a:avLst/>
          </a:prstGeom>
          <a:ln w="101600">
            <a:solidFill>
              <a:schemeClr val="accent1">
                <a:lumMod val="90000"/>
              </a:schemeClr>
            </a:solidFill>
            <a:headEnd type="stealth" w="lg" len="lg"/>
            <a:tailEnd type="stealth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sz="2000"/>
          </a:p>
        </p:txBody>
      </p:sp>
      <p:sp>
        <p:nvSpPr>
          <p:cNvPr id="37894" name="Номер слайда 1"/>
          <p:cNvSpPr txBox="1">
            <a:spLocks noGrp="1"/>
          </p:cNvSpPr>
          <p:nvPr/>
        </p:nvSpPr>
        <p:spPr bwMode="auto">
          <a:xfrm>
            <a:off x="8567738" y="6381750"/>
            <a:ext cx="5762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03EB7774-7ECE-4239-82B5-9F97AF85EF43}" type="slidenum">
              <a:rPr lang="ru-RU" sz="2200">
                <a:solidFill>
                  <a:srgbClr val="3333CC"/>
                </a:solidFill>
              </a:rPr>
              <a:pPr algn="r"/>
              <a:t>4</a:t>
            </a:fld>
            <a:endParaRPr lang="ru-RU" sz="2200">
              <a:solidFill>
                <a:srgbClr val="3333CC"/>
              </a:solidFill>
            </a:endParaRPr>
          </a:p>
        </p:txBody>
      </p:sp>
      <p:grpSp>
        <p:nvGrpSpPr>
          <p:cNvPr id="37895" name="Group 4"/>
          <p:cNvGrpSpPr>
            <a:grpSpLocks/>
          </p:cNvGrpSpPr>
          <p:nvPr/>
        </p:nvGrpSpPr>
        <p:grpSpPr bwMode="auto">
          <a:xfrm>
            <a:off x="5940425" y="1725613"/>
            <a:ext cx="2879725" cy="4605337"/>
            <a:chOff x="158" y="1071"/>
            <a:chExt cx="1814" cy="2901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auto">
            <a:xfrm flipV="1">
              <a:off x="839" y="1071"/>
              <a:ext cx="453" cy="725"/>
            </a:xfrm>
            <a:custGeom>
              <a:avLst/>
              <a:gdLst>
                <a:gd name="G0" fmla="+- 10800 0 0"/>
                <a:gd name="G1" fmla="+- 21600 0 10800"/>
                <a:gd name="G2" fmla="*/ 10800 1 2"/>
                <a:gd name="G3" fmla="+- 21600 0 G2"/>
                <a:gd name="G4" fmla="+/ 10800 21600 2"/>
                <a:gd name="G5" fmla="+/ G1 0 2"/>
                <a:gd name="G6" fmla="*/ 21600 21600 10800"/>
                <a:gd name="G7" fmla="*/ G6 1 2"/>
                <a:gd name="G8" fmla="+- 21600 0 G7"/>
                <a:gd name="G9" fmla="*/ 21600 1 2"/>
                <a:gd name="G10" fmla="+- 10800 0 G9"/>
                <a:gd name="G11" fmla="?: G10 G8 0"/>
                <a:gd name="G12" fmla="?: G10 G7 21600"/>
                <a:gd name="T0" fmla="*/ 16200 w 21600"/>
                <a:gd name="T1" fmla="*/ 10800 h 21600"/>
                <a:gd name="T2" fmla="*/ 10800 w 21600"/>
                <a:gd name="T3" fmla="*/ 21600 h 21600"/>
                <a:gd name="T4" fmla="*/ 5400 w 21600"/>
                <a:gd name="T5" fmla="*/ 10800 h 21600"/>
                <a:gd name="T6" fmla="*/ 10800 w 21600"/>
                <a:gd name="T7" fmla="*/ 0 h 21600"/>
                <a:gd name="T8" fmla="*/ 7200 w 21600"/>
                <a:gd name="T9" fmla="*/ 7200 h 21600"/>
                <a:gd name="T10" fmla="*/ 14400 w 21600"/>
                <a:gd name="T11" fmla="*/ 144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ot="10800000" wrap="none" lIns="0" tIns="0" rIns="0" bIns="0" anchor="ctr"/>
            <a:lstStyle/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endParaRPr lang="ru-RU" sz="1500" b="0" dirty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endParaRPr>
            </a:p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endParaRPr lang="ru-RU" sz="1300" b="0" dirty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endParaRPr>
            </a:p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800" dirty="0">
                  <a:solidFill>
                    <a:schemeClr val="tx1"/>
                  </a:solidFill>
                </a:rPr>
                <a:t>ВНЕШНЯЯ</a:t>
              </a:r>
            </a:p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800" dirty="0">
                  <a:solidFill>
                    <a:schemeClr val="tx1"/>
                  </a:solidFill>
                </a:rPr>
                <a:t>ОЦЕНКА </a:t>
              </a:r>
              <a:endParaRPr lang="ru-RU" sz="1800" dirty="0">
                <a:solidFill>
                  <a:schemeClr val="tx1"/>
                </a:solidFill>
              </a:endParaRPr>
            </a:p>
          </p:txBody>
        </p:sp>
        <p:sp>
          <p:nvSpPr>
            <p:cNvPr id="21" name="AutoShape 6"/>
            <p:cNvSpPr>
              <a:spLocks noChangeArrowheads="1"/>
            </p:cNvSpPr>
            <p:nvPr/>
          </p:nvSpPr>
          <p:spPr bwMode="auto">
            <a:xfrm flipV="1">
              <a:off x="612" y="1797"/>
              <a:ext cx="907" cy="726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ot="10800000" wrap="none" lIns="0" tIns="0" rIns="0" bIns="0" anchor="ctr"/>
            <a:lstStyle/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endParaRPr lang="ru-RU" sz="1800" dirty="0">
                <a:solidFill>
                  <a:schemeClr val="tx1"/>
                </a:solidFill>
              </a:endParaRPr>
            </a:p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800" dirty="0">
                  <a:solidFill>
                    <a:schemeClr val="tx1"/>
                  </a:solidFill>
                </a:rPr>
                <a:t>ОЦЕНКА</a:t>
              </a:r>
            </a:p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800" dirty="0">
                  <a:solidFill>
                    <a:schemeClr val="tx1"/>
                  </a:solidFill>
                </a:rPr>
                <a:t>ДЕЯТЕЛЬНОСТИ ФК</a:t>
              </a:r>
              <a:endParaRPr lang="ru-RU" sz="1800" dirty="0">
                <a:solidFill>
                  <a:schemeClr val="tx1"/>
                </a:solidFill>
              </a:endParaRPr>
            </a:p>
          </p:txBody>
        </p:sp>
        <p:sp>
          <p:nvSpPr>
            <p:cNvPr id="22" name="AutoShape 7"/>
            <p:cNvSpPr>
              <a:spLocks noChangeArrowheads="1"/>
            </p:cNvSpPr>
            <p:nvPr/>
          </p:nvSpPr>
          <p:spPr bwMode="auto">
            <a:xfrm flipV="1">
              <a:off x="385" y="2521"/>
              <a:ext cx="1361" cy="725"/>
            </a:xfrm>
            <a:custGeom>
              <a:avLst/>
              <a:gdLst>
                <a:gd name="G0" fmla="+- 3600 0 0"/>
                <a:gd name="G1" fmla="+- 21600 0 3600"/>
                <a:gd name="G2" fmla="*/ 3600 1 2"/>
                <a:gd name="G3" fmla="+- 21600 0 G2"/>
                <a:gd name="G4" fmla="+/ 3600 21600 2"/>
                <a:gd name="G5" fmla="+/ G1 0 2"/>
                <a:gd name="G6" fmla="*/ 21600 21600 3600"/>
                <a:gd name="G7" fmla="*/ G6 1 2"/>
                <a:gd name="G8" fmla="+- 21600 0 G7"/>
                <a:gd name="G9" fmla="*/ 21600 1 2"/>
                <a:gd name="G10" fmla="+- 3600 0 G9"/>
                <a:gd name="G11" fmla="?: G10 G8 0"/>
                <a:gd name="G12" fmla="?: G10 G7 21600"/>
                <a:gd name="T0" fmla="*/ 19800 w 21600"/>
                <a:gd name="T1" fmla="*/ 10800 h 21600"/>
                <a:gd name="T2" fmla="*/ 10800 w 21600"/>
                <a:gd name="T3" fmla="*/ 21600 h 21600"/>
                <a:gd name="T4" fmla="*/ 1800 w 21600"/>
                <a:gd name="T5" fmla="*/ 10800 h 21600"/>
                <a:gd name="T6" fmla="*/ 10800 w 21600"/>
                <a:gd name="T7" fmla="*/ 0 h 21600"/>
                <a:gd name="T8" fmla="*/ 3600 w 21600"/>
                <a:gd name="T9" fmla="*/ 3600 h 21600"/>
                <a:gd name="T10" fmla="*/ 18000 w 21600"/>
                <a:gd name="T11" fmla="*/ 180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3600" y="21600"/>
                  </a:lnTo>
                  <a:lnTo>
                    <a:pt x="18000" y="21600"/>
                  </a:lnTo>
                  <a:lnTo>
                    <a:pt x="21600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ot="10800000" wrap="none" lIns="0" tIns="0" rIns="0" bIns="0" anchor="ctr"/>
            <a:lstStyle/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800" dirty="0">
                  <a:solidFill>
                    <a:schemeClr val="tx1"/>
                  </a:solidFill>
                </a:rPr>
                <a:t>ОЦЕНКА </a:t>
              </a:r>
            </a:p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800" dirty="0">
                  <a:solidFill>
                    <a:schemeClr val="tx1"/>
                  </a:solidFill>
                </a:rPr>
                <a:t>СТРУКТУРНЫХ</a:t>
              </a:r>
            </a:p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800" dirty="0">
                  <a:solidFill>
                    <a:schemeClr val="tx1"/>
                  </a:solidFill>
                </a:rPr>
                <a:t>ПОДРАЗДЕЛЕНИЙ</a:t>
              </a:r>
              <a:endParaRPr lang="ru-RU" sz="1800" dirty="0">
                <a:solidFill>
                  <a:schemeClr val="tx1"/>
                </a:solidFill>
              </a:endParaRPr>
            </a:p>
          </p:txBody>
        </p:sp>
        <p:sp>
          <p:nvSpPr>
            <p:cNvPr id="23" name="AutoShape 8"/>
            <p:cNvSpPr>
              <a:spLocks noChangeArrowheads="1"/>
            </p:cNvSpPr>
            <p:nvPr/>
          </p:nvSpPr>
          <p:spPr bwMode="auto">
            <a:xfrm flipV="1">
              <a:off x="158" y="3248"/>
              <a:ext cx="1815" cy="725"/>
            </a:xfrm>
            <a:custGeom>
              <a:avLst/>
              <a:gdLst>
                <a:gd name="G0" fmla="+- 2700 0 0"/>
                <a:gd name="G1" fmla="+- 21600 0 2700"/>
                <a:gd name="G2" fmla="*/ 2700 1 2"/>
                <a:gd name="G3" fmla="+- 21600 0 G2"/>
                <a:gd name="G4" fmla="+/ 2700 21600 2"/>
                <a:gd name="G5" fmla="+/ G1 0 2"/>
                <a:gd name="G6" fmla="*/ 21600 21600 2700"/>
                <a:gd name="G7" fmla="*/ G6 1 2"/>
                <a:gd name="G8" fmla="+- 21600 0 G7"/>
                <a:gd name="G9" fmla="*/ 21600 1 2"/>
                <a:gd name="G10" fmla="+- 2700 0 G9"/>
                <a:gd name="G11" fmla="?: G10 G8 0"/>
                <a:gd name="G12" fmla="?: G10 G7 21600"/>
                <a:gd name="T0" fmla="*/ 20250 w 21600"/>
                <a:gd name="T1" fmla="*/ 10800 h 21600"/>
                <a:gd name="T2" fmla="*/ 10800 w 21600"/>
                <a:gd name="T3" fmla="*/ 21600 h 21600"/>
                <a:gd name="T4" fmla="*/ 1350 w 21600"/>
                <a:gd name="T5" fmla="*/ 10800 h 21600"/>
                <a:gd name="T6" fmla="*/ 10800 w 21600"/>
                <a:gd name="T7" fmla="*/ 0 h 21600"/>
                <a:gd name="T8" fmla="*/ 3150 w 21600"/>
                <a:gd name="T9" fmla="*/ 3150 h 21600"/>
                <a:gd name="T10" fmla="*/ 18450 w 21600"/>
                <a:gd name="T11" fmla="*/ 1845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2700" y="21600"/>
                  </a:lnTo>
                  <a:lnTo>
                    <a:pt x="18900" y="21600"/>
                  </a:lnTo>
                  <a:lnTo>
                    <a:pt x="21600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ot="10800000" wrap="none" lIns="0" tIns="0" rIns="0" bIns="0" anchor="ctr"/>
            <a:lstStyle/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800" dirty="0">
                  <a:solidFill>
                    <a:schemeClr val="tx1"/>
                  </a:solidFill>
                </a:rPr>
                <a:t>ОЦЕНКА</a:t>
              </a:r>
            </a:p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800" dirty="0">
                  <a:solidFill>
                    <a:schemeClr val="tx1"/>
                  </a:solidFill>
                </a:rPr>
                <a:t>СОТРУДНИКОВ</a:t>
              </a:r>
              <a:endParaRPr lang="ru-RU" sz="1800" dirty="0">
                <a:solidFill>
                  <a:schemeClr val="tx1"/>
                </a:solidFill>
              </a:endParaRPr>
            </a:p>
          </p:txBody>
        </p:sp>
      </p:grpSp>
      <p:sp>
        <p:nvSpPr>
          <p:cNvPr id="24" name="Line 15"/>
          <p:cNvSpPr>
            <a:spLocks noChangeShapeType="1"/>
          </p:cNvSpPr>
          <p:nvPr/>
        </p:nvSpPr>
        <p:spPr bwMode="auto">
          <a:xfrm flipV="1">
            <a:off x="3432175" y="3467100"/>
            <a:ext cx="2232025" cy="22225"/>
          </a:xfrm>
          <a:prstGeom prst="line">
            <a:avLst/>
          </a:prstGeom>
          <a:ln w="101600">
            <a:solidFill>
              <a:schemeClr val="accent1">
                <a:lumMod val="90000"/>
              </a:schemeClr>
            </a:solidFill>
            <a:headEnd type="stealth" w="lg" len="lg"/>
            <a:tailEnd type="stealth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sz="2000"/>
          </a:p>
        </p:txBody>
      </p:sp>
      <p:sp>
        <p:nvSpPr>
          <p:cNvPr id="25" name="Line 15"/>
          <p:cNvSpPr>
            <a:spLocks noChangeShapeType="1"/>
          </p:cNvSpPr>
          <p:nvPr/>
        </p:nvSpPr>
        <p:spPr bwMode="auto">
          <a:xfrm flipV="1">
            <a:off x="3406775" y="2387600"/>
            <a:ext cx="2232025" cy="22225"/>
          </a:xfrm>
          <a:prstGeom prst="line">
            <a:avLst/>
          </a:prstGeom>
          <a:ln w="101600">
            <a:solidFill>
              <a:schemeClr val="accent1">
                <a:lumMod val="90000"/>
              </a:schemeClr>
            </a:solidFill>
            <a:headEnd type="stealth" w="lg" len="lg"/>
            <a:tailEnd type="stealth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sz="2000"/>
          </a:p>
        </p:txBody>
      </p:sp>
      <p:sp>
        <p:nvSpPr>
          <p:cNvPr id="26" name="Line 15"/>
          <p:cNvSpPr>
            <a:spLocks noChangeShapeType="1"/>
          </p:cNvSpPr>
          <p:nvPr/>
        </p:nvSpPr>
        <p:spPr bwMode="auto">
          <a:xfrm flipV="1">
            <a:off x="3495675" y="5702300"/>
            <a:ext cx="2232025" cy="22225"/>
          </a:xfrm>
          <a:prstGeom prst="line">
            <a:avLst/>
          </a:prstGeom>
          <a:ln w="101600">
            <a:solidFill>
              <a:schemeClr val="accent1">
                <a:lumMod val="90000"/>
              </a:schemeClr>
            </a:solidFill>
            <a:headEnd type="stealth" w="lg" len="lg"/>
            <a:tailEnd type="stealth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sz="2000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8646A12-F131-45D9-9031-C24F336E0ABE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39938" name="Rectangle 7"/>
          <p:cNvSpPr txBox="1">
            <a:spLocks noGrp="1" noChangeArrowheads="1"/>
          </p:cNvSpPr>
          <p:nvPr/>
        </p:nvSpPr>
        <p:spPr bwMode="auto">
          <a:xfrm>
            <a:off x="8143875" y="6330950"/>
            <a:ext cx="5762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2C5B4303-EE7E-4F5F-93C0-7F3AC99B04B2}" type="slidenum">
              <a:rPr lang="ru-RU" sz="2200"/>
              <a:pPr algn="r"/>
              <a:t>5</a:t>
            </a:fld>
            <a:endParaRPr lang="ru-RU" sz="2200"/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177800" y="854075"/>
            <a:ext cx="8407400" cy="830263"/>
          </a:xfrm>
        </p:spPr>
        <p:txBody>
          <a:bodyPr lIns="90000" tIns="46800" rIns="90000" bIns="46800"/>
          <a:lstStyle/>
          <a:p>
            <a:pPr marL="762000" indent="-754063" algn="ctr" defTabSz="449263">
              <a:tabLst>
                <a:tab pos="762000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</a:pPr>
            <a:r>
              <a:rPr lang="ru-RU" sz="2000" b="0" smtClean="0">
                <a:solidFill>
                  <a:srgbClr val="303090"/>
                </a:solidFill>
              </a:rPr>
              <a:t> </a:t>
            </a:r>
            <a:r>
              <a:rPr lang="ru-RU" sz="2400" smtClean="0">
                <a:solidFill>
                  <a:srgbClr val="303090"/>
                </a:solidFill>
              </a:rPr>
              <a:t>Система оценки результативности деятельности Федерального казначейства </a:t>
            </a:r>
            <a:br>
              <a:rPr lang="ru-RU" sz="2400" smtClean="0">
                <a:solidFill>
                  <a:srgbClr val="303090"/>
                </a:solidFill>
              </a:rPr>
            </a:br>
            <a:endParaRPr lang="ru-RU" sz="2400" smtClean="0">
              <a:solidFill>
                <a:srgbClr val="303090"/>
              </a:solidFill>
            </a:endParaRPr>
          </a:p>
        </p:txBody>
      </p:sp>
      <p:grpSp>
        <p:nvGrpSpPr>
          <p:cNvPr id="39940" name="Group 4"/>
          <p:cNvGrpSpPr>
            <a:grpSpLocks/>
          </p:cNvGrpSpPr>
          <p:nvPr/>
        </p:nvGrpSpPr>
        <p:grpSpPr bwMode="auto">
          <a:xfrm>
            <a:off x="3171825" y="1687513"/>
            <a:ext cx="2879725" cy="4605337"/>
            <a:chOff x="158" y="1071"/>
            <a:chExt cx="1814" cy="2901"/>
          </a:xfrm>
        </p:grpSpPr>
        <p:sp>
          <p:nvSpPr>
            <p:cNvPr id="55301" name="AutoShape 5"/>
            <p:cNvSpPr>
              <a:spLocks noChangeArrowheads="1"/>
            </p:cNvSpPr>
            <p:nvPr/>
          </p:nvSpPr>
          <p:spPr bwMode="auto">
            <a:xfrm flipV="1">
              <a:off x="839" y="1071"/>
              <a:ext cx="453" cy="725"/>
            </a:xfrm>
            <a:custGeom>
              <a:avLst/>
              <a:gdLst>
                <a:gd name="G0" fmla="+- 10800 0 0"/>
                <a:gd name="G1" fmla="+- 21600 0 10800"/>
                <a:gd name="G2" fmla="*/ 10800 1 2"/>
                <a:gd name="G3" fmla="+- 21600 0 G2"/>
                <a:gd name="G4" fmla="+/ 10800 21600 2"/>
                <a:gd name="G5" fmla="+/ G1 0 2"/>
                <a:gd name="G6" fmla="*/ 21600 21600 10800"/>
                <a:gd name="G7" fmla="*/ G6 1 2"/>
                <a:gd name="G8" fmla="+- 21600 0 G7"/>
                <a:gd name="G9" fmla="*/ 21600 1 2"/>
                <a:gd name="G10" fmla="+- 10800 0 G9"/>
                <a:gd name="G11" fmla="?: G10 G8 0"/>
                <a:gd name="G12" fmla="?: G10 G7 21600"/>
                <a:gd name="T0" fmla="*/ 16200 w 21600"/>
                <a:gd name="T1" fmla="*/ 10800 h 21600"/>
                <a:gd name="T2" fmla="*/ 10800 w 21600"/>
                <a:gd name="T3" fmla="*/ 21600 h 21600"/>
                <a:gd name="T4" fmla="*/ 5400 w 21600"/>
                <a:gd name="T5" fmla="*/ 10800 h 21600"/>
                <a:gd name="T6" fmla="*/ 10800 w 21600"/>
                <a:gd name="T7" fmla="*/ 0 h 21600"/>
                <a:gd name="T8" fmla="*/ 7200 w 21600"/>
                <a:gd name="T9" fmla="*/ 7200 h 21600"/>
                <a:gd name="T10" fmla="*/ 14400 w 21600"/>
                <a:gd name="T11" fmla="*/ 144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ot="10800000" wrap="none" lIns="0" tIns="0" rIns="0" bIns="0" anchor="ctr"/>
            <a:lstStyle/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endParaRPr lang="ru-RU" sz="1500" b="0" dirty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endParaRPr>
            </a:p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endParaRPr lang="ru-RU" sz="1300" b="0" dirty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55302" name="AutoShape 6"/>
            <p:cNvSpPr>
              <a:spLocks noChangeArrowheads="1"/>
            </p:cNvSpPr>
            <p:nvPr/>
          </p:nvSpPr>
          <p:spPr bwMode="auto">
            <a:xfrm flipV="1">
              <a:off x="612" y="1797"/>
              <a:ext cx="907" cy="726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ot="10800000" wrap="none" lIns="0" tIns="0" rIns="0" bIns="0" anchor="ctr"/>
            <a:lstStyle/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endParaRPr lang="ru-RU" sz="1200" b="0" dirty="0">
                <a:solidFill>
                  <a:schemeClr val="tx1"/>
                </a:solidFill>
              </a:endParaRPr>
            </a:p>
          </p:txBody>
        </p:sp>
        <p:sp>
          <p:nvSpPr>
            <p:cNvPr id="55303" name="AutoShape 7"/>
            <p:cNvSpPr>
              <a:spLocks noChangeArrowheads="1"/>
            </p:cNvSpPr>
            <p:nvPr/>
          </p:nvSpPr>
          <p:spPr bwMode="auto">
            <a:xfrm flipV="1">
              <a:off x="385" y="2521"/>
              <a:ext cx="1361" cy="725"/>
            </a:xfrm>
            <a:custGeom>
              <a:avLst/>
              <a:gdLst>
                <a:gd name="G0" fmla="+- 3600 0 0"/>
                <a:gd name="G1" fmla="+- 21600 0 3600"/>
                <a:gd name="G2" fmla="*/ 3600 1 2"/>
                <a:gd name="G3" fmla="+- 21600 0 G2"/>
                <a:gd name="G4" fmla="+/ 3600 21600 2"/>
                <a:gd name="G5" fmla="+/ G1 0 2"/>
                <a:gd name="G6" fmla="*/ 21600 21600 3600"/>
                <a:gd name="G7" fmla="*/ G6 1 2"/>
                <a:gd name="G8" fmla="+- 21600 0 G7"/>
                <a:gd name="G9" fmla="*/ 21600 1 2"/>
                <a:gd name="G10" fmla="+- 3600 0 G9"/>
                <a:gd name="G11" fmla="?: G10 G8 0"/>
                <a:gd name="G12" fmla="?: G10 G7 21600"/>
                <a:gd name="T0" fmla="*/ 19800 w 21600"/>
                <a:gd name="T1" fmla="*/ 10800 h 21600"/>
                <a:gd name="T2" fmla="*/ 10800 w 21600"/>
                <a:gd name="T3" fmla="*/ 21600 h 21600"/>
                <a:gd name="T4" fmla="*/ 1800 w 21600"/>
                <a:gd name="T5" fmla="*/ 10800 h 21600"/>
                <a:gd name="T6" fmla="*/ 10800 w 21600"/>
                <a:gd name="T7" fmla="*/ 0 h 21600"/>
                <a:gd name="T8" fmla="*/ 3600 w 21600"/>
                <a:gd name="T9" fmla="*/ 3600 h 21600"/>
                <a:gd name="T10" fmla="*/ 18000 w 21600"/>
                <a:gd name="T11" fmla="*/ 180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3600" y="21600"/>
                  </a:lnTo>
                  <a:lnTo>
                    <a:pt x="18000" y="21600"/>
                  </a:lnTo>
                  <a:lnTo>
                    <a:pt x="21600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ot="10800000" wrap="none" lIns="0" tIns="0" rIns="0" bIns="0" anchor="ctr"/>
            <a:lstStyle/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endParaRPr lang="ru-RU" sz="1200" b="0" dirty="0">
                <a:solidFill>
                  <a:schemeClr val="tx1"/>
                </a:solidFill>
              </a:endParaRPr>
            </a:p>
          </p:txBody>
        </p:sp>
        <p:sp>
          <p:nvSpPr>
            <p:cNvPr id="55304" name="AutoShape 8"/>
            <p:cNvSpPr>
              <a:spLocks noChangeArrowheads="1"/>
            </p:cNvSpPr>
            <p:nvPr/>
          </p:nvSpPr>
          <p:spPr bwMode="auto">
            <a:xfrm flipV="1">
              <a:off x="158" y="3248"/>
              <a:ext cx="1815" cy="725"/>
            </a:xfrm>
            <a:custGeom>
              <a:avLst/>
              <a:gdLst>
                <a:gd name="G0" fmla="+- 2700 0 0"/>
                <a:gd name="G1" fmla="+- 21600 0 2700"/>
                <a:gd name="G2" fmla="*/ 2700 1 2"/>
                <a:gd name="G3" fmla="+- 21600 0 G2"/>
                <a:gd name="G4" fmla="+/ 2700 21600 2"/>
                <a:gd name="G5" fmla="+/ G1 0 2"/>
                <a:gd name="G6" fmla="*/ 21600 21600 2700"/>
                <a:gd name="G7" fmla="*/ G6 1 2"/>
                <a:gd name="G8" fmla="+- 21600 0 G7"/>
                <a:gd name="G9" fmla="*/ 21600 1 2"/>
                <a:gd name="G10" fmla="+- 2700 0 G9"/>
                <a:gd name="G11" fmla="?: G10 G8 0"/>
                <a:gd name="G12" fmla="?: G10 G7 21600"/>
                <a:gd name="T0" fmla="*/ 20250 w 21600"/>
                <a:gd name="T1" fmla="*/ 10800 h 21600"/>
                <a:gd name="T2" fmla="*/ 10800 w 21600"/>
                <a:gd name="T3" fmla="*/ 21600 h 21600"/>
                <a:gd name="T4" fmla="*/ 1350 w 21600"/>
                <a:gd name="T5" fmla="*/ 10800 h 21600"/>
                <a:gd name="T6" fmla="*/ 10800 w 21600"/>
                <a:gd name="T7" fmla="*/ 0 h 21600"/>
                <a:gd name="T8" fmla="*/ 3150 w 21600"/>
                <a:gd name="T9" fmla="*/ 3150 h 21600"/>
                <a:gd name="T10" fmla="*/ 18450 w 21600"/>
                <a:gd name="T11" fmla="*/ 1845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2700" y="21600"/>
                  </a:lnTo>
                  <a:lnTo>
                    <a:pt x="18900" y="21600"/>
                  </a:lnTo>
                  <a:lnTo>
                    <a:pt x="21600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ot="10800000" wrap="none" lIns="0" tIns="0" rIns="0" bIns="0" anchor="ctr"/>
            <a:lstStyle/>
            <a:p>
              <a:pPr algn="ctr" defTabSz="449263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endParaRPr lang="ru-RU" sz="1200" b="0" dirty="0">
                <a:solidFill>
                  <a:schemeClr val="tx1"/>
                </a:solidFill>
              </a:endParaRPr>
            </a:p>
          </p:txBody>
        </p:sp>
      </p:grpSp>
      <p:sp>
        <p:nvSpPr>
          <p:cNvPr id="55305" name="Text Box 9"/>
          <p:cNvSpPr txBox="1">
            <a:spLocks noChangeArrowheads="1"/>
          </p:cNvSpPr>
          <p:nvPr/>
        </p:nvSpPr>
        <p:spPr bwMode="auto">
          <a:xfrm>
            <a:off x="5240338" y="1958975"/>
            <a:ext cx="3370262" cy="833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>
              <a:spcBef>
                <a:spcPts val="1000"/>
              </a:spcBef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dirty="0">
                <a:solidFill>
                  <a:schemeClr val="tx1"/>
                </a:solidFill>
                <a:latin typeface="+mn-lt"/>
                <a:cs typeface="+mn-cs"/>
              </a:rPr>
              <a:t>Внешняя оценка 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+mn-cs"/>
              </a:rPr>
              <a:t>деятельности</a:t>
            </a:r>
            <a:br>
              <a:rPr lang="ru-RU" sz="1600" dirty="0">
                <a:solidFill>
                  <a:schemeClr val="tx1"/>
                </a:solidFill>
                <a:latin typeface="+mn-lt"/>
                <a:cs typeface="+mn-cs"/>
              </a:rPr>
            </a:br>
            <a:r>
              <a:rPr lang="ru-RU" sz="1600" dirty="0">
                <a:solidFill>
                  <a:schemeClr val="tx1"/>
                </a:solidFill>
                <a:latin typeface="+mn-lt"/>
                <a:cs typeface="+mn-cs"/>
              </a:rPr>
              <a:t>со 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+mn-cs"/>
              </a:rPr>
              <a:t>стороны власти, 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+mn-cs"/>
              </a:rPr>
              <a:t>клиентов</a:t>
            </a:r>
          </a:p>
          <a:p>
            <a:pPr defTabSz="449263">
              <a:spcBef>
                <a:spcPts val="0"/>
              </a:spcBef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dirty="0">
                <a:solidFill>
                  <a:schemeClr val="tx1"/>
                </a:solidFill>
                <a:latin typeface="+mn-lt"/>
                <a:cs typeface="+mn-cs"/>
              </a:rPr>
              <a:t>и 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+mn-cs"/>
              </a:rPr>
              <a:t>общества</a:t>
            </a:r>
          </a:p>
        </p:txBody>
      </p:sp>
      <p:sp>
        <p:nvSpPr>
          <p:cNvPr id="39942" name="Text Box 10"/>
          <p:cNvSpPr txBox="1">
            <a:spLocks noChangeArrowheads="1"/>
          </p:cNvSpPr>
          <p:nvPr/>
        </p:nvSpPr>
        <p:spPr bwMode="auto">
          <a:xfrm>
            <a:off x="5710238" y="3149600"/>
            <a:ext cx="3167062" cy="833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449263">
              <a:spcBef>
                <a:spcPts val="1000"/>
              </a:spcBef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>
                <a:solidFill>
                  <a:schemeClr val="tx1"/>
                </a:solidFill>
              </a:rPr>
              <a:t>Самооценка + внешняя оценка + оценка</a:t>
            </a:r>
          </a:p>
          <a:p>
            <a:pPr defTabSz="449263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>
                <a:solidFill>
                  <a:schemeClr val="tx1"/>
                </a:solidFill>
              </a:rPr>
              <a:t>вышестоящего руководства</a:t>
            </a:r>
          </a:p>
        </p:txBody>
      </p:sp>
      <p:sp>
        <p:nvSpPr>
          <p:cNvPr id="39943" name="Номер слайда 1"/>
          <p:cNvSpPr txBox="1">
            <a:spLocks noGrp="1"/>
          </p:cNvSpPr>
          <p:nvPr/>
        </p:nvSpPr>
        <p:spPr bwMode="auto">
          <a:xfrm>
            <a:off x="8567738" y="6381750"/>
            <a:ext cx="5762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FB58B49F-5693-43AF-BD56-449214EDFEDC}" type="slidenum">
              <a:rPr lang="ru-RU" sz="2200">
                <a:solidFill>
                  <a:srgbClr val="3333CC"/>
                </a:solidFill>
              </a:rPr>
              <a:pPr algn="r"/>
              <a:t>5</a:t>
            </a:fld>
            <a:endParaRPr lang="ru-RU" sz="2200">
              <a:solidFill>
                <a:srgbClr val="3333CC"/>
              </a:solidFill>
            </a:endParaRPr>
          </a:p>
        </p:txBody>
      </p:sp>
      <p:grpSp>
        <p:nvGrpSpPr>
          <p:cNvPr id="39944" name="Группа 25"/>
          <p:cNvGrpSpPr>
            <a:grpSpLocks/>
          </p:cNvGrpSpPr>
          <p:nvPr/>
        </p:nvGrpSpPr>
        <p:grpSpPr bwMode="auto">
          <a:xfrm rot="1200691">
            <a:off x="4511675" y="2346325"/>
            <a:ext cx="717550" cy="273050"/>
            <a:chOff x="4511271" y="2346818"/>
            <a:chExt cx="718736" cy="272209"/>
          </a:xfrm>
        </p:grpSpPr>
        <p:sp>
          <p:nvSpPr>
            <p:cNvPr id="39957" name="Блок-схема: узел 19"/>
            <p:cNvSpPr>
              <a:spLocks noChangeArrowheads="1"/>
            </p:cNvSpPr>
            <p:nvPr/>
          </p:nvSpPr>
          <p:spPr bwMode="auto">
            <a:xfrm rot="9007043">
              <a:off x="4511271" y="2377727"/>
              <a:ext cx="228600" cy="241300"/>
            </a:xfrm>
            <a:prstGeom prst="flowChartConnector">
              <a:avLst/>
            </a:prstGeom>
            <a:noFill/>
            <a:ln w="28575" algn="ctr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90000"/>
                </a:lnSpc>
              </a:pPr>
              <a:endParaRPr lang="ru-RU" sz="2000"/>
            </a:p>
          </p:txBody>
        </p:sp>
        <p:sp>
          <p:nvSpPr>
            <p:cNvPr id="21" name="Line 12"/>
            <p:cNvSpPr>
              <a:spLocks noChangeShapeType="1"/>
            </p:cNvSpPr>
            <p:nvPr/>
          </p:nvSpPr>
          <p:spPr bwMode="auto">
            <a:xfrm rot="9007043">
              <a:off x="4592914" y="2346168"/>
              <a:ext cx="636050" cy="77548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ru-RU" sz="2000"/>
            </a:p>
          </p:txBody>
        </p:sp>
      </p:grp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1112838" y="2327275"/>
            <a:ext cx="3078162" cy="341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>
              <a:spcBef>
                <a:spcPts val="1000"/>
              </a:spcBef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dirty="0">
                <a:solidFill>
                  <a:srgbClr val="2C2CAE"/>
                </a:solidFill>
                <a:latin typeface="+mn-lt"/>
                <a:cs typeface="+mn-cs"/>
              </a:rPr>
              <a:t>Федеральное казначейство</a:t>
            </a:r>
            <a:endParaRPr lang="ru-RU" sz="1600" dirty="0">
              <a:solidFill>
                <a:srgbClr val="2C2CAE"/>
              </a:solidFill>
              <a:latin typeface="+mn-lt"/>
              <a:cs typeface="+mn-cs"/>
            </a:endParaRPr>
          </a:p>
        </p:txBody>
      </p:sp>
      <p:sp>
        <p:nvSpPr>
          <p:cNvPr id="23" name="Text Box 9"/>
          <p:cNvSpPr txBox="1">
            <a:spLocks noChangeArrowheads="1"/>
          </p:cNvSpPr>
          <p:nvPr/>
        </p:nvSpPr>
        <p:spPr bwMode="auto">
          <a:xfrm>
            <a:off x="757238" y="3127375"/>
            <a:ext cx="3078162" cy="587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>
              <a:spcBef>
                <a:spcPts val="1000"/>
              </a:spcBef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dirty="0">
                <a:solidFill>
                  <a:srgbClr val="2C2CAE"/>
                </a:solidFill>
                <a:latin typeface="+mn-lt"/>
                <a:cs typeface="+mn-cs"/>
              </a:rPr>
              <a:t>Территориальные органы Федерального казначейства</a:t>
            </a:r>
            <a:endParaRPr lang="ru-RU" sz="1600" dirty="0">
              <a:solidFill>
                <a:srgbClr val="2C2CAE"/>
              </a:solidFill>
              <a:latin typeface="+mn-lt"/>
              <a:cs typeface="+mn-cs"/>
            </a:endParaRPr>
          </a:p>
        </p:txBody>
      </p:sp>
      <p:sp>
        <p:nvSpPr>
          <p:cNvPr id="24" name="Text Box 9"/>
          <p:cNvSpPr txBox="1">
            <a:spLocks noChangeArrowheads="1"/>
          </p:cNvSpPr>
          <p:nvPr/>
        </p:nvSpPr>
        <p:spPr bwMode="auto">
          <a:xfrm>
            <a:off x="1290638" y="4283075"/>
            <a:ext cx="1985962" cy="587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>
              <a:spcBef>
                <a:spcPts val="1000"/>
              </a:spcBef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dirty="0">
                <a:solidFill>
                  <a:srgbClr val="2C2CAE"/>
                </a:solidFill>
                <a:latin typeface="+mn-lt"/>
                <a:cs typeface="+mn-cs"/>
              </a:rPr>
              <a:t>Структурные подразделения </a:t>
            </a:r>
            <a:endParaRPr lang="ru-RU" sz="1600" dirty="0">
              <a:solidFill>
                <a:srgbClr val="2C2CAE"/>
              </a:solidFill>
              <a:latin typeface="+mn-lt"/>
              <a:cs typeface="+mn-cs"/>
            </a:endParaRPr>
          </a:p>
        </p:txBody>
      </p:sp>
      <p:sp>
        <p:nvSpPr>
          <p:cNvPr id="25" name="Text Box 9"/>
          <p:cNvSpPr txBox="1">
            <a:spLocks noChangeArrowheads="1"/>
          </p:cNvSpPr>
          <p:nvPr/>
        </p:nvSpPr>
        <p:spPr bwMode="auto">
          <a:xfrm>
            <a:off x="1303338" y="5565775"/>
            <a:ext cx="1681162" cy="341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>
              <a:spcBef>
                <a:spcPts val="1000"/>
              </a:spcBef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dirty="0">
                <a:solidFill>
                  <a:srgbClr val="2C2CAE"/>
                </a:solidFill>
                <a:latin typeface="+mn-lt"/>
                <a:cs typeface="+mn-cs"/>
              </a:rPr>
              <a:t>Сотрудники</a:t>
            </a:r>
            <a:endParaRPr lang="ru-RU" sz="1600" dirty="0">
              <a:solidFill>
                <a:srgbClr val="2C2CAE"/>
              </a:solidFill>
              <a:latin typeface="+mn-lt"/>
              <a:cs typeface="+mn-cs"/>
            </a:endParaRPr>
          </a:p>
        </p:txBody>
      </p:sp>
      <p:sp>
        <p:nvSpPr>
          <p:cNvPr id="39949" name="Блок-схема: узел 27"/>
          <p:cNvSpPr>
            <a:spLocks noChangeArrowheads="1"/>
          </p:cNvSpPr>
          <p:nvPr/>
        </p:nvSpPr>
        <p:spPr bwMode="auto">
          <a:xfrm rot="9007043">
            <a:off x="4524375" y="3317875"/>
            <a:ext cx="228600" cy="241300"/>
          </a:xfrm>
          <a:prstGeom prst="flowChartConnector">
            <a:avLst/>
          </a:prstGeom>
          <a:noFill/>
          <a:ln w="28575" algn="ctr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</a:pPr>
            <a:endParaRPr lang="ru-RU" sz="2000"/>
          </a:p>
        </p:txBody>
      </p:sp>
      <p:sp>
        <p:nvSpPr>
          <p:cNvPr id="29" name="Line 12"/>
          <p:cNvSpPr>
            <a:spLocks noChangeShapeType="1"/>
          </p:cNvSpPr>
          <p:nvPr/>
        </p:nvSpPr>
        <p:spPr bwMode="auto">
          <a:xfrm rot="9007043">
            <a:off x="4684713" y="3240088"/>
            <a:ext cx="735012" cy="41275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sz="2000"/>
          </a:p>
        </p:txBody>
      </p:sp>
      <p:sp>
        <p:nvSpPr>
          <p:cNvPr id="39951" name="Блок-схема: узел 30"/>
          <p:cNvSpPr>
            <a:spLocks noChangeArrowheads="1"/>
          </p:cNvSpPr>
          <p:nvPr/>
        </p:nvSpPr>
        <p:spPr bwMode="auto">
          <a:xfrm rot="9007043">
            <a:off x="4524375" y="4410075"/>
            <a:ext cx="228600" cy="241300"/>
          </a:xfrm>
          <a:prstGeom prst="flowChartConnector">
            <a:avLst/>
          </a:prstGeom>
          <a:noFill/>
          <a:ln w="28575" algn="ctr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</a:pPr>
            <a:endParaRPr lang="ru-RU" sz="2000"/>
          </a:p>
        </p:txBody>
      </p:sp>
      <p:sp>
        <p:nvSpPr>
          <p:cNvPr id="32" name="Line 12"/>
          <p:cNvSpPr>
            <a:spLocks noChangeShapeType="1"/>
          </p:cNvSpPr>
          <p:nvPr/>
        </p:nvSpPr>
        <p:spPr bwMode="auto">
          <a:xfrm rot="9007043">
            <a:off x="4716463" y="4224338"/>
            <a:ext cx="1103312" cy="639762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sz="2000"/>
          </a:p>
        </p:txBody>
      </p:sp>
      <p:sp>
        <p:nvSpPr>
          <p:cNvPr id="39953" name="Блок-схема: узел 33"/>
          <p:cNvSpPr>
            <a:spLocks noChangeArrowheads="1"/>
          </p:cNvSpPr>
          <p:nvPr/>
        </p:nvSpPr>
        <p:spPr bwMode="auto">
          <a:xfrm rot="9007043">
            <a:off x="4511675" y="5591175"/>
            <a:ext cx="228600" cy="241300"/>
          </a:xfrm>
          <a:prstGeom prst="flowChartConnector">
            <a:avLst/>
          </a:prstGeom>
          <a:noFill/>
          <a:ln w="28575" algn="ctr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</a:pPr>
            <a:endParaRPr lang="ru-RU" sz="2000"/>
          </a:p>
        </p:txBody>
      </p:sp>
      <p:sp>
        <p:nvSpPr>
          <p:cNvPr id="35" name="Line 12"/>
          <p:cNvSpPr>
            <a:spLocks noChangeShapeType="1"/>
          </p:cNvSpPr>
          <p:nvPr/>
        </p:nvSpPr>
        <p:spPr bwMode="auto">
          <a:xfrm rot="9007043">
            <a:off x="4738688" y="5262563"/>
            <a:ext cx="1604962" cy="912812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sz="2000"/>
          </a:p>
        </p:txBody>
      </p:sp>
      <p:sp>
        <p:nvSpPr>
          <p:cNvPr id="39955" name="Text Box 10"/>
          <p:cNvSpPr txBox="1">
            <a:spLocks noChangeArrowheads="1"/>
          </p:cNvSpPr>
          <p:nvPr/>
        </p:nvSpPr>
        <p:spPr bwMode="auto">
          <a:xfrm>
            <a:off x="5976938" y="4305300"/>
            <a:ext cx="3167062" cy="587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449263">
              <a:spcBef>
                <a:spcPts val="1000"/>
              </a:spcBef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>
                <a:solidFill>
                  <a:schemeClr val="tx1"/>
                </a:solidFill>
              </a:rPr>
              <a:t>Самооценка + оценка</a:t>
            </a:r>
          </a:p>
          <a:p>
            <a:pPr defTabSz="449263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>
                <a:solidFill>
                  <a:schemeClr val="tx1"/>
                </a:solidFill>
              </a:rPr>
              <a:t>вышестоящего руководства</a:t>
            </a:r>
          </a:p>
        </p:txBody>
      </p:sp>
      <p:sp>
        <p:nvSpPr>
          <p:cNvPr id="39956" name="Text Box 10"/>
          <p:cNvSpPr txBox="1">
            <a:spLocks noChangeArrowheads="1"/>
          </p:cNvSpPr>
          <p:nvPr/>
        </p:nvSpPr>
        <p:spPr bwMode="auto">
          <a:xfrm>
            <a:off x="6675438" y="5257800"/>
            <a:ext cx="1884362" cy="1079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449263">
              <a:spcBef>
                <a:spcPts val="1000"/>
              </a:spcBef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>
                <a:solidFill>
                  <a:schemeClr val="tx1"/>
                </a:solidFill>
              </a:rPr>
              <a:t>Самооценка +</a:t>
            </a:r>
          </a:p>
          <a:p>
            <a:pPr defTabSz="449263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>
                <a:solidFill>
                  <a:schemeClr val="tx1"/>
                </a:solidFill>
              </a:rPr>
              <a:t>оценка</a:t>
            </a:r>
          </a:p>
          <a:p>
            <a:pPr defTabSz="449263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>
                <a:solidFill>
                  <a:schemeClr val="tx1"/>
                </a:solidFill>
              </a:rPr>
              <a:t>Вышестоящего</a:t>
            </a:r>
          </a:p>
          <a:p>
            <a:pPr defTabSz="449263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>
                <a:solidFill>
                  <a:schemeClr val="tx1"/>
                </a:solidFill>
              </a:rPr>
              <a:t>руководства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B51C33B-C4C9-4A61-8FAD-8CC97BC97039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41986" name="Номер слайда 4"/>
          <p:cNvSpPr txBox="1">
            <a:spLocks noGrp="1"/>
          </p:cNvSpPr>
          <p:nvPr/>
        </p:nvSpPr>
        <p:spPr bwMode="auto">
          <a:xfrm>
            <a:off x="8143875" y="6330950"/>
            <a:ext cx="5762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5EE56A89-7C15-44D2-80AA-7680CC8EA3D1}" type="slidenum">
              <a:rPr lang="ru-RU" sz="2200"/>
              <a:pPr algn="r"/>
              <a:t>6</a:t>
            </a:fld>
            <a:endParaRPr lang="ru-RU" sz="2200"/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1113"/>
            <a:ext cx="9144000" cy="1982788"/>
          </a:xfrm>
        </p:spPr>
        <p:txBody>
          <a:bodyPr lIns="90000" tIns="46800" rIns="90000" bIns="46800"/>
          <a:lstStyle/>
          <a:p>
            <a: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800" u="sng" smtClean="0"/>
              <a:t/>
            </a:r>
            <a:br>
              <a:rPr lang="ru-RU" sz="1800" u="sng" smtClean="0"/>
            </a:br>
            <a:r>
              <a:rPr lang="ru-RU" sz="1800" u="sng" smtClean="0"/>
              <a:t/>
            </a:r>
            <a:br>
              <a:rPr lang="ru-RU" sz="1800" u="sng" smtClean="0"/>
            </a:br>
            <a:r>
              <a:rPr lang="ru-RU" sz="1800" u="sng" smtClean="0"/>
              <a:t/>
            </a:r>
            <a:br>
              <a:rPr lang="ru-RU" sz="1800" u="sng" smtClean="0"/>
            </a:br>
            <a:endParaRPr lang="ru-RU" sz="1800" u="sng" smtClean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052513"/>
            <a:ext cx="8713788" cy="5256212"/>
          </a:xfrm>
        </p:spPr>
        <p:txBody>
          <a:bodyPr/>
          <a:lstStyle/>
          <a:p>
            <a:pPr marL="342900" indent="-333375" algn="ctr" defTabSz="449263">
              <a:spcBef>
                <a:spcPts val="600"/>
              </a:spcBef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b="1" dirty="0" smtClean="0">
                <a:solidFill>
                  <a:srgbClr val="303090"/>
                </a:solidFill>
                <a:latin typeface="+mj-lt"/>
                <a:ea typeface="+mj-ea"/>
                <a:cs typeface="+mj-cs"/>
              </a:rPr>
              <a:t>Алгоритм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303090"/>
                </a:solidFill>
                <a:latin typeface="+mj-lt"/>
                <a:ea typeface="+mj-ea"/>
                <a:cs typeface="+mj-cs"/>
              </a:rPr>
              <a:t>определения индекса результативности деятельности сотрудника (</a:t>
            </a:r>
            <a:r>
              <a:rPr lang="ru-RU" b="1" dirty="0" err="1" smtClean="0">
                <a:solidFill>
                  <a:srgbClr val="303090"/>
                </a:solidFill>
                <a:latin typeface="+mj-lt"/>
                <a:ea typeface="+mj-ea"/>
                <a:cs typeface="+mj-cs"/>
              </a:rPr>
              <a:t>Рс</a:t>
            </a:r>
            <a:r>
              <a:rPr lang="ru-RU" b="1" dirty="0" smtClean="0">
                <a:solidFill>
                  <a:srgbClr val="303090"/>
                </a:solidFill>
                <a:latin typeface="+mj-lt"/>
                <a:ea typeface="+mj-ea"/>
                <a:cs typeface="+mj-cs"/>
              </a:rPr>
              <a:t>):</a:t>
            </a:r>
          </a:p>
          <a:p>
            <a:pPr marL="0" indent="0" defTabSz="449263">
              <a:spcBef>
                <a:spcPts val="600"/>
              </a:spcBef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sz="2000" dirty="0" smtClean="0"/>
          </a:p>
          <a:p>
            <a:pPr marL="0" indent="0" algn="ctr" defTabSz="449263">
              <a:spcBef>
                <a:spcPts val="600"/>
              </a:spcBef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4000" b="1" dirty="0" err="1" smtClean="0">
                <a:solidFill>
                  <a:srgbClr val="303090"/>
                </a:solidFill>
                <a:latin typeface="+mj-lt"/>
                <a:ea typeface="+mj-ea"/>
                <a:cs typeface="+mj-cs"/>
              </a:rPr>
              <a:t>Рс</a:t>
            </a:r>
            <a:r>
              <a:rPr lang="ru-RU" sz="4000" b="1" dirty="0" smtClean="0">
                <a:solidFill>
                  <a:srgbClr val="303090"/>
                </a:solidFill>
                <a:latin typeface="+mj-lt"/>
                <a:ea typeface="+mj-ea"/>
                <a:cs typeface="+mj-cs"/>
              </a:rPr>
              <a:t> = 100 % - О</a:t>
            </a:r>
            <a:r>
              <a:rPr lang="ru-RU" sz="4000" b="1" baseline="-25000" dirty="0" smtClean="0">
                <a:solidFill>
                  <a:srgbClr val="303090"/>
                </a:solidFill>
                <a:latin typeface="+mj-lt"/>
                <a:ea typeface="+mj-ea"/>
                <a:cs typeface="+mj-cs"/>
              </a:rPr>
              <a:t>н</a:t>
            </a:r>
            <a:r>
              <a:rPr lang="ru-RU" sz="4000" b="1" dirty="0" smtClean="0">
                <a:solidFill>
                  <a:srgbClr val="303090"/>
                </a:solidFill>
                <a:latin typeface="+mj-lt"/>
                <a:ea typeface="+mj-ea"/>
                <a:cs typeface="+mj-cs"/>
              </a:rPr>
              <a:t>,</a:t>
            </a:r>
          </a:p>
          <a:p>
            <a:pPr marL="342900" indent="-333375" defTabSz="449263">
              <a:spcBef>
                <a:spcPts val="600"/>
              </a:spcBef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dirty="0" smtClean="0">
                <a:solidFill>
                  <a:srgbClr val="303090"/>
                </a:solidFill>
                <a:latin typeface="+mj-lt"/>
                <a:ea typeface="+mj-ea"/>
                <a:cs typeface="+mj-cs"/>
              </a:rPr>
              <a:t>    где:</a:t>
            </a:r>
          </a:p>
          <a:p>
            <a:pPr marL="342900" indent="12700" defTabSz="449263">
              <a:spcBef>
                <a:spcPts val="600"/>
              </a:spcBef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dirty="0" smtClean="0">
                <a:solidFill>
                  <a:srgbClr val="303090"/>
                </a:solidFill>
              </a:rPr>
              <a:t>О</a:t>
            </a:r>
            <a:r>
              <a:rPr lang="ru-RU" sz="2400" baseline="-25000" dirty="0" smtClean="0">
                <a:solidFill>
                  <a:srgbClr val="303090"/>
                </a:solidFill>
              </a:rPr>
              <a:t>н</a:t>
            </a:r>
            <a:r>
              <a:rPr lang="ru-RU" sz="2400" dirty="0" smtClean="0">
                <a:solidFill>
                  <a:srgbClr val="303090"/>
                </a:solidFill>
                <a:latin typeface="+mj-lt"/>
                <a:ea typeface="+mj-ea"/>
                <a:cs typeface="+mj-cs"/>
              </a:rPr>
              <a:t> - весовое значение невыполненных индикаторов</a:t>
            </a:r>
          </a:p>
          <a:p>
            <a:pPr marL="0" indent="0" algn="ctr" defTabSz="449263">
              <a:spcBef>
                <a:spcPts val="500"/>
              </a:spcBef>
              <a:buFontTx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b="1" dirty="0" smtClean="0">
                <a:solidFill>
                  <a:srgbClr val="303090"/>
                </a:solidFill>
              </a:rPr>
              <a:t>О</a:t>
            </a:r>
            <a:r>
              <a:rPr lang="ru-RU" sz="2400" b="1" baseline="-25000" dirty="0" smtClean="0">
                <a:solidFill>
                  <a:srgbClr val="303090"/>
                </a:solidFill>
              </a:rPr>
              <a:t>н</a:t>
            </a:r>
            <a:r>
              <a:rPr lang="ru-RU" sz="2400" dirty="0" smtClean="0">
                <a:solidFill>
                  <a:srgbClr val="303090"/>
                </a:solidFill>
                <a:latin typeface="+mj-lt"/>
                <a:ea typeface="+mj-ea"/>
                <a:cs typeface="+mj-cs"/>
              </a:rPr>
              <a:t> = </a:t>
            </a:r>
            <a:r>
              <a:rPr lang="ru-RU" sz="2400" dirty="0" smtClean="0">
                <a:solidFill>
                  <a:srgbClr val="303090"/>
                </a:solidFill>
              </a:rPr>
              <a:t>О</a:t>
            </a:r>
            <a:r>
              <a:rPr lang="ru-RU" sz="2400" baseline="-25000" dirty="0" smtClean="0">
                <a:solidFill>
                  <a:srgbClr val="303090"/>
                </a:solidFill>
              </a:rPr>
              <a:t>1</a:t>
            </a:r>
            <a:r>
              <a:rPr lang="ru-RU" sz="2400" dirty="0" smtClean="0">
                <a:solidFill>
                  <a:srgbClr val="303090"/>
                </a:solidFill>
                <a:latin typeface="+mj-lt"/>
                <a:ea typeface="+mj-ea"/>
                <a:cs typeface="+mj-cs"/>
              </a:rPr>
              <a:t> + </a:t>
            </a:r>
            <a:r>
              <a:rPr lang="ru-RU" sz="2400" dirty="0" smtClean="0">
                <a:solidFill>
                  <a:srgbClr val="303090"/>
                </a:solidFill>
              </a:rPr>
              <a:t>О</a:t>
            </a:r>
            <a:r>
              <a:rPr lang="ru-RU" sz="2400" baseline="-25000" dirty="0" smtClean="0">
                <a:solidFill>
                  <a:srgbClr val="303090"/>
                </a:solidFill>
              </a:rPr>
              <a:t>2</a:t>
            </a:r>
            <a:r>
              <a:rPr lang="ru-RU" sz="2400" dirty="0" smtClean="0">
                <a:solidFill>
                  <a:srgbClr val="303090"/>
                </a:solidFill>
                <a:latin typeface="+mj-lt"/>
                <a:ea typeface="+mj-ea"/>
                <a:cs typeface="+mj-cs"/>
              </a:rPr>
              <a:t> +… </a:t>
            </a:r>
            <a:r>
              <a:rPr lang="ru-RU" sz="2400" dirty="0" smtClean="0">
                <a:solidFill>
                  <a:srgbClr val="303090"/>
                </a:solidFill>
              </a:rPr>
              <a:t>О</a:t>
            </a:r>
            <a:r>
              <a:rPr lang="en-US" sz="2400" baseline="-25000" dirty="0" err="1" smtClean="0">
                <a:solidFill>
                  <a:srgbClr val="303090"/>
                </a:solidFill>
              </a:rPr>
              <a:t>i</a:t>
            </a:r>
            <a:r>
              <a:rPr lang="ru-RU" sz="2400" dirty="0" smtClean="0">
                <a:solidFill>
                  <a:srgbClr val="303090"/>
                </a:solidFill>
                <a:latin typeface="+mj-lt"/>
                <a:ea typeface="+mj-ea"/>
                <a:cs typeface="+mj-cs"/>
              </a:rPr>
              <a:t>,</a:t>
            </a:r>
          </a:p>
          <a:p>
            <a:pPr marL="342900" indent="-333375" defTabSz="449263">
              <a:spcBef>
                <a:spcPts val="600"/>
              </a:spcBef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dirty="0" smtClean="0">
                <a:solidFill>
                  <a:srgbClr val="303090"/>
                </a:solidFill>
                <a:latin typeface="+mj-lt"/>
                <a:ea typeface="+mj-ea"/>
                <a:cs typeface="+mj-cs"/>
              </a:rPr>
              <a:t>	где:</a:t>
            </a:r>
          </a:p>
          <a:p>
            <a:pPr marL="342900" indent="-333375" defTabSz="449263">
              <a:spcBef>
                <a:spcPts val="600"/>
              </a:spcBef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dirty="0" smtClean="0">
                <a:solidFill>
                  <a:srgbClr val="303090"/>
                </a:solidFill>
                <a:latin typeface="+mj-lt"/>
                <a:ea typeface="+mj-ea"/>
                <a:cs typeface="+mj-cs"/>
              </a:rPr>
              <a:t>	</a:t>
            </a:r>
            <a:r>
              <a:rPr lang="ru-RU" sz="2400" dirty="0" smtClean="0">
                <a:solidFill>
                  <a:srgbClr val="303090"/>
                </a:solidFill>
              </a:rPr>
              <a:t>О</a:t>
            </a:r>
            <a:r>
              <a:rPr lang="ru-RU" sz="2400" baseline="-25000" dirty="0" smtClean="0">
                <a:solidFill>
                  <a:srgbClr val="303090"/>
                </a:solidFill>
              </a:rPr>
              <a:t>1</a:t>
            </a:r>
            <a:r>
              <a:rPr lang="ru-RU" sz="2400" dirty="0" smtClean="0">
                <a:solidFill>
                  <a:srgbClr val="303090"/>
                </a:solidFill>
                <a:latin typeface="+mj-lt"/>
                <a:ea typeface="+mj-ea"/>
                <a:cs typeface="+mj-cs"/>
              </a:rPr>
              <a:t>, </a:t>
            </a:r>
            <a:r>
              <a:rPr lang="ru-RU" sz="2400" dirty="0" smtClean="0">
                <a:solidFill>
                  <a:srgbClr val="303090"/>
                </a:solidFill>
              </a:rPr>
              <a:t>О</a:t>
            </a:r>
            <a:r>
              <a:rPr lang="ru-RU" sz="2400" baseline="-25000" dirty="0" smtClean="0">
                <a:solidFill>
                  <a:srgbClr val="303090"/>
                </a:solidFill>
              </a:rPr>
              <a:t>2</a:t>
            </a:r>
            <a:r>
              <a:rPr lang="ru-RU" sz="2400" dirty="0" smtClean="0">
                <a:solidFill>
                  <a:srgbClr val="303090"/>
                </a:solidFill>
                <a:latin typeface="+mj-lt"/>
                <a:ea typeface="+mj-ea"/>
                <a:cs typeface="+mj-cs"/>
              </a:rPr>
              <a:t>,</a:t>
            </a:r>
            <a:r>
              <a:rPr lang="en-US" sz="2400" dirty="0" smtClean="0">
                <a:solidFill>
                  <a:srgbClr val="303090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2400" dirty="0" smtClean="0">
                <a:solidFill>
                  <a:srgbClr val="303090"/>
                </a:solidFill>
                <a:latin typeface="+mj-lt"/>
                <a:ea typeface="+mj-ea"/>
                <a:cs typeface="+mj-cs"/>
              </a:rPr>
              <a:t>…</a:t>
            </a:r>
            <a:r>
              <a:rPr lang="ru-RU" sz="2400" dirty="0" smtClean="0">
                <a:solidFill>
                  <a:srgbClr val="303090"/>
                </a:solidFill>
              </a:rPr>
              <a:t> О</a:t>
            </a:r>
            <a:r>
              <a:rPr lang="en-US" sz="2400" baseline="-25000" dirty="0" err="1" smtClean="0">
                <a:solidFill>
                  <a:srgbClr val="303090"/>
                </a:solidFill>
              </a:rPr>
              <a:t>i</a:t>
            </a:r>
            <a:r>
              <a:rPr lang="ru-RU" sz="2400" dirty="0" smtClean="0">
                <a:solidFill>
                  <a:srgbClr val="303090"/>
                </a:solidFill>
                <a:latin typeface="+mj-lt"/>
                <a:ea typeface="+mj-ea"/>
                <a:cs typeface="+mj-cs"/>
              </a:rPr>
              <a:t> – оценка невыполненного индикатора</a:t>
            </a: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0" y="5260975"/>
            <a:ext cx="8893175" cy="366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sz="2000"/>
          </a:p>
        </p:txBody>
      </p:sp>
      <p:sp>
        <p:nvSpPr>
          <p:cNvPr id="41990" name="Номер слайда 1"/>
          <p:cNvSpPr txBox="1">
            <a:spLocks noGrp="1"/>
          </p:cNvSpPr>
          <p:nvPr/>
        </p:nvSpPr>
        <p:spPr bwMode="auto">
          <a:xfrm>
            <a:off x="8567738" y="6381750"/>
            <a:ext cx="5762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AC3A489C-257B-4517-AA2D-8453AE1E212E}" type="slidenum">
              <a:rPr lang="ru-RU" sz="2200">
                <a:solidFill>
                  <a:srgbClr val="3333CC"/>
                </a:solidFill>
              </a:rPr>
              <a:pPr algn="r"/>
              <a:t>6</a:t>
            </a:fld>
            <a:endParaRPr lang="ru-RU" sz="2200">
              <a:solidFill>
                <a:srgbClr val="3333CC"/>
              </a:solidFill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F97A344-24EF-4E86-A4B3-F6B32C936155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44034" name="Номер слайда 3"/>
          <p:cNvSpPr txBox="1">
            <a:spLocks noGrp="1"/>
          </p:cNvSpPr>
          <p:nvPr/>
        </p:nvSpPr>
        <p:spPr bwMode="auto">
          <a:xfrm>
            <a:off x="8143875" y="6330950"/>
            <a:ext cx="5762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26E402E1-D0F2-4936-B356-B605B37CC7FF}" type="slidenum">
              <a:rPr lang="ru-RU" sz="2200"/>
              <a:pPr algn="r"/>
              <a:t>7</a:t>
            </a:fld>
            <a:endParaRPr lang="ru-RU" sz="2200"/>
          </a:p>
        </p:txBody>
      </p:sp>
      <p:graphicFrame>
        <p:nvGraphicFramePr>
          <p:cNvPr id="38957" name="Group 45"/>
          <p:cNvGraphicFramePr>
            <a:graphicFrameLocks noGrp="1"/>
          </p:cNvGraphicFramePr>
          <p:nvPr>
            <p:ph idx="4294967295"/>
          </p:nvPr>
        </p:nvGraphicFramePr>
        <p:xfrm>
          <a:off x="241300" y="1765300"/>
          <a:ext cx="8737600" cy="4587875"/>
        </p:xfrm>
        <a:graphic>
          <a:graphicData uri="http://schemas.openxmlformats.org/drawingml/2006/table">
            <a:tbl>
              <a:tblPr/>
              <a:tblGrid>
                <a:gridCol w="990600"/>
                <a:gridCol w="823913"/>
                <a:gridCol w="752475"/>
                <a:gridCol w="779462"/>
                <a:gridCol w="742950"/>
                <a:gridCol w="750888"/>
                <a:gridCol w="746125"/>
                <a:gridCol w="1082675"/>
                <a:gridCol w="687387"/>
                <a:gridCol w="681038"/>
                <a:gridCol w="700087"/>
              </a:tblGrid>
              <a:tr h="457200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Ф.И.О. федерального гражданского служащего и наименование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должности федеральной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государствен-ной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гражданской службы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Наименование показателя результативности деятельности федерального гражданского служащего, замещающего должность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федеральной государственной гражданской службы в центральном аппарате Федерального казначейства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endParaRPr kumimoji="0" 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endParaRPr kumimoji="0" 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endParaRPr kumimoji="0" 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endParaRPr kumimoji="0" 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endParaRPr kumimoji="0" 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endParaRPr kumimoji="0" 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Общая оценка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деятель-ности</a:t>
                      </a:r>
                      <a:endParaRPr kumimoji="0" 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Ообщ</a:t>
                      </a: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(100%)</a:t>
                      </a:r>
                      <a:endParaRPr kumimoji="0" 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431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Отсутствие нарушений приема, перевода и увольнения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работни-ков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установ-ленных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органами надзора и контроля  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(О1)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Осущест-вление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контроля за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соблю-дением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порядка и сроков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проведе-ния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аттестации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граждан-ских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служащих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(О2)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Осущест-вление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контроля за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соблю-дением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порядка и сроков проведения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квалифика-ционных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экзаменов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граждан-ских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служащих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(О3)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Отсутст-вие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обосно-ванных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жалоб от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работни-ков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по вопросу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поступле-ния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про-хождения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и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увольне-ния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с работы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(О4)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Обеспече-ние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защиты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персональ-ных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данных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работни-ков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(О5)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Соблюде-ние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сроков и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досто-верности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представ-ляемой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отчет-ности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(О6)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Соблюдение сро-ков, достовер-ность и качество  представляемой отчетности и других материалов, представляемых руководству Фе-дерального казначейства, в Минфин России, а также в иные министерства и ведомства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(О7)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Выполне-ние пору-чений на-чальника Управле-ния, его замести-теля, кури-рующего кадровую работу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(О8)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Соблю-дение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служеб-ного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поведе-ния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и (или) 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служеб-ного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распо-рядка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(О9)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874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Иванов Иван Иванович, начальник Отдела кадров центрального аппарата Админи-стративного управления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15 %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10 %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10 %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10 %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20 %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15 %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10 %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5 %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5 %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100 %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4075" name="Rectangle 5"/>
          <p:cNvSpPr>
            <a:spLocks noChangeArrowheads="1"/>
          </p:cNvSpPr>
          <p:nvPr/>
        </p:nvSpPr>
        <p:spPr bwMode="auto">
          <a:xfrm>
            <a:off x="0" y="727075"/>
            <a:ext cx="9144000" cy="831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defTabSz="449263" eaLnBrk="0" hangingPunct="0">
              <a:spcBef>
                <a:spcPts val="600"/>
              </a:spcBef>
              <a:spcAft>
                <a:spcPct val="30000"/>
              </a:spcAft>
              <a:buSzPct val="8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303090"/>
                </a:solidFill>
              </a:rPr>
              <a:t>Таблица показателей результативности деятельности сотрудника Федерального казначейства. Пример.</a:t>
            </a:r>
          </a:p>
        </p:txBody>
      </p:sp>
      <p:sp>
        <p:nvSpPr>
          <p:cNvPr id="44076" name="Номер слайда 1"/>
          <p:cNvSpPr txBox="1">
            <a:spLocks noGrp="1"/>
          </p:cNvSpPr>
          <p:nvPr/>
        </p:nvSpPr>
        <p:spPr bwMode="auto">
          <a:xfrm>
            <a:off x="8567738" y="6381750"/>
            <a:ext cx="5762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951F668-B09F-4ED7-A8DC-516402D4144F}" type="slidenum">
              <a:rPr lang="ru-RU" sz="2200">
                <a:solidFill>
                  <a:srgbClr val="3333CC"/>
                </a:solidFill>
              </a:rPr>
              <a:pPr algn="r"/>
              <a:t>7</a:t>
            </a:fld>
            <a:endParaRPr lang="ru-RU" sz="2200">
              <a:solidFill>
                <a:srgbClr val="3333CC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8" name="Rectangle 7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F3A3EBA-4B6D-45C1-84D5-D48AC9677EFF}" type="slidenum">
              <a:rPr lang="ru-RU" smtClean="0"/>
              <a:pPr/>
              <a:t>8</a:t>
            </a:fld>
            <a:endParaRPr lang="ru-RU" smtClean="0"/>
          </a:p>
        </p:txBody>
      </p:sp>
      <p:sp>
        <p:nvSpPr>
          <p:cNvPr id="59399" name="Номер слайда 4"/>
          <p:cNvSpPr txBox="1">
            <a:spLocks noGrp="1"/>
          </p:cNvSpPr>
          <p:nvPr/>
        </p:nvSpPr>
        <p:spPr bwMode="auto">
          <a:xfrm>
            <a:off x="8143875" y="6330950"/>
            <a:ext cx="5762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5B1DA08F-5442-4ADA-A083-F8A4814AABD8}" type="slidenum">
              <a:rPr lang="ru-RU" sz="2200"/>
              <a:pPr algn="r"/>
              <a:t>8</a:t>
            </a:fld>
            <a:endParaRPr lang="ru-RU" sz="2200"/>
          </a:p>
        </p:txBody>
      </p:sp>
      <p:graphicFrame>
        <p:nvGraphicFramePr>
          <p:cNvPr id="59397" name="Object 5"/>
          <p:cNvGraphicFramePr>
            <a:graphicFrameLocks noChangeAspect="1"/>
          </p:cNvGraphicFramePr>
          <p:nvPr/>
        </p:nvGraphicFramePr>
        <p:xfrm>
          <a:off x="1187450" y="1628775"/>
          <a:ext cx="1008063" cy="269875"/>
        </p:xfrm>
        <a:graphic>
          <a:graphicData uri="http://schemas.openxmlformats.org/presentationml/2006/ole">
            <p:oleObj spid="_x0000_s59397" r:id="rId4" imgW="8229600" imgH="2200132" progId="MSGraph.Chart.8">
              <p:embed/>
            </p:oleObj>
          </a:graphicData>
        </a:graphic>
      </p:graphicFrame>
      <p:sp>
        <p:nvSpPr>
          <p:cNvPr id="59400" name="Rectangle 5"/>
          <p:cNvSpPr>
            <a:spLocks noChangeArrowheads="1"/>
          </p:cNvSpPr>
          <p:nvPr/>
        </p:nvSpPr>
        <p:spPr bwMode="auto">
          <a:xfrm>
            <a:off x="0" y="4708525"/>
            <a:ext cx="9144000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sz="2000"/>
          </a:p>
        </p:txBody>
      </p:sp>
      <p:sp>
        <p:nvSpPr>
          <p:cNvPr id="59401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81050"/>
            <a:ext cx="9296400" cy="6076950"/>
          </a:xfrm>
        </p:spPr>
        <p:txBody>
          <a:bodyPr/>
          <a:lstStyle/>
          <a:p>
            <a:pPr marL="0" indent="7938" algn="ctr" defTabSz="449263">
              <a:lnSpc>
                <a:spcPct val="90000"/>
              </a:lnSpc>
              <a:spcAft>
                <a:spcPct val="0"/>
              </a:spcAft>
              <a:buSzTx/>
              <a:buFontTx/>
              <a:buNone/>
              <a:tabLst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  <a:defRPr/>
            </a:pPr>
            <a:r>
              <a:rPr lang="ru-RU" sz="2200" b="1" dirty="0" smtClean="0">
                <a:solidFill>
                  <a:srgbClr val="303090"/>
                </a:solidFill>
              </a:rPr>
              <a:t>Алгоритм определения индекса результативности деятельности структурного подразделения органа ФК (</a:t>
            </a:r>
            <a:r>
              <a:rPr lang="ru-RU" sz="2200" b="1" dirty="0" err="1" smtClean="0">
                <a:solidFill>
                  <a:srgbClr val="303090"/>
                </a:solidFill>
              </a:rPr>
              <a:t>Рп</a:t>
            </a:r>
            <a:r>
              <a:rPr lang="ru-RU" sz="2200" b="1" dirty="0" smtClean="0">
                <a:solidFill>
                  <a:srgbClr val="303090"/>
                </a:solidFill>
              </a:rPr>
              <a:t>)</a:t>
            </a:r>
          </a:p>
          <a:p>
            <a:pPr marL="762000" indent="-754063" algn="ctr" defTabSz="449263">
              <a:lnSpc>
                <a:spcPct val="90000"/>
              </a:lnSpc>
              <a:spcAft>
                <a:spcPct val="0"/>
              </a:spcAft>
              <a:buSzTx/>
              <a:buFontTx/>
              <a:buNone/>
              <a:tabLst>
                <a:tab pos="762000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  <a:defRPr/>
            </a:pPr>
            <a:endParaRPr lang="ru-RU" sz="2200" b="1" dirty="0" smtClean="0">
              <a:solidFill>
                <a:srgbClr val="303090"/>
              </a:solidFill>
            </a:endParaRPr>
          </a:p>
          <a:p>
            <a:pPr marL="762000" indent="-754063" algn="ctr" defTabSz="449263">
              <a:lnSpc>
                <a:spcPct val="90000"/>
              </a:lnSpc>
              <a:spcAft>
                <a:spcPct val="0"/>
              </a:spcAft>
              <a:buSzTx/>
              <a:buFontTx/>
              <a:buNone/>
              <a:tabLst>
                <a:tab pos="762000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  <a:defRPr/>
            </a:pPr>
            <a:r>
              <a:rPr lang="ru-RU" sz="3200" b="1" dirty="0" err="1" smtClean="0">
                <a:solidFill>
                  <a:srgbClr val="303090"/>
                </a:solidFill>
              </a:rPr>
              <a:t>Рп</a:t>
            </a:r>
            <a:r>
              <a:rPr lang="ru-RU" sz="3200" b="1" dirty="0" smtClean="0">
                <a:solidFill>
                  <a:srgbClr val="303090"/>
                </a:solidFill>
              </a:rPr>
              <a:t> = Р1 +Р2 + Р3 + </a:t>
            </a:r>
            <a:r>
              <a:rPr lang="ru-RU" sz="3200" b="1" dirty="0" err="1" smtClean="0">
                <a:solidFill>
                  <a:srgbClr val="303090"/>
                </a:solidFill>
              </a:rPr>
              <a:t>Рэв</a:t>
            </a:r>
            <a:r>
              <a:rPr lang="ru-RU" sz="3200" b="1" dirty="0" smtClean="0">
                <a:solidFill>
                  <a:srgbClr val="303090"/>
                </a:solidFill>
              </a:rPr>
              <a:t>…+ Р</a:t>
            </a:r>
            <a:r>
              <a:rPr lang="en-US" sz="3200" b="1" dirty="0" err="1" smtClean="0">
                <a:solidFill>
                  <a:srgbClr val="303090"/>
                </a:solidFill>
              </a:rPr>
              <a:t>i</a:t>
            </a:r>
            <a:r>
              <a:rPr lang="en-US" sz="3200" b="1" dirty="0" smtClean="0">
                <a:solidFill>
                  <a:srgbClr val="303090"/>
                </a:solidFill>
              </a:rPr>
              <a:t> </a:t>
            </a:r>
            <a:r>
              <a:rPr lang="ru-RU" sz="3200" b="1" dirty="0" smtClean="0">
                <a:solidFill>
                  <a:srgbClr val="303090"/>
                </a:solidFill>
              </a:rPr>
              <a:t>/</a:t>
            </a:r>
            <a:r>
              <a:rPr lang="en-US" sz="3200" b="1" dirty="0" err="1" smtClean="0">
                <a:solidFill>
                  <a:srgbClr val="303090"/>
                </a:solidFill>
              </a:rPr>
              <a:t>i</a:t>
            </a:r>
            <a:r>
              <a:rPr lang="ru-RU" sz="3200" b="1" dirty="0" smtClean="0">
                <a:solidFill>
                  <a:srgbClr val="303090"/>
                </a:solidFill>
              </a:rPr>
              <a:t>,</a:t>
            </a:r>
          </a:p>
          <a:p>
            <a:pPr marL="762000" indent="-754063" algn="ctr" defTabSz="449263">
              <a:lnSpc>
                <a:spcPct val="90000"/>
              </a:lnSpc>
              <a:spcAft>
                <a:spcPct val="0"/>
              </a:spcAft>
              <a:buSzTx/>
              <a:buFontTx/>
              <a:buNone/>
              <a:tabLst>
                <a:tab pos="762000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  <a:defRPr/>
            </a:pPr>
            <a:endParaRPr lang="ru-RU" sz="1800" dirty="0" smtClean="0">
              <a:solidFill>
                <a:srgbClr val="303090"/>
              </a:solidFill>
            </a:endParaRPr>
          </a:p>
          <a:p>
            <a:pPr marL="762000" indent="-317500" defTabSz="449263">
              <a:lnSpc>
                <a:spcPct val="90000"/>
              </a:lnSpc>
              <a:spcAft>
                <a:spcPct val="0"/>
              </a:spcAft>
              <a:buSzTx/>
              <a:buFontTx/>
              <a:buNone/>
              <a:tabLst>
                <a:tab pos="762000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  <a:defRPr/>
            </a:pPr>
            <a:r>
              <a:rPr lang="ru-RU" sz="1800" dirty="0" smtClean="0">
                <a:solidFill>
                  <a:srgbClr val="303090"/>
                </a:solidFill>
              </a:rPr>
              <a:t>где:</a:t>
            </a:r>
          </a:p>
          <a:p>
            <a:pPr marL="762000" indent="-754063" defTabSz="449263">
              <a:lnSpc>
                <a:spcPct val="90000"/>
              </a:lnSpc>
              <a:spcAft>
                <a:spcPct val="0"/>
              </a:spcAft>
              <a:buSzTx/>
              <a:buFontTx/>
              <a:buNone/>
              <a:tabLst>
                <a:tab pos="762000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  <a:defRPr/>
            </a:pPr>
            <a:r>
              <a:rPr lang="ru-RU" sz="1800" dirty="0" smtClean="0">
                <a:solidFill>
                  <a:srgbClr val="303090"/>
                </a:solidFill>
              </a:rPr>
              <a:t>   </a:t>
            </a:r>
          </a:p>
          <a:p>
            <a:pPr marL="762000" indent="-317500" defTabSz="449263">
              <a:lnSpc>
                <a:spcPct val="90000"/>
              </a:lnSpc>
              <a:spcAft>
                <a:spcPct val="0"/>
              </a:spcAft>
              <a:buSzTx/>
              <a:buFontTx/>
              <a:buNone/>
              <a:tabLst>
                <a:tab pos="762000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  <a:defRPr/>
            </a:pPr>
            <a:r>
              <a:rPr lang="en-US" sz="2000" dirty="0" smtClean="0">
                <a:solidFill>
                  <a:srgbClr val="303090"/>
                </a:solidFill>
              </a:rPr>
              <a:t>P</a:t>
            </a:r>
            <a:r>
              <a:rPr lang="ru-RU" sz="2000" baseline="-25000" dirty="0" smtClean="0">
                <a:solidFill>
                  <a:srgbClr val="303090"/>
                </a:solidFill>
              </a:rPr>
              <a:t>1</a:t>
            </a:r>
            <a:r>
              <a:rPr lang="ru-RU" sz="2000" dirty="0" smtClean="0">
                <a:solidFill>
                  <a:srgbClr val="303090"/>
                </a:solidFill>
              </a:rPr>
              <a:t>, </a:t>
            </a:r>
            <a:r>
              <a:rPr lang="en-US" sz="2000" dirty="0" smtClean="0">
                <a:solidFill>
                  <a:srgbClr val="303090"/>
                </a:solidFill>
              </a:rPr>
              <a:t>P</a:t>
            </a:r>
            <a:r>
              <a:rPr lang="ru-RU" sz="2000" baseline="-25000" dirty="0" smtClean="0">
                <a:solidFill>
                  <a:srgbClr val="303090"/>
                </a:solidFill>
              </a:rPr>
              <a:t>2</a:t>
            </a:r>
            <a:r>
              <a:rPr lang="ru-RU" sz="2000" dirty="0" smtClean="0">
                <a:solidFill>
                  <a:srgbClr val="303090"/>
                </a:solidFill>
              </a:rPr>
              <a:t>, </a:t>
            </a:r>
            <a:r>
              <a:rPr lang="en-US" sz="2000" dirty="0" smtClean="0">
                <a:solidFill>
                  <a:srgbClr val="303090"/>
                </a:solidFill>
              </a:rPr>
              <a:t>P</a:t>
            </a:r>
            <a:r>
              <a:rPr lang="ru-RU" sz="2000" baseline="-25000" dirty="0" smtClean="0">
                <a:solidFill>
                  <a:srgbClr val="303090"/>
                </a:solidFill>
              </a:rPr>
              <a:t>3</a:t>
            </a:r>
            <a:r>
              <a:rPr lang="ru-RU" sz="2000" dirty="0" smtClean="0">
                <a:solidFill>
                  <a:srgbClr val="303090"/>
                </a:solidFill>
              </a:rPr>
              <a:t>, … </a:t>
            </a:r>
            <a:r>
              <a:rPr lang="en-US" sz="2000" dirty="0" smtClean="0">
                <a:solidFill>
                  <a:srgbClr val="303090"/>
                </a:solidFill>
              </a:rPr>
              <a:t>P</a:t>
            </a:r>
            <a:r>
              <a:rPr lang="en-US" sz="2000" baseline="-25000" dirty="0" smtClean="0">
                <a:solidFill>
                  <a:srgbClr val="303090"/>
                </a:solidFill>
              </a:rPr>
              <a:t>i</a:t>
            </a:r>
            <a:r>
              <a:rPr lang="ru-RU" sz="2000" dirty="0" smtClean="0">
                <a:solidFill>
                  <a:srgbClr val="303090"/>
                </a:solidFill>
              </a:rPr>
              <a:t>  – индекс результативности  выполнения</a:t>
            </a:r>
          </a:p>
          <a:p>
            <a:pPr marL="762000" indent="-317500" defTabSz="449263">
              <a:lnSpc>
                <a:spcPct val="90000"/>
              </a:lnSpc>
              <a:spcAft>
                <a:spcPct val="0"/>
              </a:spcAft>
              <a:buSzTx/>
              <a:buFontTx/>
              <a:buNone/>
              <a:tabLst>
                <a:tab pos="762000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  <a:defRPr/>
            </a:pPr>
            <a:r>
              <a:rPr lang="ru-RU" sz="2000" dirty="0" smtClean="0">
                <a:solidFill>
                  <a:srgbClr val="303090"/>
                </a:solidFill>
              </a:rPr>
              <a:t>                              соответствующих задач №№ 1, 2, 3, …, </a:t>
            </a:r>
            <a:r>
              <a:rPr lang="ru-RU" sz="2000" dirty="0" err="1" smtClean="0">
                <a:solidFill>
                  <a:srgbClr val="303090"/>
                </a:solidFill>
              </a:rPr>
              <a:t>i</a:t>
            </a:r>
            <a:r>
              <a:rPr lang="ru-RU" sz="2000" dirty="0" smtClean="0">
                <a:solidFill>
                  <a:srgbClr val="303090"/>
                </a:solidFill>
              </a:rPr>
              <a:t>;</a:t>
            </a:r>
            <a:r>
              <a:rPr lang="ru-RU" sz="1800" dirty="0" smtClean="0">
                <a:solidFill>
                  <a:srgbClr val="303090"/>
                </a:solidFill>
              </a:rPr>
              <a:t> </a:t>
            </a:r>
          </a:p>
          <a:p>
            <a:pPr marL="762000" indent="-754063" algn="ctr" defTabSz="449263">
              <a:lnSpc>
                <a:spcPct val="90000"/>
              </a:lnSpc>
              <a:spcAft>
                <a:spcPct val="0"/>
              </a:spcAft>
              <a:buSzTx/>
              <a:buFontTx/>
              <a:buNone/>
              <a:tabLst>
                <a:tab pos="762000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  <a:defRPr/>
            </a:pPr>
            <a:endParaRPr lang="ru-RU" sz="1800" dirty="0" smtClean="0">
              <a:solidFill>
                <a:srgbClr val="303090"/>
              </a:solidFill>
            </a:endParaRPr>
          </a:p>
          <a:p>
            <a:pPr marL="762000" indent="-317500" defTabSz="449263">
              <a:spcAft>
                <a:spcPts val="0"/>
              </a:spcAft>
              <a:buFontTx/>
              <a:buNone/>
              <a:tabLst>
                <a:tab pos="762000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  <a:defRPr/>
            </a:pPr>
            <a:r>
              <a:rPr lang="en-US" sz="2000" dirty="0" smtClean="0">
                <a:solidFill>
                  <a:srgbClr val="303090"/>
                </a:solidFill>
              </a:rPr>
              <a:t>P</a:t>
            </a:r>
            <a:r>
              <a:rPr lang="ru-RU" sz="2000" baseline="-25000" dirty="0" err="1" smtClean="0">
                <a:solidFill>
                  <a:srgbClr val="303090"/>
                </a:solidFill>
              </a:rPr>
              <a:t>эв</a:t>
            </a:r>
            <a:r>
              <a:rPr lang="ru-RU" sz="2000" dirty="0" smtClean="0">
                <a:solidFill>
                  <a:srgbClr val="303090"/>
                </a:solidFill>
              </a:rPr>
              <a:t> – индекс эффективности взаимодействия структурных</a:t>
            </a:r>
          </a:p>
          <a:p>
            <a:pPr marL="762000" indent="-317500" defTabSz="449263">
              <a:buFontTx/>
              <a:buNone/>
              <a:tabLst>
                <a:tab pos="762000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  <a:defRPr/>
            </a:pPr>
            <a:r>
              <a:rPr lang="ru-RU" sz="2000" dirty="0" smtClean="0">
                <a:solidFill>
                  <a:srgbClr val="303090"/>
                </a:solidFill>
              </a:rPr>
              <a:t>         подразделений</a:t>
            </a:r>
          </a:p>
          <a:p>
            <a:pPr marL="762000" indent="-754063" algn="ctr" defTabSz="449263">
              <a:spcBef>
                <a:spcPts val="500"/>
              </a:spcBef>
              <a:buFontTx/>
              <a:buNone/>
              <a:tabLst>
                <a:tab pos="762000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  <a:defRPr/>
            </a:pPr>
            <a:r>
              <a:rPr lang="ru-RU" sz="2800" b="1" dirty="0" smtClean="0">
                <a:solidFill>
                  <a:srgbClr val="303090"/>
                </a:solidFill>
              </a:rPr>
              <a:t>Р</a:t>
            </a:r>
            <a:r>
              <a:rPr lang="en-US" sz="2800" b="1" baseline="-25000" dirty="0" err="1" smtClean="0">
                <a:solidFill>
                  <a:srgbClr val="303090"/>
                </a:solidFill>
              </a:rPr>
              <a:t>i</a:t>
            </a:r>
            <a:r>
              <a:rPr lang="ru-RU" sz="2800" b="1" dirty="0" smtClean="0">
                <a:solidFill>
                  <a:srgbClr val="303090"/>
                </a:solidFill>
              </a:rPr>
              <a:t> = 10 – </a:t>
            </a:r>
            <a:r>
              <a:rPr lang="en-US" sz="2800" b="1" dirty="0" err="1" smtClean="0">
                <a:solidFill>
                  <a:srgbClr val="303090"/>
                </a:solidFill>
              </a:rPr>
              <a:t>C</a:t>
            </a:r>
            <a:r>
              <a:rPr lang="en-US" sz="2800" b="1" baseline="-25000" dirty="0" err="1" smtClean="0">
                <a:solidFill>
                  <a:srgbClr val="303090"/>
                </a:solidFill>
              </a:rPr>
              <a:t>i</a:t>
            </a:r>
            <a:r>
              <a:rPr lang="en-US" sz="2800" b="1" dirty="0" smtClean="0">
                <a:solidFill>
                  <a:srgbClr val="303090"/>
                </a:solidFill>
              </a:rPr>
              <a:t> * H</a:t>
            </a:r>
            <a:r>
              <a:rPr lang="en-US" sz="2800" b="1" baseline="-25000" dirty="0" smtClean="0">
                <a:solidFill>
                  <a:srgbClr val="303090"/>
                </a:solidFill>
              </a:rPr>
              <a:t>i</a:t>
            </a:r>
            <a:r>
              <a:rPr lang="ru-RU" sz="2800" b="1" dirty="0" smtClean="0">
                <a:solidFill>
                  <a:srgbClr val="303090"/>
                </a:solidFill>
              </a:rPr>
              <a:t>,</a:t>
            </a:r>
          </a:p>
          <a:p>
            <a:pPr marL="762000" indent="-317500" defTabSz="449263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762000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  <a:defRPr/>
            </a:pPr>
            <a:r>
              <a:rPr lang="ru-RU" sz="2000" dirty="0" smtClean="0">
                <a:solidFill>
                  <a:srgbClr val="303090"/>
                </a:solidFill>
              </a:rPr>
              <a:t>где:</a:t>
            </a:r>
          </a:p>
          <a:p>
            <a:pPr marL="762000" indent="-317500" defTabSz="449263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762000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  <a:defRPr/>
            </a:pPr>
            <a:endParaRPr lang="ru-RU" sz="2000" dirty="0" smtClean="0">
              <a:solidFill>
                <a:srgbClr val="303090"/>
              </a:solidFill>
            </a:endParaRPr>
          </a:p>
          <a:p>
            <a:pPr marL="762000" indent="-317500" defTabSz="449263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762000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  <a:defRPr/>
            </a:pPr>
            <a:r>
              <a:rPr lang="ru-RU" sz="2000" dirty="0" smtClean="0">
                <a:solidFill>
                  <a:srgbClr val="303090"/>
                </a:solidFill>
              </a:rPr>
              <a:t>10 – максимальное значение оценки выполнения задачи; </a:t>
            </a:r>
          </a:p>
          <a:p>
            <a:pPr marL="762000" indent="-317500" defTabSz="449263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762000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  <a:defRPr/>
            </a:pPr>
            <a:r>
              <a:rPr lang="en-US" sz="2000" dirty="0" err="1" smtClean="0">
                <a:solidFill>
                  <a:srgbClr val="303090"/>
                </a:solidFill>
              </a:rPr>
              <a:t>C</a:t>
            </a:r>
            <a:r>
              <a:rPr lang="en-US" sz="2000" baseline="-25000" dirty="0" err="1" smtClean="0">
                <a:solidFill>
                  <a:srgbClr val="303090"/>
                </a:solidFill>
              </a:rPr>
              <a:t>i</a:t>
            </a:r>
            <a:r>
              <a:rPr lang="ru-RU" sz="2000" dirty="0" smtClean="0">
                <a:solidFill>
                  <a:srgbClr val="303090"/>
                </a:solidFill>
              </a:rPr>
              <a:t> – санкции за нарушение или невыполнение задачи;</a:t>
            </a:r>
          </a:p>
          <a:p>
            <a:pPr marL="762000" indent="-317500" defTabSz="449263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762000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  <a:defRPr/>
            </a:pPr>
            <a:r>
              <a:rPr lang="en-US" sz="2000" dirty="0" smtClean="0">
                <a:solidFill>
                  <a:srgbClr val="303090"/>
                </a:solidFill>
              </a:rPr>
              <a:t>H</a:t>
            </a:r>
            <a:r>
              <a:rPr lang="en-US" sz="2000" baseline="-25000" dirty="0" smtClean="0">
                <a:solidFill>
                  <a:srgbClr val="303090"/>
                </a:solidFill>
              </a:rPr>
              <a:t>i</a:t>
            </a:r>
            <a:r>
              <a:rPr lang="ru-RU" sz="2000" dirty="0" smtClean="0">
                <a:solidFill>
                  <a:srgbClr val="303090"/>
                </a:solidFill>
              </a:rPr>
              <a:t> – количество нарушений по соответствующей задаче.</a:t>
            </a:r>
          </a:p>
          <a:p>
            <a:pPr marL="762000" indent="-754063" defTabSz="449263">
              <a:spcBef>
                <a:spcPts val="500"/>
              </a:spcBef>
              <a:buFontTx/>
              <a:buNone/>
              <a:tabLst>
                <a:tab pos="762000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  <a:defRPr/>
            </a:pPr>
            <a:endParaRPr lang="ru-RU" sz="2000" dirty="0" smtClean="0">
              <a:solidFill>
                <a:srgbClr val="303090"/>
              </a:solidFill>
            </a:endParaRPr>
          </a:p>
          <a:p>
            <a:pPr marL="762000" indent="-754063" defTabSz="449263">
              <a:spcBef>
                <a:spcPts val="500"/>
              </a:spcBef>
              <a:buFontTx/>
              <a:buNone/>
              <a:tabLst>
                <a:tab pos="762000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  <a:defRPr/>
            </a:pPr>
            <a:endParaRPr lang="ru-RU" sz="2000" dirty="0" smtClean="0">
              <a:solidFill>
                <a:srgbClr val="303090"/>
              </a:solidFill>
            </a:endParaRPr>
          </a:p>
          <a:p>
            <a:pPr marL="762000" indent="-754063" defTabSz="449263">
              <a:buFontTx/>
              <a:buNone/>
              <a:tabLst>
                <a:tab pos="762000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  <a:tab pos="9296400" algn="l"/>
                <a:tab pos="9745663" algn="l"/>
              </a:tabLst>
              <a:defRPr/>
            </a:pPr>
            <a:endParaRPr lang="ru-RU" sz="2000" dirty="0" smtClean="0">
              <a:solidFill>
                <a:srgbClr val="303090"/>
              </a:solidFill>
            </a:endParaRPr>
          </a:p>
        </p:txBody>
      </p:sp>
      <p:sp>
        <p:nvSpPr>
          <p:cNvPr id="59402" name="Номер слайда 1"/>
          <p:cNvSpPr txBox="1">
            <a:spLocks noGrp="1"/>
          </p:cNvSpPr>
          <p:nvPr/>
        </p:nvSpPr>
        <p:spPr bwMode="auto">
          <a:xfrm>
            <a:off x="8567738" y="6381750"/>
            <a:ext cx="5762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556DD507-64D2-4C4C-9F11-3E4086947534}" type="slidenum">
              <a:rPr lang="ru-RU" sz="2200">
                <a:solidFill>
                  <a:srgbClr val="3333CC"/>
                </a:solidFill>
              </a:rPr>
              <a:pPr algn="r"/>
              <a:t>8</a:t>
            </a:fld>
            <a:endParaRPr lang="ru-RU" sz="2200">
              <a:solidFill>
                <a:srgbClr val="3333CC"/>
              </a:solidFill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1" name="Rectangle 7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E193013-A29E-4BC6-B726-EB3C9EC0414D}" type="slidenum">
              <a:rPr lang="ru-RU" smtClean="0"/>
              <a:pPr/>
              <a:t>9</a:t>
            </a:fld>
            <a:endParaRPr lang="ru-RU" smtClean="0"/>
          </a:p>
        </p:txBody>
      </p:sp>
      <p:sp>
        <p:nvSpPr>
          <p:cNvPr id="77832" name="Номер слайда 4"/>
          <p:cNvSpPr txBox="1">
            <a:spLocks noGrp="1"/>
          </p:cNvSpPr>
          <p:nvPr/>
        </p:nvSpPr>
        <p:spPr bwMode="auto">
          <a:xfrm>
            <a:off x="8143875" y="6330950"/>
            <a:ext cx="5762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C7CEE3E5-38B2-44EA-8C79-E418A34BFB34}" type="slidenum">
              <a:rPr lang="ru-RU" sz="2200"/>
              <a:pPr algn="r"/>
              <a:t>9</a:t>
            </a:fld>
            <a:endParaRPr lang="ru-RU" sz="2200"/>
          </a:p>
        </p:txBody>
      </p:sp>
      <p:graphicFrame>
        <p:nvGraphicFramePr>
          <p:cNvPr id="77830" name="Object 6"/>
          <p:cNvGraphicFramePr>
            <a:graphicFrameLocks noChangeAspect="1"/>
          </p:cNvGraphicFramePr>
          <p:nvPr/>
        </p:nvGraphicFramePr>
        <p:xfrm>
          <a:off x="477838" y="1600200"/>
          <a:ext cx="8188325" cy="2187575"/>
        </p:xfrm>
        <a:graphic>
          <a:graphicData uri="http://schemas.openxmlformats.org/presentationml/2006/ole">
            <p:oleObj spid="_x0000_s77830" r:id="rId4" imgW="8229600" imgH="2200177" progId="MSGraph.Chart.8">
              <p:embed/>
            </p:oleObj>
          </a:graphicData>
        </a:graphic>
      </p:graphicFrame>
      <p:sp>
        <p:nvSpPr>
          <p:cNvPr id="77833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365625"/>
            <a:ext cx="8229600" cy="2211388"/>
          </a:xfrm>
        </p:spPr>
        <p:txBody>
          <a:bodyPr/>
          <a:lstStyle/>
          <a:p>
            <a:pPr marL="342900" indent="-341313" algn="ctr" defTabSz="449263">
              <a:lnSpc>
                <a:spcPct val="80000"/>
              </a:lnSpc>
              <a:spcBef>
                <a:spcPts val="450"/>
              </a:spcBef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800" b="1" smtClean="0">
                <a:solidFill>
                  <a:srgbClr val="2C2CAE"/>
                </a:solidFill>
                <a:latin typeface="Times New Roman" pitchFamily="18" charset="0"/>
              </a:rPr>
              <a:t>P</a:t>
            </a:r>
            <a:r>
              <a:rPr lang="en-US" sz="2800" b="1" baseline="-25000" smtClean="0">
                <a:solidFill>
                  <a:srgbClr val="2C2CAE"/>
                </a:solidFill>
                <a:latin typeface="Times New Roman" pitchFamily="18" charset="0"/>
              </a:rPr>
              <a:t>i</a:t>
            </a:r>
            <a:r>
              <a:rPr lang="ru-RU" sz="2800" b="1" smtClean="0">
                <a:solidFill>
                  <a:srgbClr val="2C2CAE"/>
                </a:solidFill>
                <a:latin typeface="Times New Roman" pitchFamily="18" charset="0"/>
              </a:rPr>
              <a:t> = 10 </a:t>
            </a:r>
            <a:r>
              <a:rPr lang="ru-RU" sz="2800" b="1" smtClean="0">
                <a:solidFill>
                  <a:srgbClr val="2C2CAE"/>
                </a:solidFill>
              </a:rPr>
              <a:t>–</a:t>
            </a:r>
            <a:r>
              <a:rPr lang="ru-RU" sz="2800" b="1" smtClean="0">
                <a:solidFill>
                  <a:srgbClr val="2C2CAE"/>
                </a:solidFill>
                <a:latin typeface="Times New Roman" pitchFamily="18" charset="0"/>
              </a:rPr>
              <a:t> </a:t>
            </a:r>
            <a:r>
              <a:rPr lang="en-US" sz="2800" b="1" smtClean="0">
                <a:solidFill>
                  <a:srgbClr val="2C2CAE"/>
                </a:solidFill>
                <a:latin typeface="Times New Roman" pitchFamily="18" charset="0"/>
              </a:rPr>
              <a:t>Ci * H</a:t>
            </a:r>
            <a:r>
              <a:rPr lang="en-US" sz="2800" b="1" baseline="-25000" smtClean="0">
                <a:solidFill>
                  <a:srgbClr val="2C2CAE"/>
                </a:solidFill>
                <a:latin typeface="Times New Roman" pitchFamily="18" charset="0"/>
              </a:rPr>
              <a:t>i</a:t>
            </a:r>
            <a:r>
              <a:rPr lang="ru-RU" sz="2800" b="1" smtClean="0">
                <a:solidFill>
                  <a:srgbClr val="2C2CAE"/>
                </a:solidFill>
                <a:latin typeface="Times New Roman" pitchFamily="18" charset="0"/>
              </a:rPr>
              <a:t>;</a:t>
            </a:r>
          </a:p>
          <a:p>
            <a:pPr marL="342900" indent="-341313" defTabSz="449263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1500" smtClean="0">
                <a:solidFill>
                  <a:srgbClr val="2C2CAE"/>
                </a:solidFill>
                <a:latin typeface="Times New Roman" pitchFamily="18" charset="0"/>
              </a:rPr>
              <a:t>		</a:t>
            </a:r>
            <a:r>
              <a:rPr lang="ru-RU" sz="1800" smtClean="0">
                <a:solidFill>
                  <a:srgbClr val="2C2CAE"/>
                </a:solidFill>
                <a:latin typeface="Times New Roman" pitchFamily="18" charset="0"/>
              </a:rPr>
              <a:t>где:</a:t>
            </a:r>
          </a:p>
          <a:p>
            <a:pPr marL="342900" indent="-341313" defTabSz="449263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1800" smtClean="0">
                <a:solidFill>
                  <a:srgbClr val="2C2CAE"/>
                </a:solidFill>
                <a:latin typeface="Times New Roman" pitchFamily="18" charset="0"/>
              </a:rPr>
              <a:t>		</a:t>
            </a:r>
            <a:r>
              <a:rPr lang="en-US" sz="1800" smtClean="0">
                <a:solidFill>
                  <a:srgbClr val="2C2CAE"/>
                </a:solidFill>
                <a:latin typeface="Times New Roman" pitchFamily="18" charset="0"/>
              </a:rPr>
              <a:t>P</a:t>
            </a:r>
            <a:r>
              <a:rPr lang="en-US" sz="1800" baseline="-25000" smtClean="0">
                <a:solidFill>
                  <a:srgbClr val="2C2CAE"/>
                </a:solidFill>
                <a:latin typeface="Times New Roman" pitchFamily="18" charset="0"/>
              </a:rPr>
              <a:t>i</a:t>
            </a:r>
            <a:r>
              <a:rPr lang="ru-RU" sz="1800" baseline="-25000" smtClean="0">
                <a:solidFill>
                  <a:srgbClr val="2C2CAE"/>
                </a:solidFill>
                <a:latin typeface="Times New Roman" pitchFamily="18" charset="0"/>
              </a:rPr>
              <a:t> </a:t>
            </a:r>
            <a:r>
              <a:rPr lang="ru-RU" sz="1800" smtClean="0">
                <a:solidFill>
                  <a:srgbClr val="2C2CAE"/>
                </a:solidFill>
              </a:rPr>
              <a:t>–</a:t>
            </a:r>
            <a:r>
              <a:rPr lang="ru-RU" sz="1800" smtClean="0">
                <a:solidFill>
                  <a:srgbClr val="2C2CAE"/>
                </a:solidFill>
                <a:latin typeface="Times New Roman" pitchFamily="18" charset="0"/>
              </a:rPr>
              <a:t> индекс результативности выполнения соответствующей задачи;</a:t>
            </a:r>
          </a:p>
          <a:p>
            <a:pPr marL="342900" indent="-341313" defTabSz="449263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1800" smtClean="0">
                <a:solidFill>
                  <a:srgbClr val="2C2CAE"/>
                </a:solidFill>
                <a:latin typeface="Times New Roman" pitchFamily="18" charset="0"/>
              </a:rPr>
              <a:t>		10 </a:t>
            </a:r>
            <a:r>
              <a:rPr lang="ru-RU" sz="1800" smtClean="0">
                <a:solidFill>
                  <a:srgbClr val="2C2CAE"/>
                </a:solidFill>
              </a:rPr>
              <a:t>–</a:t>
            </a:r>
            <a:r>
              <a:rPr lang="ru-RU" sz="1800" smtClean="0">
                <a:solidFill>
                  <a:srgbClr val="2C2CAE"/>
                </a:solidFill>
                <a:latin typeface="Times New Roman" pitchFamily="18" charset="0"/>
              </a:rPr>
              <a:t> максимальное значение оценки выполнения задачи; </a:t>
            </a:r>
          </a:p>
          <a:p>
            <a:pPr marL="342900" indent="-341313" defTabSz="449263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1800" b="1" smtClean="0">
                <a:solidFill>
                  <a:srgbClr val="2C2CAE"/>
                </a:solidFill>
                <a:latin typeface="Times New Roman" pitchFamily="18" charset="0"/>
              </a:rPr>
              <a:t>		</a:t>
            </a:r>
            <a:r>
              <a:rPr lang="en-US" sz="1800" smtClean="0">
                <a:solidFill>
                  <a:srgbClr val="2C2CAE"/>
                </a:solidFill>
                <a:latin typeface="Times New Roman" pitchFamily="18" charset="0"/>
              </a:rPr>
              <a:t>C</a:t>
            </a:r>
            <a:r>
              <a:rPr lang="en-US" sz="1800" baseline="-25000" smtClean="0">
                <a:solidFill>
                  <a:srgbClr val="2C2CAE"/>
                </a:solidFill>
                <a:latin typeface="Times New Roman" pitchFamily="18" charset="0"/>
              </a:rPr>
              <a:t>i</a:t>
            </a:r>
            <a:r>
              <a:rPr lang="ru-RU" sz="1800" smtClean="0">
                <a:solidFill>
                  <a:srgbClr val="2C2CAE"/>
                </a:solidFill>
                <a:latin typeface="Times New Roman" pitchFamily="18" charset="0"/>
              </a:rPr>
              <a:t> </a:t>
            </a:r>
            <a:r>
              <a:rPr lang="ru-RU" sz="1800" smtClean="0">
                <a:solidFill>
                  <a:srgbClr val="2C2CAE"/>
                </a:solidFill>
              </a:rPr>
              <a:t>–</a:t>
            </a:r>
            <a:r>
              <a:rPr lang="ru-RU" sz="1800" smtClean="0">
                <a:solidFill>
                  <a:srgbClr val="2C2CAE"/>
                </a:solidFill>
                <a:latin typeface="Times New Roman" pitchFamily="18" charset="0"/>
              </a:rPr>
              <a:t> санкции за нарушение или невыполнение задачи;</a:t>
            </a:r>
          </a:p>
          <a:p>
            <a:pPr marL="342900" indent="-341313" defTabSz="449263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1800" smtClean="0">
                <a:solidFill>
                  <a:srgbClr val="2C2CAE"/>
                </a:solidFill>
                <a:latin typeface="Times New Roman" pitchFamily="18" charset="0"/>
              </a:rPr>
              <a:t>		</a:t>
            </a:r>
            <a:r>
              <a:rPr lang="en-US" sz="1800" smtClean="0">
                <a:solidFill>
                  <a:srgbClr val="2C2CAE"/>
                </a:solidFill>
                <a:latin typeface="Times New Roman" pitchFamily="18" charset="0"/>
              </a:rPr>
              <a:t>H</a:t>
            </a:r>
            <a:r>
              <a:rPr lang="en-US" sz="1800" baseline="-25000" smtClean="0">
                <a:solidFill>
                  <a:srgbClr val="2C2CAE"/>
                </a:solidFill>
                <a:latin typeface="Times New Roman" pitchFamily="18" charset="0"/>
              </a:rPr>
              <a:t>i</a:t>
            </a:r>
            <a:r>
              <a:rPr lang="ru-RU" sz="1800" smtClean="0">
                <a:solidFill>
                  <a:srgbClr val="2C2CAE"/>
                </a:solidFill>
                <a:latin typeface="Times New Roman" pitchFamily="18" charset="0"/>
              </a:rPr>
              <a:t> </a:t>
            </a:r>
            <a:r>
              <a:rPr lang="ru-RU" sz="1800" b="1" smtClean="0">
                <a:solidFill>
                  <a:srgbClr val="2C2CAE"/>
                </a:solidFill>
                <a:latin typeface="Times New Roman" pitchFamily="18" charset="0"/>
              </a:rPr>
              <a:t>–</a:t>
            </a:r>
            <a:r>
              <a:rPr lang="ru-RU" sz="1800" smtClean="0">
                <a:solidFill>
                  <a:srgbClr val="2C2CAE"/>
                </a:solidFill>
                <a:latin typeface="Times New Roman" pitchFamily="18" charset="0"/>
              </a:rPr>
              <a:t>  количество нарушений по соответствующей задаче</a:t>
            </a:r>
          </a:p>
          <a:p>
            <a:pPr marL="342900" indent="-341313" defTabSz="449263">
              <a:lnSpc>
                <a:spcPct val="80000"/>
              </a:lnSpc>
              <a:spcBef>
                <a:spcPts val="45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ru-RU" sz="1500" smtClean="0">
              <a:latin typeface="Times New Roman" pitchFamily="18" charset="0"/>
            </a:endParaRPr>
          </a:p>
        </p:txBody>
      </p:sp>
      <p:sp>
        <p:nvSpPr>
          <p:cNvPr id="77834" name="Rectangle 5"/>
          <p:cNvSpPr>
            <a:spLocks noChangeArrowheads="1"/>
          </p:cNvSpPr>
          <p:nvPr/>
        </p:nvSpPr>
        <p:spPr bwMode="auto">
          <a:xfrm>
            <a:off x="0" y="1096963"/>
            <a:ext cx="9144000" cy="701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defTabSz="449263" eaLnBrk="0" hangingPunct="0">
              <a:spcBef>
                <a:spcPts val="600"/>
              </a:spcBef>
              <a:spcAft>
                <a:spcPct val="30000"/>
              </a:spcAft>
              <a:buSzPct val="8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>
                <a:solidFill>
                  <a:srgbClr val="303090"/>
                </a:solidFill>
              </a:rPr>
              <a:t>Таблица определения и оценки результативности деятельности структурного подразделения ФК</a:t>
            </a:r>
          </a:p>
        </p:txBody>
      </p:sp>
      <p:graphicFrame>
        <p:nvGraphicFramePr>
          <p:cNvPr id="2" name="Group 6"/>
          <p:cNvGraphicFramePr>
            <a:graphicFrameLocks noGrp="1"/>
          </p:cNvGraphicFramePr>
          <p:nvPr/>
        </p:nvGraphicFramePr>
        <p:xfrm>
          <a:off x="252413" y="2190750"/>
          <a:ext cx="8624887" cy="1865313"/>
        </p:xfrm>
        <a:graphic>
          <a:graphicData uri="http://schemas.openxmlformats.org/drawingml/2006/table">
            <a:tbl>
              <a:tblPr/>
              <a:tblGrid>
                <a:gridCol w="457588"/>
                <a:gridCol w="1624115"/>
                <a:gridCol w="1695009"/>
                <a:gridCol w="1973750"/>
                <a:gridCol w="1189084"/>
                <a:gridCol w="1685341"/>
              </a:tblGrid>
              <a:tr h="855663"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Полномочие</a:t>
                      </a: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Задачи</a:t>
                      </a: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Количество нарушений</a:t>
                      </a: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(Н</a:t>
                      </a: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Санкции</a:t>
                      </a: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(С</a:t>
                      </a: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Индекс результативности </a:t>
                      </a: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(Р</a:t>
                      </a: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ИТОГО </a:t>
                      </a: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93000"/>
                        </a:lnSpc>
                        <a:spcBef>
                          <a:spcPts val="400"/>
                        </a:spcBef>
                        <a:spcAft>
                          <a:spcPct val="30000"/>
                        </a:spcAft>
                        <a:buClrTx/>
                        <a:buSzPct val="8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60912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7872" name="Rectangle 89"/>
          <p:cNvSpPr>
            <a:spLocks noChangeArrowheads="1"/>
          </p:cNvSpPr>
          <p:nvPr/>
        </p:nvSpPr>
        <p:spPr bwMode="auto">
          <a:xfrm>
            <a:off x="0" y="4708525"/>
            <a:ext cx="9144000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sz="2000"/>
          </a:p>
        </p:txBody>
      </p:sp>
      <p:sp>
        <p:nvSpPr>
          <p:cNvPr id="77873" name="Номер слайда 2"/>
          <p:cNvSpPr txBox="1">
            <a:spLocks noGrp="1"/>
          </p:cNvSpPr>
          <p:nvPr/>
        </p:nvSpPr>
        <p:spPr bwMode="auto">
          <a:xfrm>
            <a:off x="8567738" y="6381750"/>
            <a:ext cx="5762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11D26F3E-FBB5-4C19-A00B-3429FDA372B6}" type="slidenum">
              <a:rPr lang="ru-RU" sz="2200">
                <a:solidFill>
                  <a:srgbClr val="3333CC"/>
                </a:solidFill>
              </a:rPr>
              <a:pPr algn="r"/>
              <a:t>9</a:t>
            </a:fld>
            <a:endParaRPr lang="ru-RU" sz="2200">
              <a:solidFill>
                <a:srgbClr val="3333CC"/>
              </a:solidFill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6_Оформление по умолчанию">
  <a:themeElements>
    <a:clrScheme name="">
      <a:dk1>
        <a:srgbClr val="605E5D"/>
      </a:dk1>
      <a:lt1>
        <a:srgbClr val="FFFFFF"/>
      </a:lt1>
      <a:dk2>
        <a:srgbClr val="FFFFFF"/>
      </a:dk2>
      <a:lt2>
        <a:srgbClr val="A2BD90"/>
      </a:lt2>
      <a:accent1>
        <a:srgbClr val="C8DCF0"/>
      </a:accent1>
      <a:accent2>
        <a:srgbClr val="F3811F"/>
      </a:accent2>
      <a:accent3>
        <a:srgbClr val="FFFFFF"/>
      </a:accent3>
      <a:accent4>
        <a:srgbClr val="514F4E"/>
      </a:accent4>
      <a:accent5>
        <a:srgbClr val="E0EBF6"/>
      </a:accent5>
      <a:accent6>
        <a:srgbClr val="DC741B"/>
      </a:accent6>
      <a:hlink>
        <a:srgbClr val="F3781F"/>
      </a:hlink>
      <a:folHlink>
        <a:srgbClr val="BDA7AF"/>
      </a:folHlink>
    </a:clrScheme>
    <a:fontScheme name="6_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6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Оформление по умолчанию 13">
        <a:dk1>
          <a:srgbClr val="0076D5"/>
        </a:dk1>
        <a:lt1>
          <a:srgbClr val="FFFFFF"/>
        </a:lt1>
        <a:dk2>
          <a:srgbClr val="FFFFFF"/>
        </a:dk2>
        <a:lt2>
          <a:srgbClr val="009999"/>
        </a:lt2>
        <a:accent1>
          <a:srgbClr val="BBE0E3"/>
        </a:accent1>
        <a:accent2>
          <a:srgbClr val="009065"/>
        </a:accent2>
        <a:accent3>
          <a:srgbClr val="FFFFFF"/>
        </a:accent3>
        <a:accent4>
          <a:srgbClr val="0064B6"/>
        </a:accent4>
        <a:accent5>
          <a:srgbClr val="DAEDEF"/>
        </a:accent5>
        <a:accent6>
          <a:srgbClr val="00825B"/>
        </a:accent6>
        <a:hlink>
          <a:srgbClr val="009999"/>
        </a:hlink>
        <a:folHlink>
          <a:srgbClr val="55C0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Оформление по умолчанию 14">
        <a:dk1>
          <a:srgbClr val="0076D5"/>
        </a:dk1>
        <a:lt1>
          <a:srgbClr val="FFFFFF"/>
        </a:lt1>
        <a:dk2>
          <a:srgbClr val="FFFFFF"/>
        </a:dk2>
        <a:lt2>
          <a:srgbClr val="008080"/>
        </a:lt2>
        <a:accent1>
          <a:srgbClr val="BBE0E3"/>
        </a:accent1>
        <a:accent2>
          <a:srgbClr val="009065"/>
        </a:accent2>
        <a:accent3>
          <a:srgbClr val="FFFFFF"/>
        </a:accent3>
        <a:accent4>
          <a:srgbClr val="0064B6"/>
        </a:accent4>
        <a:accent5>
          <a:srgbClr val="DAEDEF"/>
        </a:accent5>
        <a:accent6>
          <a:srgbClr val="00825B"/>
        </a:accent6>
        <a:hlink>
          <a:srgbClr val="009999"/>
        </a:hlink>
        <a:folHlink>
          <a:srgbClr val="55C0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Оформление по умолчанию 15">
        <a:dk1>
          <a:srgbClr val="0076D5"/>
        </a:dk1>
        <a:lt1>
          <a:srgbClr val="FFFFFF"/>
        </a:lt1>
        <a:dk2>
          <a:srgbClr val="FFFFFF"/>
        </a:dk2>
        <a:lt2>
          <a:srgbClr val="008080"/>
        </a:lt2>
        <a:accent1>
          <a:srgbClr val="BBE0E3"/>
        </a:accent1>
        <a:accent2>
          <a:srgbClr val="D9F354"/>
        </a:accent2>
        <a:accent3>
          <a:srgbClr val="FFFFFF"/>
        </a:accent3>
        <a:accent4>
          <a:srgbClr val="0064B6"/>
        </a:accent4>
        <a:accent5>
          <a:srgbClr val="DAEDEF"/>
        </a:accent5>
        <a:accent6>
          <a:srgbClr val="C4DC4B"/>
        </a:accent6>
        <a:hlink>
          <a:srgbClr val="009999"/>
        </a:hlink>
        <a:folHlink>
          <a:srgbClr val="55C0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Оформление по умолчанию 16">
        <a:dk1>
          <a:srgbClr val="2464D5"/>
        </a:dk1>
        <a:lt1>
          <a:srgbClr val="FFFFFF"/>
        </a:lt1>
        <a:dk2>
          <a:srgbClr val="FFFFFF"/>
        </a:dk2>
        <a:lt2>
          <a:srgbClr val="008080"/>
        </a:lt2>
        <a:accent1>
          <a:srgbClr val="BBE0E3"/>
        </a:accent1>
        <a:accent2>
          <a:srgbClr val="D9F354"/>
        </a:accent2>
        <a:accent3>
          <a:srgbClr val="FFFFFF"/>
        </a:accent3>
        <a:accent4>
          <a:srgbClr val="1D54B6"/>
        </a:accent4>
        <a:accent5>
          <a:srgbClr val="DAEDEF"/>
        </a:accent5>
        <a:accent6>
          <a:srgbClr val="C4DC4B"/>
        </a:accent6>
        <a:hlink>
          <a:srgbClr val="009999"/>
        </a:hlink>
        <a:folHlink>
          <a:srgbClr val="55C02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8513</TotalTime>
  <Words>890</Words>
  <Application>Microsoft Office PowerPoint</Application>
  <PresentationFormat>On-screen Show (4:3)</PresentationFormat>
  <Paragraphs>354</Paragraphs>
  <Slides>16</Slides>
  <Notes>13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35" baseType="lpstr">
      <vt:lpstr>Arial</vt:lpstr>
      <vt:lpstr>Lucida Sans</vt:lpstr>
      <vt:lpstr>Times New Roman</vt:lpstr>
      <vt:lpstr>Arial Unicode MS</vt:lpstr>
      <vt:lpstr>6_Оформление по умолчанию</vt:lpstr>
      <vt:lpstr>Оформление по умолчанию</vt:lpstr>
      <vt:lpstr>6_Оформление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Оформление по умолчанию</vt:lpstr>
      <vt:lpstr>Диаграмма Microsoft Graph</vt:lpstr>
      <vt:lpstr>    А.В. Солодов  начальник Управления внутреннего контроля (аудита) и оценки эффективности деятельности Федерального казначейства</vt:lpstr>
      <vt:lpstr>Обоснование необходимости создания системы оценки результативности деятельности </vt:lpstr>
      <vt:lpstr>Критерии комплексности подходов к оценке результативности деятельности  </vt:lpstr>
      <vt:lpstr>  Корреляция системы планирования и системы оценки деятельности в целях формирования показателей деятельности  </vt:lpstr>
      <vt:lpstr> Система оценки результативности деятельности Федерального казначейства  </vt:lpstr>
      <vt:lpstr>   </vt:lpstr>
      <vt:lpstr>Слайд 7</vt:lpstr>
      <vt:lpstr>Слайд 8</vt:lpstr>
      <vt:lpstr>Слайд 9</vt:lpstr>
      <vt:lpstr>Слайд 10</vt:lpstr>
      <vt:lpstr>Слайд 11</vt:lpstr>
      <vt:lpstr>Слайд 12</vt:lpstr>
      <vt:lpstr>Порядок определения размера премий</vt:lpstr>
      <vt:lpstr>Слайд 14</vt:lpstr>
      <vt:lpstr>Перспективы развития системы оценки эффективности деятельности  </vt:lpstr>
      <vt:lpstr>СПАСИБО ЗА ВНИМАНИЕ!</vt:lpstr>
    </vt:vector>
  </TitlesOfParts>
  <Company>PowerLexis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Корпоративный шаблон презентаций компании ОТР</dc:title>
  <dc:creator>PowerLexis</dc:creator>
  <cp:lastModifiedBy>MetalnikovaMK</cp:lastModifiedBy>
  <cp:revision>876</cp:revision>
  <dcterms:created xsi:type="dcterms:W3CDTF">2007-04-17T06:57:33Z</dcterms:created>
  <dcterms:modified xsi:type="dcterms:W3CDTF">2013-12-17T05:55:14Z</dcterms:modified>
</cp:coreProperties>
</file>