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3680" r:id="rId2"/>
  </p:sldMasterIdLst>
  <p:notesMasterIdLst>
    <p:notesMasterId r:id="rId19"/>
  </p:notesMasterIdLst>
  <p:handoutMasterIdLst>
    <p:handoutMasterId r:id="rId20"/>
  </p:handoutMasterIdLst>
  <p:sldIdLst>
    <p:sldId id="256" r:id="rId3"/>
    <p:sldId id="361" r:id="rId4"/>
    <p:sldId id="375" r:id="rId5"/>
    <p:sldId id="376" r:id="rId6"/>
    <p:sldId id="362" r:id="rId7"/>
    <p:sldId id="363" r:id="rId8"/>
    <p:sldId id="373" r:id="rId9"/>
    <p:sldId id="364" r:id="rId10"/>
    <p:sldId id="372" r:id="rId11"/>
    <p:sldId id="374" r:id="rId12"/>
    <p:sldId id="365" r:id="rId13"/>
    <p:sldId id="366" r:id="rId14"/>
    <p:sldId id="371" r:id="rId15"/>
    <p:sldId id="380" r:id="rId16"/>
    <p:sldId id="381" r:id="rId17"/>
    <p:sldId id="35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333399"/>
    <a:srgbClr val="2C2CAE"/>
    <a:srgbClr val="49318D"/>
    <a:srgbClr val="3333CC"/>
    <a:srgbClr val="FF5050"/>
    <a:srgbClr val="30309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6622" autoAdjust="0"/>
  </p:normalViewPr>
  <p:slideViewPr>
    <p:cSldViewPr snapToGrid="0">
      <p:cViewPr>
        <p:scale>
          <a:sx n="75" d="100"/>
          <a:sy n="75" d="100"/>
        </p:scale>
        <p:origin x="-1488" y="-594"/>
      </p:cViewPr>
      <p:guideLst>
        <p:guide orient="horz" pos="3197"/>
        <p:guide orient="horz" pos="1162"/>
        <p:guide pos="3696"/>
        <p:guide pos="4921"/>
        <p:guide pos="839"/>
        <p:guide pos="1474"/>
        <p:guide pos="5012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0A112A-A464-45C6-A785-7B609CD57BBF}" type="datetimeFigureOut">
              <a:rPr lang="ru-RU"/>
              <a:pPr>
                <a:defRPr/>
              </a:pPr>
              <a:t>17.12.2013</a:t>
            </a:fld>
            <a:endParaRPr lang="ru-RU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ru-RU"/>
              <a:t>аиаиаиаиаа</a:t>
            </a:r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B99FAE-32C4-456F-8930-48464AAEB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50112B3-11FE-4690-8A1A-DBAC6CC2838E}" type="datetimeFigureOut">
              <a:rPr lang="ru-RU"/>
              <a:pPr>
                <a:defRPr/>
              </a:pPr>
              <a:t>17.12.2013</a:t>
            </a:fld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аиаиаиаиаа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4D551A-43AD-4C97-A6C5-7460F4FEBE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0412" cy="3427412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6363" y="635000"/>
            <a:ext cx="4237037" cy="31781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2638" cy="3444875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300" tIns="46438" rIns="89300" bIns="46438" anchor="b"/>
          <a:lstStyle/>
          <a:p>
            <a:pPr algn="r" defTabSz="446088">
              <a:buSzPct val="100000"/>
              <a:tabLst>
                <a:tab pos="0" algn="l"/>
                <a:tab pos="908050" algn="l"/>
                <a:tab pos="1814513" algn="l"/>
                <a:tab pos="2722563" algn="l"/>
                <a:tab pos="3630613" algn="l"/>
                <a:tab pos="4533900" algn="l"/>
                <a:tab pos="5445125" algn="l"/>
                <a:tab pos="6353175" algn="l"/>
                <a:tab pos="7256463" algn="l"/>
                <a:tab pos="8167688" algn="l"/>
                <a:tab pos="9075738" algn="l"/>
                <a:tab pos="9979025" algn="l"/>
              </a:tabLst>
            </a:pPr>
            <a:fld id="{82734025-A6F4-49A3-ADF1-A3D91F5DAF0E}" type="slidenum">
              <a:rPr lang="ru-RU" sz="1800" b="0">
                <a:solidFill>
                  <a:srgbClr val="000000"/>
                </a:solidFill>
              </a:rPr>
              <a:pPr algn="r" defTabSz="446088">
                <a:buSzPct val="100000"/>
                <a:tabLst>
                  <a:tab pos="0" algn="l"/>
                  <a:tab pos="908050" algn="l"/>
                  <a:tab pos="1814513" algn="l"/>
                  <a:tab pos="2722563" algn="l"/>
                  <a:tab pos="3630613" algn="l"/>
                  <a:tab pos="4533900" algn="l"/>
                  <a:tab pos="5445125" algn="l"/>
                  <a:tab pos="6353175" algn="l"/>
                  <a:tab pos="7256463" algn="l"/>
                  <a:tab pos="8167688" algn="l"/>
                  <a:tab pos="9075738" algn="l"/>
                  <a:tab pos="9979025" algn="l"/>
                </a:tabLst>
              </a:pPr>
              <a:t>15</a:t>
            </a:fld>
            <a:endParaRPr lang="ru-RU" sz="1800" b="0">
              <a:solidFill>
                <a:srgbClr val="000000"/>
              </a:solidFill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65650" cy="342423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1625"/>
          </a:xfrm>
          <a:noFill/>
          <a:ln/>
        </p:spPr>
        <p:txBody>
          <a:bodyPr lIns="89300" tIns="46438" rIns="89300" bIns="46438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300" tIns="46438" rIns="89300" bIns="46438" anchor="b"/>
          <a:lstStyle/>
          <a:p>
            <a:pPr algn="r" defTabSz="446088">
              <a:buSzPct val="100000"/>
              <a:tabLst>
                <a:tab pos="0" algn="l"/>
                <a:tab pos="908050" algn="l"/>
                <a:tab pos="1814513" algn="l"/>
                <a:tab pos="2722563" algn="l"/>
                <a:tab pos="3630613" algn="l"/>
                <a:tab pos="4533900" algn="l"/>
                <a:tab pos="5445125" algn="l"/>
                <a:tab pos="6353175" algn="l"/>
                <a:tab pos="7256463" algn="l"/>
                <a:tab pos="8167688" algn="l"/>
                <a:tab pos="9075738" algn="l"/>
                <a:tab pos="9979025" algn="l"/>
              </a:tabLst>
            </a:pPr>
            <a:fld id="{4E4E6EF6-7620-41C7-8E31-6634A79EDE15}" type="slidenum">
              <a:rPr lang="ru-RU" sz="1800" b="0">
                <a:solidFill>
                  <a:srgbClr val="000000"/>
                </a:solidFill>
              </a:rPr>
              <a:pPr algn="r" defTabSz="446088">
                <a:buSzPct val="100000"/>
                <a:tabLst>
                  <a:tab pos="0" algn="l"/>
                  <a:tab pos="908050" algn="l"/>
                  <a:tab pos="1814513" algn="l"/>
                  <a:tab pos="2722563" algn="l"/>
                  <a:tab pos="3630613" algn="l"/>
                  <a:tab pos="4533900" algn="l"/>
                  <a:tab pos="5445125" algn="l"/>
                  <a:tab pos="6353175" algn="l"/>
                  <a:tab pos="7256463" algn="l"/>
                  <a:tab pos="8167688" algn="l"/>
                  <a:tab pos="9075738" algn="l"/>
                  <a:tab pos="9979025" algn="l"/>
                </a:tabLst>
              </a:pPr>
              <a:t>2</a:t>
            </a:fld>
            <a:endParaRPr lang="ru-RU" sz="1800" b="0">
              <a:solidFill>
                <a:srgbClr val="000000"/>
              </a:solidFill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65650" cy="3424237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1625"/>
          </a:xfrm>
          <a:noFill/>
          <a:ln/>
        </p:spPr>
        <p:txBody>
          <a:bodyPr lIns="89300" tIns="46438" rIns="89300" bIns="46438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300" tIns="46438" rIns="89300" bIns="46438" anchor="b"/>
          <a:lstStyle/>
          <a:p>
            <a:pPr algn="r" defTabSz="446088">
              <a:buSzPct val="100000"/>
              <a:tabLst>
                <a:tab pos="0" algn="l"/>
                <a:tab pos="908050" algn="l"/>
                <a:tab pos="1814513" algn="l"/>
                <a:tab pos="2722563" algn="l"/>
                <a:tab pos="3630613" algn="l"/>
                <a:tab pos="4533900" algn="l"/>
                <a:tab pos="5445125" algn="l"/>
                <a:tab pos="6353175" algn="l"/>
                <a:tab pos="7256463" algn="l"/>
                <a:tab pos="8167688" algn="l"/>
                <a:tab pos="9075738" algn="l"/>
                <a:tab pos="9979025" algn="l"/>
              </a:tabLst>
            </a:pPr>
            <a:fld id="{FCBE1DFE-5117-4C77-B1FD-F8407236F90A}" type="slidenum">
              <a:rPr lang="ru-RU" sz="1800" b="0">
                <a:solidFill>
                  <a:srgbClr val="000000"/>
                </a:solidFill>
              </a:rPr>
              <a:pPr algn="r" defTabSz="446088">
                <a:buSzPct val="100000"/>
                <a:tabLst>
                  <a:tab pos="0" algn="l"/>
                  <a:tab pos="908050" algn="l"/>
                  <a:tab pos="1814513" algn="l"/>
                  <a:tab pos="2722563" algn="l"/>
                  <a:tab pos="3630613" algn="l"/>
                  <a:tab pos="4533900" algn="l"/>
                  <a:tab pos="5445125" algn="l"/>
                  <a:tab pos="6353175" algn="l"/>
                  <a:tab pos="7256463" algn="l"/>
                  <a:tab pos="8167688" algn="l"/>
                  <a:tab pos="9075738" algn="l"/>
                  <a:tab pos="9979025" algn="l"/>
                </a:tabLst>
              </a:pPr>
              <a:t>3</a:t>
            </a:fld>
            <a:endParaRPr lang="ru-RU" sz="1800" b="0">
              <a:solidFill>
                <a:srgbClr val="000000"/>
              </a:solidFill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65650" cy="342423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1625"/>
          </a:xfrm>
          <a:noFill/>
          <a:ln/>
        </p:spPr>
        <p:txBody>
          <a:bodyPr lIns="89300" tIns="46438" rIns="89300" bIns="46438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70413" cy="3427412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70413" cy="3427412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6363" y="636588"/>
            <a:ext cx="4235450" cy="3176587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6363" y="636588"/>
            <a:ext cx="4235450" cy="3176587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6863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0412" cy="3427412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4575" y="4508500"/>
            <a:ext cx="5472113" cy="1470025"/>
          </a:xfrm>
        </p:spPr>
        <p:txBody>
          <a:bodyPr/>
          <a:lstStyle>
            <a:lvl1pPr>
              <a:defRPr sz="26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9A05D-2EFD-4A9D-A8AD-3931AB4F0D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3550" y="134938"/>
            <a:ext cx="2070100" cy="5553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8488" y="134938"/>
            <a:ext cx="6062662" cy="5553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7264F-0189-4EEF-BBB5-FE0EDC0A6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488" y="134938"/>
            <a:ext cx="62357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98500" y="1628775"/>
            <a:ext cx="4016375" cy="4059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7275" y="1628775"/>
            <a:ext cx="4016375" cy="4059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A61BC-0A84-4316-A45D-8A4018C670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488" y="134938"/>
            <a:ext cx="62357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98500" y="1628775"/>
            <a:ext cx="4016375" cy="4059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67275" y="1628775"/>
            <a:ext cx="4016375" cy="1952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67275" y="3733800"/>
            <a:ext cx="4016375" cy="19542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98310-FF0D-4EEB-9AD2-40E154ACB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488" y="134938"/>
            <a:ext cx="62357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98500" y="1628775"/>
            <a:ext cx="8185150" cy="4059238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3EDF3-C68C-4393-AEEE-860243D8C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488" y="134938"/>
            <a:ext cx="62357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98500" y="1628775"/>
            <a:ext cx="8185150" cy="1952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8500" y="3733800"/>
            <a:ext cx="8185150" cy="1954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2C42-0B4D-42EE-8E3E-FA4552907B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6D7F2A78-5DDB-44A6-A1F2-39ED67513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C559A0A0-7D5E-4BAE-8015-CDDFC0949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93AF6DFE-2E97-4FFE-8B8F-69B7CF7A5E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1DD9C326-2DF6-4CCD-A651-5C9685D96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CEDD4-2773-47BA-8B9D-997D73B0F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54C4C9B6-8822-4933-82C2-7F6218179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347054D0-BC8D-415F-B368-72278E0C2B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67114983-3BB3-4B12-B32B-0A311E7F7E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91FE2B8E-E0B9-4D76-B212-D651133FE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08C0C2AE-F20F-4892-9494-76C2DBFBB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7EC87C83-E503-4295-9197-B09EFED4B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3152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cs typeface="Arial" charset="0"/>
              </a:defRPr>
            </a:lvl1pPr>
          </a:lstStyle>
          <a:p>
            <a:pPr>
              <a:defRPr/>
            </a:pPr>
            <a:fld id="{FBA07BFA-071E-4355-A065-FB067A697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428C8-4A23-4D1D-A827-DB98043B45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98500" y="1628775"/>
            <a:ext cx="4016375" cy="4059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7275" y="1628775"/>
            <a:ext cx="4016375" cy="4059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AAFC5-DEDA-4419-911E-4B93D4F44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C9138-31CA-4268-80C3-EA2AB43EE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85B17-47B6-46F7-A469-B1F7FBA9D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81661-20D3-4592-A5BC-38872B89BC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4304D-447C-4268-9AD3-63685959A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88B32-A8A6-4556-9E79-17150545FE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628775"/>
            <a:ext cx="8185150" cy="4059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2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2200"/>
            </a:lvl1pPr>
          </a:lstStyle>
          <a:p>
            <a:pPr>
              <a:defRPr/>
            </a:pPr>
            <a:fld id="{54B5B177-47A3-4AE6-9B2F-9D439474B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98488" y="134938"/>
            <a:ext cx="623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  <p:sldLayoutId id="2147483696" r:id="rId12"/>
    <p:sldLayoutId id="2147483695" r:id="rId13"/>
    <p:sldLayoutId id="2147483694" r:id="rId14"/>
    <p:sldLayoutId id="2147483693" r:id="rId15"/>
  </p:sldLayoutIdLst>
  <p:transition>
    <p:push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cs typeface="Arial" charset="0"/>
        </a:defRPr>
      </a:lvl9pPr>
    </p:titleStyle>
    <p:bodyStyle>
      <a:lvl1pPr marL="276225" indent="-276225" algn="l" rtl="0" eaLnBrk="0" fontAlgn="base" hangingPunct="0">
        <a:spcBef>
          <a:spcPct val="0"/>
        </a:spcBef>
        <a:spcAft>
          <a:spcPct val="30000"/>
        </a:spcAft>
        <a:buSzPct val="80000"/>
        <a:buBlip>
          <a:blip r:embed="rId18"/>
        </a:buBlip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30225" indent="-252413" algn="l" rtl="0" eaLnBrk="0" fontAlgn="base" hangingPunct="0">
        <a:spcBef>
          <a:spcPct val="0"/>
        </a:spcBef>
        <a:spcAft>
          <a:spcPct val="30000"/>
        </a:spcAft>
        <a:buSzPct val="80000"/>
        <a:buBlip>
          <a:blip r:embed="rId18"/>
        </a:buBlip>
        <a:defRPr sz="2400">
          <a:solidFill>
            <a:schemeClr val="tx1"/>
          </a:solidFill>
          <a:latin typeface="+mn-lt"/>
          <a:cs typeface="+mn-cs"/>
        </a:defRPr>
      </a:lvl2pPr>
      <a:lvl3pPr marL="808038" indent="-276225" algn="l" rtl="0" eaLnBrk="0" fontAlgn="base" hangingPunct="0">
        <a:spcBef>
          <a:spcPct val="0"/>
        </a:spcBef>
        <a:spcAft>
          <a:spcPct val="30000"/>
        </a:spcAft>
        <a:buSzPct val="8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3pPr>
      <a:lvl4pPr marL="1062038" indent="-252413" algn="l" rtl="0" eaLnBrk="0" fontAlgn="base" hangingPunct="0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4pPr>
      <a:lvl5pPr marL="1347788" indent="-284163" algn="l" rtl="0" eaLnBrk="0" fontAlgn="base" hangingPunct="0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5pPr>
      <a:lvl6pPr marL="1804988" indent="-284163" algn="l" rtl="0" fontAlgn="base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6pPr>
      <a:lvl7pPr marL="2262188" indent="-284163" algn="l" rtl="0" fontAlgn="base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7pPr>
      <a:lvl8pPr marL="2719388" indent="-284163" algn="l" rtl="0" fontAlgn="base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8pPr>
      <a:lvl9pPr marL="3176588" indent="-284163" algn="l" rtl="0" fontAlgn="base">
        <a:spcBef>
          <a:spcPct val="0"/>
        </a:spcBef>
        <a:spcAft>
          <a:spcPct val="30000"/>
        </a:spcAft>
        <a:buSzPct val="80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2F2A9712-5204-45E0-821C-CE2F5AB875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0"/>
          <p:cNvSpPr>
            <a:spLocks noGrp="1" noChangeArrowheads="1"/>
          </p:cNvSpPr>
          <p:nvPr>
            <p:ph type="title"/>
          </p:nvPr>
        </p:nvSpPr>
        <p:spPr>
          <a:xfrm>
            <a:off x="406400" y="4105275"/>
            <a:ext cx="8383588" cy="2054225"/>
          </a:xfrm>
        </p:spPr>
        <p:txBody>
          <a:bodyPr/>
          <a:lstStyle/>
          <a:p>
            <a:pPr algn="ctr">
              <a:defRPr/>
            </a:pPr>
            <a: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400" u="sng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dirty="0" smtClean="0">
                <a:solidFill>
                  <a:srgbClr val="2C2CA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А.В. Солодов</a:t>
            </a:r>
            <a:br>
              <a:rPr lang="ru-RU" sz="2400" dirty="0" smtClean="0">
                <a:solidFill>
                  <a:srgbClr val="2C2CA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1000" u="sng" dirty="0" smtClean="0">
                <a:solidFill>
                  <a:srgbClr val="2C2CA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1000" u="sng" dirty="0" smtClean="0">
                <a:solidFill>
                  <a:srgbClr val="2C2CA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dirty="0" smtClean="0">
                <a:solidFill>
                  <a:srgbClr val="2C2CA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начальник Управления внутреннего контроля (аудита) и оценки эффективности деятельности Федерального казначейства</a:t>
            </a:r>
            <a:endParaRPr lang="ru-RU" sz="2400" dirty="0" smtClean="0">
              <a:solidFill>
                <a:srgbClr val="2C2CA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" pitchFamily="34" charset="0"/>
            </a:endParaRPr>
          </a:p>
        </p:txBody>
      </p:sp>
      <p:sp>
        <p:nvSpPr>
          <p:cNvPr id="31747" name="Text Box 54"/>
          <p:cNvSpPr txBox="1">
            <a:spLocks noChangeArrowheads="1"/>
          </p:cNvSpPr>
          <p:nvPr/>
        </p:nvSpPr>
        <p:spPr bwMode="auto">
          <a:xfrm>
            <a:off x="1357313" y="5827713"/>
            <a:ext cx="184150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endParaRPr lang="en-US" sz="200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42925" y="1598613"/>
            <a:ext cx="790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defRPr/>
            </a:pPr>
            <a:endParaRPr lang="ru-RU" sz="2000"/>
          </a:p>
        </p:txBody>
      </p:sp>
      <p:sp>
        <p:nvSpPr>
          <p:cNvPr id="31749" name="Номер слайда 3"/>
          <p:cNvSpPr txBox="1">
            <a:spLocks/>
          </p:cNvSpPr>
          <p:nvPr/>
        </p:nvSpPr>
        <p:spPr bwMode="auto">
          <a:xfrm>
            <a:off x="82327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solidFill>
                <a:srgbClr val="3333CC"/>
              </a:solidFill>
            </a:endParaRPr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392113" y="1539875"/>
            <a:ext cx="82804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609600" indent="-608013" algn="ctr" defTabSz="449263" eaLnBrk="0" hangingPunct="0">
              <a:lnSpc>
                <a:spcPct val="90000"/>
              </a:lnSpc>
              <a:tabLst>
                <a:tab pos="609600" algn="l"/>
                <a:tab pos="1524000" algn="l"/>
                <a:tab pos="2438400" algn="l"/>
                <a:tab pos="3352800" algn="l"/>
                <a:tab pos="4267200" algn="l"/>
                <a:tab pos="5181600" algn="l"/>
                <a:tab pos="6096000" algn="l"/>
                <a:tab pos="7010400" algn="l"/>
                <a:tab pos="7924800" algn="l"/>
                <a:tab pos="8839200" algn="l"/>
                <a:tab pos="9753600" algn="l"/>
                <a:tab pos="10668000" algn="l"/>
              </a:tabLst>
              <a:defRPr/>
            </a:pPr>
            <a:endParaRPr lang="ru-RU" sz="3600" kern="0" dirty="0">
              <a:solidFill>
                <a:schemeClr val="tx1"/>
              </a:solidFill>
              <a:latin typeface="Times New Roman" pitchFamily="18" charset="0"/>
              <a:ea typeface="+mj-ea"/>
              <a:cs typeface="+mj-cs"/>
            </a:endParaRPr>
          </a:p>
          <a:p>
            <a:pPr indent="1588" algn="ctr" defTabSz="449263" eaLnBrk="0" hangingPunct="0">
              <a:lnSpc>
                <a:spcPct val="90000"/>
              </a:lnSpc>
              <a:tabLst>
                <a:tab pos="1524000" algn="l"/>
                <a:tab pos="2438400" algn="l"/>
                <a:tab pos="3352800" algn="l"/>
                <a:tab pos="4267200" algn="l"/>
                <a:tab pos="5181600" algn="l"/>
                <a:tab pos="6096000" algn="l"/>
                <a:tab pos="7010400" algn="l"/>
                <a:tab pos="7924800" algn="l"/>
                <a:tab pos="8839200" algn="l"/>
                <a:tab pos="9753600" algn="l"/>
                <a:tab pos="10668000" algn="l"/>
              </a:tabLst>
              <a:defRPr/>
            </a:pPr>
            <a:r>
              <a:rPr lang="ru-RU" sz="3600" kern="0" dirty="0">
                <a:solidFill>
                  <a:srgbClr val="2C2CA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Концепция оценки эффективности деятельности Федерального казначейства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8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D1A3363-FB10-4C58-B962-354F78212243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81929" name="Номер слайда 4"/>
          <p:cNvSpPr txBox="1">
            <a:spLocks noGrp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63AE7EB-AD4D-48B8-BA64-B20201750518}" type="slidenum">
              <a:rPr lang="ru-RU" sz="2200"/>
              <a:pPr algn="r"/>
              <a:t>10</a:t>
            </a:fld>
            <a:endParaRPr lang="ru-RU" sz="2200"/>
          </a:p>
        </p:txBody>
      </p:sp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477838" y="1960563"/>
          <a:ext cx="8188325" cy="4637087"/>
        </p:xfrm>
        <a:graphic>
          <a:graphicData uri="http://schemas.openxmlformats.org/presentationml/2006/ole">
            <p:oleObj spid="_x0000_s81927" r:id="rId4" imgW="8229600" imgH="2200177" progId="MSGraph.Chart.8">
              <p:embed/>
            </p:oleObj>
          </a:graphicData>
        </a:graphic>
      </p:graphicFrame>
      <p:sp>
        <p:nvSpPr>
          <p:cNvPr id="81930" name="Rectangle 5"/>
          <p:cNvSpPr>
            <a:spLocks noChangeArrowheads="1"/>
          </p:cNvSpPr>
          <p:nvPr/>
        </p:nvSpPr>
        <p:spPr bwMode="auto">
          <a:xfrm>
            <a:off x="0" y="470852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sz="2000"/>
          </a:p>
        </p:txBody>
      </p:sp>
      <p:graphicFrame>
        <p:nvGraphicFramePr>
          <p:cNvPr id="2" name="Group 6"/>
          <p:cNvGraphicFramePr>
            <a:graphicFrameLocks noGrp="1"/>
          </p:cNvGraphicFramePr>
          <p:nvPr/>
        </p:nvGraphicFramePr>
        <p:xfrm>
          <a:off x="295275" y="1874838"/>
          <a:ext cx="8569325" cy="4387850"/>
        </p:xfrm>
        <a:graphic>
          <a:graphicData uri="http://schemas.openxmlformats.org/drawingml/2006/table">
            <a:tbl>
              <a:tblPr/>
              <a:tblGrid>
                <a:gridCol w="576263"/>
                <a:gridCol w="2443162"/>
                <a:gridCol w="2316163"/>
                <a:gridCol w="1027112"/>
                <a:gridCol w="1027113"/>
                <a:gridCol w="1179512"/>
              </a:tblGrid>
              <a:tr h="962025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Полномочие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Задачи 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нарушений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Санкции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Ci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Индекс 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результатив-ности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Pi)</a:t>
                      </a:r>
                    </a:p>
                  </a:txBody>
                  <a:tcPr marL="90000" marR="90000" marT="5826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Организация проведения конкурсов на замещение вакантных должностей гражданской службы в _________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Проведение  конкурсов на замещение вакантных должностей гражданской службы в _________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Нет 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3925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Организация и обеспечение проведения квалификационных экзаменов гражданских служащих _________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Присвоение классных чинов гражданским служащим ________ 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Нет 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Организация и  проведение аттестации   гражданских    служащих     _________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Проведение аттестации  гражданских    служащих     ___________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Нет 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0000" marR="90000" marT="5650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…………</a:t>
                      </a:r>
                    </a:p>
                  </a:txBody>
                  <a:tcPr marL="90000" marR="90000" marT="59147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…………</a:t>
                      </a:r>
                    </a:p>
                  </a:txBody>
                  <a:tcPr marL="90000" marR="90000" marT="59147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…………</a:t>
                      </a:r>
                    </a:p>
                  </a:txBody>
                  <a:tcPr marL="90000" marR="90000" marT="59147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…………</a:t>
                      </a:r>
                    </a:p>
                  </a:txBody>
                  <a:tcPr marL="90000" marR="90000" marT="59147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90000" marR="90000" marT="59147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78" name="Rectangle 58"/>
          <p:cNvSpPr>
            <a:spLocks noChangeArrowheads="1"/>
          </p:cNvSpPr>
          <p:nvPr/>
        </p:nvSpPr>
        <p:spPr bwMode="auto">
          <a:xfrm>
            <a:off x="153988" y="935038"/>
            <a:ext cx="8532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ru-RU" sz="2000" dirty="0">
                <a:solidFill>
                  <a:srgbClr val="303090"/>
                </a:solidFill>
              </a:rPr>
              <a:t>Таблица определения и оценки результативности деятельности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ru-RU" sz="2000" dirty="0">
                <a:solidFill>
                  <a:srgbClr val="303090"/>
                </a:solidFill>
              </a:rPr>
              <a:t>Отдела кадров </a:t>
            </a:r>
            <a:r>
              <a:rPr lang="ru-RU" sz="2000" dirty="0">
                <a:solidFill>
                  <a:srgbClr val="303090"/>
                </a:solidFill>
              </a:rPr>
              <a:t>Федерального казначейства. </a:t>
            </a:r>
            <a:r>
              <a:rPr lang="ru-RU" sz="2000" dirty="0">
                <a:solidFill>
                  <a:srgbClr val="303090"/>
                </a:solidFill>
              </a:rPr>
              <a:t>Пример.</a:t>
            </a:r>
          </a:p>
        </p:txBody>
      </p:sp>
      <p:sp>
        <p:nvSpPr>
          <p:cNvPr id="81976" name="Номер слайда 2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D49DBBE-A220-421D-ADBD-E3FC7A47201B}" type="slidenum">
              <a:rPr lang="ru-RU" sz="2200">
                <a:solidFill>
                  <a:srgbClr val="3333CC"/>
                </a:solidFill>
              </a:rPr>
              <a:pPr algn="r"/>
              <a:t>10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E3762C3-79C2-41DC-9D04-EDFF9C345DFF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body"/>
          </p:nvPr>
        </p:nvSpPr>
        <p:spPr>
          <a:xfrm>
            <a:off x="250825" y="981075"/>
            <a:ext cx="8785225" cy="5616575"/>
          </a:xfrm>
          <a:ln algn="ctr"/>
        </p:spPr>
        <p:txBody>
          <a:bodyPr lIns="90000" tIns="46800" rIns="90000" bIns="46800" anchor="t"/>
          <a:lstStyle/>
          <a:p>
            <a:pPr marL="342900" indent="-333375" algn="ctr" defTabSz="449263">
              <a:lnSpc>
                <a:spcPct val="80000"/>
              </a:lnSpc>
              <a:spcBef>
                <a:spcPts val="45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</a:rPr>
              <a:t>Алгоритм определения индекса результативности деятельности УФК (</a:t>
            </a:r>
            <a:r>
              <a:rPr lang="ru-RU" sz="2400" dirty="0" err="1" smtClean="0">
                <a:solidFill>
                  <a:srgbClr val="303090"/>
                </a:solidFill>
              </a:rPr>
              <a:t>Руфк</a:t>
            </a:r>
            <a:r>
              <a:rPr lang="ru-RU" sz="2400" dirty="0" smtClean="0">
                <a:solidFill>
                  <a:srgbClr val="303090"/>
                </a:solidFill>
              </a:rPr>
              <a:t>)     </a:t>
            </a:r>
            <a:r>
              <a:rPr lang="ru-RU" sz="1500" b="0" dirty="0" smtClean="0">
                <a:solidFill>
                  <a:schemeClr val="tx1"/>
                </a:solidFill>
              </a:rPr>
              <a:t>                </a:t>
            </a:r>
            <a:r>
              <a:rPr lang="en-US" sz="1500" b="0" dirty="0" smtClean="0">
                <a:solidFill>
                  <a:schemeClr val="tx1"/>
                </a:solidFill>
              </a:rPr>
              <a:t>                            </a:t>
            </a:r>
            <a:r>
              <a:rPr lang="ru-RU" sz="1500" b="0" dirty="0" smtClean="0">
                <a:solidFill>
                  <a:schemeClr val="tx1"/>
                </a:solidFill>
              </a:rPr>
              <a:t>         </a:t>
            </a:r>
            <a:r>
              <a:rPr lang="ru-RU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baseline="-25000" dirty="0" smtClean="0">
                <a:solidFill>
                  <a:schemeClr val="tx1"/>
                </a:solidFill>
              </a:rPr>
              <a:t>   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</a:p>
          <a:p>
            <a:pPr marL="342900" indent="-333375" algn="ctr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 err="1" smtClean="0">
                <a:solidFill>
                  <a:srgbClr val="303090"/>
                </a:solidFill>
              </a:rPr>
              <a:t>Руфк</a:t>
            </a:r>
            <a:r>
              <a:rPr lang="ru-RU" dirty="0" smtClean="0">
                <a:solidFill>
                  <a:srgbClr val="303090"/>
                </a:solidFill>
              </a:rPr>
              <a:t> = Р</a:t>
            </a:r>
            <a:r>
              <a:rPr lang="ru-RU" baseline="-25000" dirty="0" smtClean="0">
                <a:solidFill>
                  <a:srgbClr val="303090"/>
                </a:solidFill>
              </a:rPr>
              <a:t>1</a:t>
            </a:r>
            <a:r>
              <a:rPr lang="ru-RU" dirty="0" smtClean="0">
                <a:solidFill>
                  <a:srgbClr val="303090"/>
                </a:solidFill>
              </a:rPr>
              <a:t> + Р</a:t>
            </a:r>
            <a:r>
              <a:rPr lang="ru-RU" baseline="-25000" dirty="0" smtClean="0">
                <a:solidFill>
                  <a:srgbClr val="303090"/>
                </a:solidFill>
              </a:rPr>
              <a:t>2</a:t>
            </a:r>
            <a:r>
              <a:rPr lang="ru-RU" dirty="0" smtClean="0">
                <a:solidFill>
                  <a:srgbClr val="303090"/>
                </a:solidFill>
              </a:rPr>
              <a:t> + Р</a:t>
            </a:r>
            <a:r>
              <a:rPr lang="ru-RU" baseline="-25000" dirty="0" smtClean="0">
                <a:solidFill>
                  <a:srgbClr val="303090"/>
                </a:solidFill>
              </a:rPr>
              <a:t>3</a:t>
            </a:r>
            <a:r>
              <a:rPr lang="ru-RU" dirty="0" smtClean="0">
                <a:solidFill>
                  <a:srgbClr val="303090"/>
                </a:solidFill>
              </a:rPr>
              <a:t> + </a:t>
            </a:r>
            <a:r>
              <a:rPr lang="ru-RU" dirty="0" err="1" smtClean="0">
                <a:solidFill>
                  <a:srgbClr val="303090"/>
                </a:solidFill>
              </a:rPr>
              <a:t>Р</a:t>
            </a:r>
            <a:r>
              <a:rPr lang="ru-RU" baseline="-25000" dirty="0" err="1" smtClean="0">
                <a:solidFill>
                  <a:srgbClr val="303090"/>
                </a:solidFill>
              </a:rPr>
              <a:t>вн</a:t>
            </a:r>
            <a:r>
              <a:rPr lang="ru-RU" dirty="0" smtClean="0">
                <a:solidFill>
                  <a:srgbClr val="303090"/>
                </a:solidFill>
              </a:rPr>
              <a:t>….+ </a:t>
            </a:r>
            <a:r>
              <a:rPr lang="ru-RU" dirty="0" err="1" smtClean="0">
                <a:solidFill>
                  <a:srgbClr val="303090"/>
                </a:solidFill>
              </a:rPr>
              <a:t>Р</a:t>
            </a:r>
            <a:r>
              <a:rPr lang="ru-RU" baseline="-25000" dirty="0" err="1" smtClean="0">
                <a:solidFill>
                  <a:srgbClr val="303090"/>
                </a:solidFill>
              </a:rPr>
              <a:t>i</a:t>
            </a:r>
            <a:r>
              <a:rPr lang="ru-RU" dirty="0" smtClean="0">
                <a:solidFill>
                  <a:srgbClr val="303090"/>
                </a:solidFill>
              </a:rPr>
              <a:t> / </a:t>
            </a:r>
            <a:r>
              <a:rPr lang="ru-RU" dirty="0" err="1" smtClean="0">
                <a:solidFill>
                  <a:srgbClr val="303090"/>
                </a:solidFill>
              </a:rPr>
              <a:t>i</a:t>
            </a:r>
            <a:r>
              <a:rPr lang="ru-RU" dirty="0" smtClean="0">
                <a:solidFill>
                  <a:srgbClr val="303090"/>
                </a:solidFill>
              </a:rPr>
              <a:t>,     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      где: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      </a:t>
            </a:r>
            <a:r>
              <a:rPr lang="ru-RU" sz="1800" b="0" dirty="0" err="1" smtClean="0">
                <a:solidFill>
                  <a:srgbClr val="303090"/>
                </a:solidFill>
              </a:rPr>
              <a:t>i</a:t>
            </a:r>
            <a:r>
              <a:rPr lang="ru-RU" sz="1800" b="0" dirty="0" smtClean="0">
                <a:solidFill>
                  <a:srgbClr val="303090"/>
                </a:solidFill>
              </a:rPr>
              <a:t>  – количество задач;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      Р</a:t>
            </a:r>
            <a:r>
              <a:rPr lang="ru-RU" sz="1800" b="0" baseline="-25000" dirty="0" smtClean="0">
                <a:solidFill>
                  <a:srgbClr val="303090"/>
                </a:solidFill>
              </a:rPr>
              <a:t>1</a:t>
            </a:r>
            <a:r>
              <a:rPr lang="ru-RU" sz="1800" b="0" dirty="0" smtClean="0">
                <a:solidFill>
                  <a:srgbClr val="303090"/>
                </a:solidFill>
              </a:rPr>
              <a:t>, Р</a:t>
            </a:r>
            <a:r>
              <a:rPr lang="ru-RU" sz="1800" b="0" baseline="-25000" dirty="0" smtClean="0">
                <a:solidFill>
                  <a:srgbClr val="303090"/>
                </a:solidFill>
              </a:rPr>
              <a:t>2</a:t>
            </a:r>
            <a:r>
              <a:rPr lang="ru-RU" sz="1800" b="0" dirty="0" smtClean="0">
                <a:solidFill>
                  <a:srgbClr val="303090"/>
                </a:solidFill>
              </a:rPr>
              <a:t>, Р</a:t>
            </a:r>
            <a:r>
              <a:rPr lang="ru-RU" sz="1800" b="0" baseline="-25000" dirty="0" smtClean="0">
                <a:solidFill>
                  <a:srgbClr val="303090"/>
                </a:solidFill>
              </a:rPr>
              <a:t>3</a:t>
            </a:r>
            <a:r>
              <a:rPr lang="ru-RU" sz="1800" b="0" dirty="0" smtClean="0">
                <a:solidFill>
                  <a:srgbClr val="303090"/>
                </a:solidFill>
              </a:rPr>
              <a:t>, </a:t>
            </a:r>
            <a:r>
              <a:rPr lang="ru-RU" sz="1800" b="0" dirty="0" err="1" smtClean="0">
                <a:solidFill>
                  <a:srgbClr val="303090"/>
                </a:solidFill>
              </a:rPr>
              <a:t>Р</a:t>
            </a:r>
            <a:r>
              <a:rPr lang="ru-RU" sz="1800" b="0" baseline="-25000" dirty="0" err="1" smtClean="0">
                <a:solidFill>
                  <a:srgbClr val="303090"/>
                </a:solidFill>
              </a:rPr>
              <a:t>i</a:t>
            </a:r>
            <a:r>
              <a:rPr lang="ru-RU" sz="1800" b="0" dirty="0" smtClean="0">
                <a:solidFill>
                  <a:srgbClr val="303090"/>
                </a:solidFill>
              </a:rPr>
              <a:t>  – результат  выполнения соответствующих задач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                               №№ 1, 2, 3, … </a:t>
            </a:r>
            <a:r>
              <a:rPr lang="ru-RU" sz="1800" b="0" dirty="0" err="1" smtClean="0">
                <a:solidFill>
                  <a:srgbClr val="303090"/>
                </a:solidFill>
              </a:rPr>
              <a:t>i</a:t>
            </a:r>
            <a:r>
              <a:rPr lang="ru-RU" sz="1800" b="0" dirty="0" smtClean="0">
                <a:solidFill>
                  <a:srgbClr val="303090"/>
                </a:solidFill>
              </a:rPr>
              <a:t>; 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      </a:t>
            </a:r>
            <a:r>
              <a:rPr lang="ru-RU" sz="1800" b="0" dirty="0" err="1" smtClean="0">
                <a:solidFill>
                  <a:srgbClr val="303090"/>
                </a:solidFill>
              </a:rPr>
              <a:t>Р</a:t>
            </a:r>
            <a:r>
              <a:rPr lang="ru-RU" sz="1800" b="0" baseline="-25000" dirty="0" err="1" smtClean="0">
                <a:solidFill>
                  <a:srgbClr val="303090"/>
                </a:solidFill>
              </a:rPr>
              <a:t>вн</a:t>
            </a:r>
            <a:r>
              <a:rPr lang="ru-RU" sz="1800" b="0" dirty="0" smtClean="0">
                <a:solidFill>
                  <a:srgbClr val="303090"/>
                </a:solidFill>
              </a:rPr>
              <a:t> – внешняя оценка.</a:t>
            </a:r>
          </a:p>
          <a:p>
            <a:pPr marL="342900" indent="-333375" algn="ctr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</a:rPr>
              <a:t>П</a:t>
            </a:r>
            <a:r>
              <a:rPr lang="en-US" sz="2400" dirty="0" err="1" smtClean="0">
                <a:solidFill>
                  <a:srgbClr val="303090"/>
                </a:solidFill>
              </a:rPr>
              <a:t>i</a:t>
            </a:r>
            <a:r>
              <a:rPr lang="ru-RU" sz="2400" dirty="0" smtClean="0">
                <a:solidFill>
                  <a:srgbClr val="303090"/>
                </a:solidFill>
              </a:rPr>
              <a:t> = 10 – </a:t>
            </a:r>
            <a:r>
              <a:rPr lang="en-US" sz="2400" dirty="0" err="1" smtClean="0">
                <a:solidFill>
                  <a:srgbClr val="303090"/>
                </a:solidFill>
              </a:rPr>
              <a:t>Ci</a:t>
            </a:r>
            <a:r>
              <a:rPr lang="en-US" sz="2400" dirty="0" smtClean="0">
                <a:solidFill>
                  <a:srgbClr val="303090"/>
                </a:solidFill>
              </a:rPr>
              <a:t> * Hi</a:t>
            </a:r>
            <a:r>
              <a:rPr lang="ru-RU" sz="2400" dirty="0" smtClean="0">
                <a:solidFill>
                  <a:srgbClr val="303090"/>
                </a:solidFill>
              </a:rPr>
              <a:t>,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ct val="3000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	где: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	П</a:t>
            </a:r>
            <a:r>
              <a:rPr lang="en-US" sz="1800" b="0" dirty="0" err="1" smtClean="0">
                <a:solidFill>
                  <a:srgbClr val="303090"/>
                </a:solidFill>
              </a:rPr>
              <a:t>i</a:t>
            </a:r>
            <a:r>
              <a:rPr lang="ru-RU" sz="1800" b="0" dirty="0" smtClean="0">
                <a:solidFill>
                  <a:srgbClr val="303090"/>
                </a:solidFill>
              </a:rPr>
              <a:t> – индекс результативности выполнения соответствующей задачи;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	10 – максимальное значение оценки выполнения задачи; 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	</a:t>
            </a:r>
            <a:r>
              <a:rPr lang="en-US" sz="1800" b="0" dirty="0" err="1" smtClean="0">
                <a:solidFill>
                  <a:srgbClr val="303090"/>
                </a:solidFill>
              </a:rPr>
              <a:t>Ci</a:t>
            </a:r>
            <a:r>
              <a:rPr lang="ru-RU" sz="1800" b="0" dirty="0" smtClean="0">
                <a:solidFill>
                  <a:srgbClr val="303090"/>
                </a:solidFill>
              </a:rPr>
              <a:t> – санкции за нарушение или невыполнение задачи;</a:t>
            </a:r>
          </a:p>
          <a:p>
            <a:pPr marL="342900" indent="-333375" defTabSz="449263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ct val="8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b="0" dirty="0" smtClean="0">
                <a:solidFill>
                  <a:srgbClr val="303090"/>
                </a:solidFill>
              </a:rPr>
              <a:t>	</a:t>
            </a:r>
            <a:r>
              <a:rPr lang="en-US" sz="1800" b="0" dirty="0" smtClean="0">
                <a:solidFill>
                  <a:srgbClr val="303090"/>
                </a:solidFill>
              </a:rPr>
              <a:t>Hi</a:t>
            </a:r>
            <a:r>
              <a:rPr lang="ru-RU" sz="1800" b="0" dirty="0" smtClean="0">
                <a:solidFill>
                  <a:srgbClr val="303090"/>
                </a:solidFill>
              </a:rPr>
              <a:t> -  количество нарушений по соответствующей задаче.</a:t>
            </a:r>
          </a:p>
        </p:txBody>
      </p:sp>
      <p:sp>
        <p:nvSpPr>
          <p:cNvPr id="83971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50F2AFF-5A09-4326-BE95-FDFA83F7E344}" type="slidenum">
              <a:rPr lang="ru-RU" sz="2200">
                <a:solidFill>
                  <a:srgbClr val="3333CC"/>
                </a:solidFill>
              </a:rPr>
              <a:pPr algn="r"/>
              <a:t>11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84CF69-307D-41E5-8FDF-534A28CDDC36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86018" name="Rectangle 7"/>
          <p:cNvSpPr txBox="1">
            <a:spLocks noGrp="1" noChangeArrowheads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CEFD259-6889-42BA-A246-9025271E170B}" type="slidenum">
              <a:rPr lang="ru-RU" sz="2200"/>
              <a:pPr algn="r"/>
              <a:t>12</a:t>
            </a:fld>
            <a:endParaRPr lang="ru-RU" sz="2200"/>
          </a:p>
        </p:txBody>
      </p:sp>
      <p:grpSp>
        <p:nvGrpSpPr>
          <p:cNvPr id="86019" name="Group 3"/>
          <p:cNvGrpSpPr>
            <a:grpSpLocks/>
          </p:cNvGrpSpPr>
          <p:nvPr/>
        </p:nvGrpSpPr>
        <p:grpSpPr bwMode="auto">
          <a:xfrm>
            <a:off x="1482725" y="1471613"/>
            <a:ext cx="4249738" cy="4321175"/>
            <a:chOff x="158" y="935"/>
            <a:chExt cx="2677" cy="2722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auto">
            <a:xfrm flipV="1">
              <a:off x="1051" y="935"/>
              <a:ext cx="891" cy="907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200" b="0" dirty="0">
                <a:solidFill>
                  <a:schemeClr val="tx1"/>
                </a:solidFill>
              </a:endParaRPr>
            </a:p>
          </p:txBody>
        </p:sp>
        <p:sp>
          <p:nvSpPr>
            <p:cNvPr id="63493" name="AutoShape 5"/>
            <p:cNvSpPr>
              <a:spLocks noChangeArrowheads="1"/>
            </p:cNvSpPr>
            <p:nvPr/>
          </p:nvSpPr>
          <p:spPr bwMode="auto">
            <a:xfrm flipV="1">
              <a:off x="604" y="1842"/>
              <a:ext cx="1786" cy="90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600" dirty="0">
                <a:solidFill>
                  <a:schemeClr val="tx1"/>
                </a:solidFill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600" dirty="0">
                <a:solidFill>
                  <a:schemeClr val="tx1"/>
                </a:solidFill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600" dirty="0">
                  <a:solidFill>
                    <a:srgbClr val="000000"/>
                  </a:solidFill>
                </a:rPr>
                <a:t>Результаты </a:t>
              </a:r>
              <a:r>
                <a:rPr lang="ru-RU" sz="1600" dirty="0">
                  <a:solidFill>
                    <a:srgbClr val="000000"/>
                  </a:solidFill>
                </a:rPr>
                <a:t>оценки </a:t>
              </a:r>
              <a:br>
                <a:rPr lang="ru-RU" sz="1600" dirty="0">
                  <a:solidFill>
                    <a:srgbClr val="000000"/>
                  </a:solidFill>
                </a:rPr>
              </a:br>
              <a:r>
                <a:rPr lang="ru-RU" sz="1600" dirty="0">
                  <a:solidFill>
                    <a:srgbClr val="000000"/>
                  </a:solidFill>
                </a:rPr>
                <a:t>деятельности</a:t>
              </a:r>
              <a:r>
                <a:rPr lang="ru-RU" sz="1600" dirty="0">
                  <a:solidFill>
                    <a:srgbClr val="333399"/>
                  </a:solidFill>
                </a:rPr>
                <a:t/>
              </a:r>
              <a:br>
                <a:rPr lang="ru-RU" sz="1600" dirty="0">
                  <a:solidFill>
                    <a:srgbClr val="333399"/>
                  </a:solidFill>
                </a:rPr>
              </a:br>
              <a:r>
                <a:rPr lang="ru-RU" sz="1600" dirty="0">
                  <a:solidFill>
                    <a:srgbClr val="333399"/>
                  </a:solidFill>
                </a:rPr>
                <a:t> отделов УФК</a:t>
              </a:r>
            </a:p>
          </p:txBody>
        </p:sp>
        <p:sp>
          <p:nvSpPr>
            <p:cNvPr id="63494" name="AutoShape 6"/>
            <p:cNvSpPr>
              <a:spLocks noChangeArrowheads="1"/>
            </p:cNvSpPr>
            <p:nvPr/>
          </p:nvSpPr>
          <p:spPr bwMode="auto">
            <a:xfrm flipV="1">
              <a:off x="158" y="2750"/>
              <a:ext cx="2677" cy="907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600" dirty="0">
                  <a:solidFill>
                    <a:srgbClr val="000000"/>
                  </a:solidFill>
                </a:rPr>
                <a:t>Результаты оценки</a:t>
              </a:r>
              <a:br>
                <a:rPr lang="ru-RU" sz="1600" dirty="0">
                  <a:solidFill>
                    <a:srgbClr val="000000"/>
                  </a:solidFill>
                </a:rPr>
              </a:br>
              <a:r>
                <a:rPr lang="ru-RU" sz="1600" dirty="0">
                  <a:solidFill>
                    <a:srgbClr val="000000"/>
                  </a:solidFill>
                </a:rPr>
                <a:t>деятельности </a:t>
              </a:r>
              <a:r>
                <a:rPr lang="ru-RU" sz="1600" dirty="0">
                  <a:solidFill>
                    <a:srgbClr val="333399"/>
                  </a:solidFill>
                </a:rPr>
                <a:t>сотрудников </a:t>
              </a:r>
              <a:r>
                <a:rPr lang="ru-RU" sz="1600" dirty="0">
                  <a:solidFill>
                    <a:srgbClr val="333399"/>
                  </a:solidFill>
                </a:rPr>
                <a:t>УФК,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600" dirty="0">
                  <a:solidFill>
                    <a:srgbClr val="000000"/>
                  </a:solidFill>
                </a:rPr>
                <a:t>в </a:t>
              </a:r>
              <a:r>
                <a:rPr lang="ru-RU" sz="1600" dirty="0">
                  <a:solidFill>
                    <a:srgbClr val="000000"/>
                  </a:solidFill>
                </a:rPr>
                <a:t>том </a:t>
              </a:r>
              <a:r>
                <a:rPr lang="ru-RU" sz="1600" dirty="0">
                  <a:solidFill>
                    <a:srgbClr val="000000"/>
                  </a:solidFill>
                </a:rPr>
                <a:t>числе</a:t>
              </a:r>
              <a:endParaRPr lang="ru-RU" sz="1600" dirty="0">
                <a:solidFill>
                  <a:srgbClr val="000000"/>
                </a:solidFill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600" dirty="0">
                  <a:solidFill>
                    <a:srgbClr val="333399"/>
                  </a:solidFill>
                </a:rPr>
                <a:t>р</a:t>
              </a:r>
              <a:r>
                <a:rPr lang="ru-RU" sz="1600" dirty="0">
                  <a:solidFill>
                    <a:srgbClr val="333399"/>
                  </a:solidFill>
                </a:rPr>
                <a:t>уководителей </a:t>
              </a:r>
              <a:r>
                <a:rPr lang="ru-RU" sz="1600" dirty="0">
                  <a:solidFill>
                    <a:srgbClr val="333399"/>
                  </a:solidFill>
                </a:rPr>
                <a:t>УФК</a:t>
              </a:r>
            </a:p>
          </p:txBody>
        </p:sp>
      </p:grpSp>
      <p:sp>
        <p:nvSpPr>
          <p:cNvPr id="86020" name="Text Box 7"/>
          <p:cNvSpPr txBox="1">
            <a:spLocks noChangeArrowheads="1"/>
          </p:cNvSpPr>
          <p:nvPr/>
        </p:nvSpPr>
        <p:spPr bwMode="auto">
          <a:xfrm>
            <a:off x="250825" y="836613"/>
            <a:ext cx="864235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>
                <a:solidFill>
                  <a:srgbClr val="303090"/>
                </a:solidFill>
              </a:rPr>
              <a:t>Последствия оценки. Система премирования в УФК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5575300" y="1595438"/>
            <a:ext cx="3327400" cy="1201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Премия за результативность 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деятельности УФК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</a:br>
            <a:r>
              <a:rPr lang="ru-RU" sz="1800" dirty="0">
                <a:solidFill>
                  <a:srgbClr val="333399"/>
                </a:solidFill>
                <a:latin typeface="+mn-lt"/>
                <a:cs typeface="+mn-cs"/>
              </a:rPr>
              <a:t>(1 раз в год)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5791200" y="3009900"/>
            <a:ext cx="3352800" cy="1201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Премия за 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результативность деятельности Отдела УФК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</a:br>
            <a:r>
              <a:rPr lang="ru-RU" sz="1800" dirty="0">
                <a:solidFill>
                  <a:srgbClr val="333399"/>
                </a:solidFill>
                <a:latin typeface="+mn-lt"/>
                <a:cs typeface="+mn-cs"/>
              </a:rPr>
              <a:t>(1 раз в квартал)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6642100" y="4343400"/>
            <a:ext cx="2316163" cy="1479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Премия за результативность 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деятельности</a:t>
            </a:r>
          </a:p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>сотрудников УФК</a:t>
            </a:r>
            <a: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+mn-lt"/>
                <a:cs typeface="+mn-cs"/>
              </a:rPr>
            </a:br>
            <a:r>
              <a:rPr lang="ru-RU" sz="1800" dirty="0">
                <a:solidFill>
                  <a:srgbClr val="333399"/>
                </a:solidFill>
                <a:latin typeface="+mn-lt"/>
                <a:cs typeface="+mn-cs"/>
              </a:rPr>
              <a:t>(1 раз в месяц)</a:t>
            </a:r>
          </a:p>
        </p:txBody>
      </p:sp>
      <p:sp>
        <p:nvSpPr>
          <p:cNvPr id="63499" name="Line 11"/>
          <p:cNvSpPr>
            <a:spLocks noChangeShapeType="1"/>
          </p:cNvSpPr>
          <p:nvPr/>
        </p:nvSpPr>
        <p:spPr bwMode="auto">
          <a:xfrm>
            <a:off x="4164013" y="2141538"/>
            <a:ext cx="941387" cy="47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4795838" y="3492500"/>
            <a:ext cx="944562" cy="127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86026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73386AB-A833-4F7F-8036-A3B81D6F7ECD}" type="slidenum">
              <a:rPr lang="ru-RU" sz="2200">
                <a:solidFill>
                  <a:srgbClr val="3333CC"/>
                </a:solidFill>
              </a:rPr>
              <a:pPr algn="r"/>
              <a:t>12</a:t>
            </a:fld>
            <a:endParaRPr lang="ru-RU" sz="2200">
              <a:solidFill>
                <a:srgbClr val="3333CC"/>
              </a:solidFill>
            </a:endParaRPr>
          </a:p>
        </p:txBody>
      </p:sp>
      <p:sp>
        <p:nvSpPr>
          <p:cNvPr id="86027" name="Прямоугольник 16"/>
          <p:cNvSpPr>
            <a:spLocks noChangeArrowheads="1"/>
          </p:cNvSpPr>
          <p:nvPr/>
        </p:nvSpPr>
        <p:spPr bwMode="auto">
          <a:xfrm>
            <a:off x="800100" y="1666875"/>
            <a:ext cx="24003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Результаты </a:t>
            </a:r>
          </a:p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оценки </a:t>
            </a:r>
          </a:p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деятельности </a:t>
            </a:r>
          </a:p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333399"/>
                </a:solidFill>
              </a:rPr>
              <a:t>УФК</a:t>
            </a:r>
          </a:p>
        </p:txBody>
      </p:sp>
      <p:grpSp>
        <p:nvGrpSpPr>
          <p:cNvPr id="86028" name="Группа 20"/>
          <p:cNvGrpSpPr>
            <a:grpSpLocks/>
          </p:cNvGrpSpPr>
          <p:nvPr/>
        </p:nvGrpSpPr>
        <p:grpSpPr bwMode="auto">
          <a:xfrm>
            <a:off x="2535238" y="2070100"/>
            <a:ext cx="1198562" cy="469900"/>
            <a:chOff x="2535238" y="2070100"/>
            <a:chExt cx="1198562" cy="469900"/>
          </a:xfrm>
        </p:grpSpPr>
        <p:sp>
          <p:nvSpPr>
            <p:cNvPr id="86030" name="Блок-схема: узел 17"/>
            <p:cNvSpPr>
              <a:spLocks noChangeArrowheads="1"/>
            </p:cNvSpPr>
            <p:nvPr/>
          </p:nvSpPr>
          <p:spPr bwMode="auto">
            <a:xfrm>
              <a:off x="3505200" y="2298700"/>
              <a:ext cx="228600" cy="241300"/>
            </a:xfrm>
            <a:prstGeom prst="flowChartConnector">
              <a:avLst/>
            </a:prstGeom>
            <a:noFill/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endParaRPr lang="ru-RU" sz="2000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535238" y="2070100"/>
              <a:ext cx="1096962" cy="3429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2000"/>
            </a:p>
          </p:txBody>
        </p:sp>
      </p:grp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5545138" y="4940300"/>
            <a:ext cx="944562" cy="127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6F8E132-D249-4735-A1AB-963E68479D20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838200"/>
          </a:xfrm>
        </p:spPr>
        <p:txBody>
          <a:bodyPr/>
          <a:lstStyle/>
          <a:p>
            <a:pPr algn="ctr"/>
            <a:r>
              <a:rPr lang="ru-RU" sz="2400" smtClean="0">
                <a:solidFill>
                  <a:srgbClr val="303090"/>
                </a:solidFill>
              </a:rPr>
              <a:t>Порядок определения размера премий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1450975"/>
            <a:ext cx="8978900" cy="512762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b="1" smtClean="0">
                <a:solidFill>
                  <a:srgbClr val="303090"/>
                </a:solidFill>
              </a:rPr>
              <a:t>1. Пфф1 = Ппф1 х Руфк /10,  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где: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Пфф1 – фактический премиальный фонд УФК;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Пфф1 – плановый премиальный фонд УФК;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Руфк – индекс результативности деятельности УФК.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b="1" smtClean="0">
                <a:solidFill>
                  <a:srgbClr val="303090"/>
                </a:solidFill>
              </a:rPr>
              <a:t>2. Пфф2 = Ппф2 х Рп /10,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где: 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Пфф2 – фактический премиальный фонд структурного подразделения ;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Ппф2 – плановый премиальный фонд структурного подразделения;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Рп – индекс результативности структурного подразделения.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b="1" smtClean="0">
                <a:solidFill>
                  <a:srgbClr val="303090"/>
                </a:solidFill>
              </a:rPr>
              <a:t>3. Пфс3 = Ппс3 х Рс /100%, 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      где: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Пфс3 – премиальный фонд сотрудника за результативность его деятельности;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Ппс3 – плановый фонд сотрудника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600" smtClean="0">
                <a:solidFill>
                  <a:srgbClr val="303090"/>
                </a:solidFill>
              </a:rPr>
              <a:t>Рс – результативность деятельности сотрудника.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400" smtClean="0">
                <a:solidFill>
                  <a:srgbClr val="303090"/>
                </a:solidFill>
              </a:rPr>
              <a:t> </a:t>
            </a: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Char char="•"/>
            </a:pPr>
            <a:endParaRPr lang="ru-RU" sz="1400" smtClean="0">
              <a:solidFill>
                <a:srgbClr val="303090"/>
              </a:solidFill>
            </a:endParaRPr>
          </a:p>
          <a:p>
            <a:pPr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ru-RU" sz="1000" smtClean="0">
                <a:solidFill>
                  <a:srgbClr val="303090"/>
                </a:solidFill>
              </a:rPr>
              <a:t>                                      </a:t>
            </a:r>
            <a:endParaRPr lang="ru-RU" sz="1100" smtClean="0"/>
          </a:p>
        </p:txBody>
      </p:sp>
      <p:sp>
        <p:nvSpPr>
          <p:cNvPr id="88068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AF5C291-802B-4E8A-A689-0C8CB02449CC}" type="slidenum">
              <a:rPr lang="ru-RU" sz="2200">
                <a:solidFill>
                  <a:srgbClr val="3333CC"/>
                </a:solidFill>
              </a:rPr>
              <a:pPr algn="r"/>
              <a:t>13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33400" y="2349500"/>
            <a:ext cx="87471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34988" y="2997200"/>
            <a:ext cx="8778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36575" y="3716338"/>
            <a:ext cx="8731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36575" y="4365625"/>
            <a:ext cx="8731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6575" y="5084763"/>
            <a:ext cx="8731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34988" y="1700213"/>
            <a:ext cx="8731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539750" y="1700213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539750" y="2997200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547688" y="3716338"/>
            <a:ext cx="8221662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539750" y="5084763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750" y="5734050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539750" y="2349500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539750" y="4365625"/>
            <a:ext cx="82200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2112963" y="4508500"/>
            <a:ext cx="6477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Свод №1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Табл № 3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66713" y="1814513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Руководитель ФК</a:t>
            </a:r>
          </a:p>
        </p:txBody>
      </p:sp>
      <p:sp>
        <p:nvSpPr>
          <p:cNvPr id="11287" name="Document"/>
          <p:cNvSpPr>
            <a:spLocks noEditPoints="1" noChangeArrowheads="1"/>
          </p:cNvSpPr>
          <p:nvPr/>
        </p:nvSpPr>
        <p:spPr bwMode="auto">
          <a:xfrm rot="10800000">
            <a:off x="1457325" y="5084763"/>
            <a:ext cx="447675" cy="61595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>
              <a:defRPr/>
            </a:pPr>
            <a:r>
              <a:rPr lang="ru-RU" sz="1000" b="0" dirty="0" err="1">
                <a:solidFill>
                  <a:srgbClr val="000000"/>
                </a:solidFill>
                <a:latin typeface="Times New Roman" pitchFamily="18" charset="0"/>
                <a:cs typeface="+mn-cs"/>
              </a:rPr>
              <a:t>Табл</a:t>
            </a: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 № 2</a:t>
            </a:r>
          </a:p>
        </p:txBody>
      </p:sp>
      <p:sp>
        <p:nvSpPr>
          <p:cNvPr id="11288" name="Freeform 24"/>
          <p:cNvSpPr>
            <a:spLocks/>
          </p:cNvSpPr>
          <p:nvPr/>
        </p:nvSpPr>
        <p:spPr bwMode="auto">
          <a:xfrm>
            <a:off x="1908175" y="4724400"/>
            <a:ext cx="204788" cy="650875"/>
          </a:xfrm>
          <a:custGeom>
            <a:avLst/>
            <a:gdLst/>
            <a:ahLst/>
            <a:cxnLst>
              <a:cxn ang="0">
                <a:pos x="0" y="413"/>
              </a:cxn>
              <a:cxn ang="0">
                <a:pos x="58" y="414"/>
              </a:cxn>
              <a:cxn ang="0">
                <a:pos x="58" y="0"/>
              </a:cxn>
              <a:cxn ang="0">
                <a:pos x="227" y="5"/>
              </a:cxn>
            </a:cxnLst>
            <a:rect l="0" t="0" r="r" b="b"/>
            <a:pathLst>
              <a:path w="227" h="414">
                <a:moveTo>
                  <a:pt x="0" y="413"/>
                </a:moveTo>
                <a:lnTo>
                  <a:pt x="58" y="414"/>
                </a:lnTo>
                <a:lnTo>
                  <a:pt x="58" y="0"/>
                </a:lnTo>
                <a:lnTo>
                  <a:pt x="227" y="5"/>
                </a:lnTo>
              </a:path>
            </a:pathLst>
          </a:custGeom>
          <a:noFill/>
          <a:ln w="9525" cap="rnd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90" name="Freeform 26"/>
          <p:cNvSpPr>
            <a:spLocks/>
          </p:cNvSpPr>
          <p:nvPr/>
        </p:nvSpPr>
        <p:spPr bwMode="auto">
          <a:xfrm>
            <a:off x="1928813" y="2565400"/>
            <a:ext cx="1047750" cy="719138"/>
          </a:xfrm>
          <a:custGeom>
            <a:avLst/>
            <a:gdLst/>
            <a:ahLst/>
            <a:cxnLst>
              <a:cxn ang="0">
                <a:pos x="0" y="413"/>
              </a:cxn>
              <a:cxn ang="0">
                <a:pos x="58" y="414"/>
              </a:cxn>
              <a:cxn ang="0">
                <a:pos x="58" y="0"/>
              </a:cxn>
              <a:cxn ang="0">
                <a:pos x="227" y="5"/>
              </a:cxn>
            </a:cxnLst>
            <a:rect l="0" t="0" r="r" b="b"/>
            <a:pathLst>
              <a:path w="227" h="414">
                <a:moveTo>
                  <a:pt x="0" y="413"/>
                </a:moveTo>
                <a:lnTo>
                  <a:pt x="58" y="414"/>
                </a:lnTo>
                <a:lnTo>
                  <a:pt x="58" y="0"/>
                </a:lnTo>
                <a:lnTo>
                  <a:pt x="227" y="5"/>
                </a:lnTo>
              </a:path>
            </a:pathLst>
          </a:custGeom>
          <a:noFill/>
          <a:ln w="9525" cap="rnd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91" name="Freeform 27"/>
          <p:cNvSpPr>
            <a:spLocks/>
          </p:cNvSpPr>
          <p:nvPr/>
        </p:nvSpPr>
        <p:spPr bwMode="auto">
          <a:xfrm>
            <a:off x="2776538" y="2759075"/>
            <a:ext cx="195262" cy="1974850"/>
          </a:xfrm>
          <a:custGeom>
            <a:avLst/>
            <a:gdLst/>
            <a:ahLst/>
            <a:cxnLst>
              <a:cxn ang="0">
                <a:pos x="0" y="1172"/>
              </a:cxn>
              <a:cxn ang="0">
                <a:pos x="58" y="1175"/>
              </a:cxn>
              <a:cxn ang="0">
                <a:pos x="47" y="0"/>
              </a:cxn>
              <a:cxn ang="0">
                <a:pos x="227" y="4"/>
              </a:cxn>
            </a:cxnLst>
            <a:rect l="0" t="0" r="r" b="b"/>
            <a:pathLst>
              <a:path w="227" h="1175">
                <a:moveTo>
                  <a:pt x="0" y="1172"/>
                </a:moveTo>
                <a:lnTo>
                  <a:pt x="58" y="1175"/>
                </a:lnTo>
                <a:lnTo>
                  <a:pt x="47" y="0"/>
                </a:lnTo>
                <a:lnTo>
                  <a:pt x="227" y="4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92" name="AutoShape 28"/>
          <p:cNvSpPr>
            <a:spLocks noChangeArrowheads="1"/>
          </p:cNvSpPr>
          <p:nvPr/>
        </p:nvSpPr>
        <p:spPr bwMode="auto">
          <a:xfrm>
            <a:off x="2976563" y="2492375"/>
            <a:ext cx="6477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Согл-ние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оценок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flipV="1">
            <a:off x="3641725" y="2708275"/>
            <a:ext cx="115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294" name="AutoShape 30"/>
          <p:cNvSpPr>
            <a:spLocks noChangeArrowheads="1"/>
          </p:cNvSpPr>
          <p:nvPr/>
        </p:nvSpPr>
        <p:spPr bwMode="auto">
          <a:xfrm>
            <a:off x="3749675" y="2506663"/>
            <a:ext cx="390525" cy="392112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Согл</a:t>
            </a:r>
          </a:p>
        </p:txBody>
      </p:sp>
      <p:cxnSp>
        <p:nvCxnSpPr>
          <p:cNvPr id="89111" name="AutoShape 31"/>
          <p:cNvCxnSpPr>
            <a:cxnSpLocks noChangeShapeType="1"/>
            <a:stCxn id="11294" idx="2"/>
            <a:endCxn id="11301" idx="1"/>
          </p:cNvCxnSpPr>
          <p:nvPr/>
        </p:nvCxnSpPr>
        <p:spPr bwMode="auto">
          <a:xfrm rot="16200000" flipH="1">
            <a:off x="4687888" y="2155825"/>
            <a:ext cx="1874838" cy="3360737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296" name="AutoShape 32"/>
          <p:cNvSpPr>
            <a:spLocks noChangeArrowheads="1"/>
          </p:cNvSpPr>
          <p:nvPr/>
        </p:nvSpPr>
        <p:spPr bwMode="auto">
          <a:xfrm>
            <a:off x="5437188" y="3141663"/>
            <a:ext cx="6477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Напр-ние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письма о 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несогласии</a:t>
            </a:r>
          </a:p>
        </p:txBody>
      </p:sp>
      <p:sp>
        <p:nvSpPr>
          <p:cNvPr id="11297" name="AutoShape 33"/>
          <p:cNvSpPr>
            <a:spLocks noChangeArrowheads="1"/>
          </p:cNvSpPr>
          <p:nvPr/>
        </p:nvSpPr>
        <p:spPr bwMode="auto">
          <a:xfrm>
            <a:off x="6367463" y="3860800"/>
            <a:ext cx="6477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Напр. в 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УВК копии 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письма</a:t>
            </a:r>
          </a:p>
        </p:txBody>
      </p:sp>
      <p:sp>
        <p:nvSpPr>
          <p:cNvPr id="11300" name="Freeform 36"/>
          <p:cNvSpPr>
            <a:spLocks/>
          </p:cNvSpPr>
          <p:nvPr/>
        </p:nvSpPr>
        <p:spPr bwMode="auto">
          <a:xfrm>
            <a:off x="7031038" y="4076700"/>
            <a:ext cx="268287" cy="623888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99" y="0"/>
              </a:cxn>
              <a:cxn ang="0">
                <a:pos x="99" y="434"/>
              </a:cxn>
              <a:cxn ang="0">
                <a:pos x="275" y="434"/>
              </a:cxn>
            </a:cxnLst>
            <a:rect l="0" t="0" r="r" b="b"/>
            <a:pathLst>
              <a:path w="275" h="434">
                <a:moveTo>
                  <a:pt x="0" y="1"/>
                </a:moveTo>
                <a:lnTo>
                  <a:pt x="99" y="0"/>
                </a:lnTo>
                <a:lnTo>
                  <a:pt x="99" y="434"/>
                </a:lnTo>
                <a:lnTo>
                  <a:pt x="275" y="434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01" name="AutoShape 37"/>
          <p:cNvSpPr>
            <a:spLocks noChangeArrowheads="1"/>
          </p:cNvSpPr>
          <p:nvPr/>
        </p:nvSpPr>
        <p:spPr bwMode="auto">
          <a:xfrm>
            <a:off x="7305675" y="4557713"/>
            <a:ext cx="6477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Свод № 2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Табл № 4</a:t>
            </a:r>
          </a:p>
        </p:txBody>
      </p:sp>
      <p:sp>
        <p:nvSpPr>
          <p:cNvPr id="11303" name="Freeform 39"/>
          <p:cNvSpPr>
            <a:spLocks/>
          </p:cNvSpPr>
          <p:nvPr/>
        </p:nvSpPr>
        <p:spPr bwMode="auto">
          <a:xfrm>
            <a:off x="7953375" y="2109788"/>
            <a:ext cx="266700" cy="2673350"/>
          </a:xfrm>
          <a:custGeom>
            <a:avLst/>
            <a:gdLst/>
            <a:ahLst/>
            <a:cxnLst>
              <a:cxn ang="0">
                <a:pos x="0" y="1732"/>
              </a:cxn>
              <a:cxn ang="0">
                <a:pos x="58" y="1736"/>
              </a:cxn>
              <a:cxn ang="0">
                <a:pos x="58" y="6"/>
              </a:cxn>
              <a:cxn ang="0">
                <a:pos x="222" y="0"/>
              </a:cxn>
            </a:cxnLst>
            <a:rect l="0" t="0" r="r" b="b"/>
            <a:pathLst>
              <a:path w="222" h="1736">
                <a:moveTo>
                  <a:pt x="0" y="1732"/>
                </a:moveTo>
                <a:lnTo>
                  <a:pt x="58" y="1736"/>
                </a:lnTo>
                <a:lnTo>
                  <a:pt x="58" y="6"/>
                </a:lnTo>
                <a:lnTo>
                  <a:pt x="22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04" name="AutoShape 40"/>
          <p:cNvSpPr>
            <a:spLocks noChangeArrowheads="1"/>
          </p:cNvSpPr>
          <p:nvPr/>
        </p:nvSpPr>
        <p:spPr bwMode="auto">
          <a:xfrm>
            <a:off x="8228013" y="1773238"/>
            <a:ext cx="6731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Утверждение</a:t>
            </a:r>
          </a:p>
          <a:p>
            <a:pPr algn="ctr">
              <a:defRPr/>
            </a:pPr>
            <a:r>
              <a:rPr lang="ru-RU" sz="10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 оценок</a:t>
            </a:r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407988" y="2359025"/>
            <a:ext cx="116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Заместители руководителя ФК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442913" y="3119438"/>
            <a:ext cx="1077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 dirty="0" err="1">
                <a:solidFill>
                  <a:srgbClr val="000000"/>
                </a:solidFill>
                <a:latin typeface="Times New Roman" pitchFamily="18" charset="0"/>
                <a:cs typeface="+mn-cs"/>
              </a:rPr>
              <a:t>Руководите-ли</a:t>
            </a:r>
            <a:r>
              <a:rPr lang="ru-RU" sz="12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 ТОФК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765175" y="3903663"/>
            <a:ext cx="4254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2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АУ</a:t>
            </a: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477838" y="4581525"/>
            <a:ext cx="10620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УВК(а)иОЭД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50850" y="5191125"/>
            <a:ext cx="1036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Управления ЦАФК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3981450" y="2441575"/>
            <a:ext cx="398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нет</a:t>
            </a:r>
          </a:p>
        </p:txBody>
      </p: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3632200" y="299561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да</a:t>
            </a:r>
          </a:p>
        </p:txBody>
      </p:sp>
      <p:sp>
        <p:nvSpPr>
          <p:cNvPr id="11313" name="Document"/>
          <p:cNvSpPr>
            <a:spLocks noEditPoints="1" noChangeArrowheads="1"/>
          </p:cNvSpPr>
          <p:nvPr/>
        </p:nvSpPr>
        <p:spPr bwMode="auto">
          <a:xfrm rot="10800000">
            <a:off x="1474788" y="3016250"/>
            <a:ext cx="447675" cy="61595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>
              <a:defRPr/>
            </a:pPr>
            <a:r>
              <a:rPr lang="ru-RU" sz="1000" b="0" dirty="0" err="1">
                <a:solidFill>
                  <a:srgbClr val="000000"/>
                </a:solidFill>
                <a:latin typeface="Times New Roman" pitchFamily="18" charset="0"/>
                <a:cs typeface="+mn-cs"/>
              </a:rPr>
              <a:t>Табл</a:t>
            </a: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 № 1</a:t>
            </a:r>
          </a:p>
        </p:txBody>
      </p:sp>
      <p:sp>
        <p:nvSpPr>
          <p:cNvPr id="11319" name="Document"/>
          <p:cNvSpPr>
            <a:spLocks noEditPoints="1" noChangeArrowheads="1"/>
          </p:cNvSpPr>
          <p:nvPr/>
        </p:nvSpPr>
        <p:spPr bwMode="auto">
          <a:xfrm rot="10800000">
            <a:off x="4371975" y="2349500"/>
            <a:ext cx="449263" cy="61595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>
              <a:defRPr/>
            </a:pPr>
            <a:endParaRPr lang="ru-RU" sz="1000" b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1320" name="Line 56"/>
          <p:cNvSpPr>
            <a:spLocks noChangeShapeType="1"/>
          </p:cNvSpPr>
          <p:nvPr/>
        </p:nvSpPr>
        <p:spPr bwMode="auto">
          <a:xfrm flipH="1">
            <a:off x="4254500" y="2627313"/>
            <a:ext cx="98425" cy="746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4313238" y="2451100"/>
            <a:ext cx="5969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Письмо в ТОФК</a:t>
            </a:r>
            <a:endParaRPr lang="ru-RU" sz="1800" b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22" name="AutoShape 58"/>
          <p:cNvSpPr>
            <a:spLocks noChangeArrowheads="1"/>
          </p:cNvSpPr>
          <p:nvPr/>
        </p:nvSpPr>
        <p:spPr bwMode="auto">
          <a:xfrm>
            <a:off x="4903788" y="3141663"/>
            <a:ext cx="427037" cy="431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 </a:t>
            </a:r>
            <a:r>
              <a:rPr lang="ru-RU" sz="1000" b="0" dirty="0" err="1">
                <a:solidFill>
                  <a:srgbClr val="000000"/>
                </a:solidFill>
                <a:latin typeface="Times New Roman" pitchFamily="18" charset="0"/>
                <a:cs typeface="+mn-cs"/>
              </a:rPr>
              <a:t>Согл</a:t>
            </a:r>
            <a:endParaRPr lang="ru-RU" sz="1000" b="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cxnSp>
        <p:nvCxnSpPr>
          <p:cNvPr id="89130" name="AutoShape 60"/>
          <p:cNvCxnSpPr>
            <a:cxnSpLocks noChangeShapeType="1"/>
          </p:cNvCxnSpPr>
          <p:nvPr/>
        </p:nvCxnSpPr>
        <p:spPr bwMode="auto">
          <a:xfrm>
            <a:off x="5324475" y="3357563"/>
            <a:ext cx="123825" cy="6350"/>
          </a:xfrm>
          <a:prstGeom prst="bentConnector3">
            <a:avLst>
              <a:gd name="adj1" fmla="val 4941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9131" name="AutoShape 62"/>
          <p:cNvCxnSpPr>
            <a:cxnSpLocks noChangeShapeType="1"/>
            <a:stCxn id="11304" idx="1"/>
            <a:endCxn id="11297" idx="1"/>
          </p:cNvCxnSpPr>
          <p:nvPr/>
        </p:nvCxnSpPr>
        <p:spPr bwMode="auto">
          <a:xfrm rot="10800000" flipV="1">
            <a:off x="6367463" y="1989138"/>
            <a:ext cx="1860550" cy="2087562"/>
          </a:xfrm>
          <a:prstGeom prst="bentConnector3">
            <a:avLst>
              <a:gd name="adj1" fmla="val 111338"/>
            </a:avLst>
          </a:prstGeom>
          <a:noFill/>
          <a:ln w="12700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6088063" y="3354388"/>
            <a:ext cx="68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1581150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2</a:t>
            </a:r>
          </a:p>
        </p:txBody>
      </p:sp>
      <p:sp>
        <p:nvSpPr>
          <p:cNvPr id="11329" name="Text Box 65"/>
          <p:cNvSpPr txBox="1">
            <a:spLocks noChangeArrowheads="1"/>
          </p:cNvSpPr>
          <p:nvPr/>
        </p:nvSpPr>
        <p:spPr bwMode="auto">
          <a:xfrm>
            <a:off x="2312988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3</a:t>
            </a:r>
          </a:p>
        </p:txBody>
      </p:sp>
      <p:sp>
        <p:nvSpPr>
          <p:cNvPr id="11330" name="Text Box 66"/>
          <p:cNvSpPr txBox="1">
            <a:spLocks noChangeArrowheads="1"/>
          </p:cNvSpPr>
          <p:nvPr/>
        </p:nvSpPr>
        <p:spPr bwMode="auto">
          <a:xfrm>
            <a:off x="2511425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4</a:t>
            </a:r>
          </a:p>
        </p:txBody>
      </p:sp>
      <p:sp>
        <p:nvSpPr>
          <p:cNvPr id="11331" name="Text Box 67"/>
          <p:cNvSpPr txBox="1">
            <a:spLocks noChangeArrowheads="1"/>
          </p:cNvSpPr>
          <p:nvPr/>
        </p:nvSpPr>
        <p:spPr bwMode="auto">
          <a:xfrm>
            <a:off x="3376613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5</a:t>
            </a:r>
          </a:p>
        </p:txBody>
      </p:sp>
      <p:sp>
        <p:nvSpPr>
          <p:cNvPr id="11332" name="Text Box 68"/>
          <p:cNvSpPr txBox="1">
            <a:spLocks noChangeArrowheads="1"/>
          </p:cNvSpPr>
          <p:nvPr/>
        </p:nvSpPr>
        <p:spPr bwMode="auto">
          <a:xfrm>
            <a:off x="6234113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9</a:t>
            </a:r>
          </a:p>
        </p:txBody>
      </p:sp>
      <p:sp>
        <p:nvSpPr>
          <p:cNvPr id="11333" name="Text Box 69"/>
          <p:cNvSpPr txBox="1">
            <a:spLocks noChangeArrowheads="1"/>
          </p:cNvSpPr>
          <p:nvPr/>
        </p:nvSpPr>
        <p:spPr bwMode="auto">
          <a:xfrm>
            <a:off x="3575050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6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7164388" y="1412875"/>
            <a:ext cx="3984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11335" name="Text Box 71"/>
          <p:cNvSpPr txBox="1">
            <a:spLocks noChangeArrowheads="1"/>
          </p:cNvSpPr>
          <p:nvPr/>
        </p:nvSpPr>
        <p:spPr bwMode="auto">
          <a:xfrm>
            <a:off x="7429500" y="1412875"/>
            <a:ext cx="3984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11</a:t>
            </a:r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8294688" y="1412875"/>
            <a:ext cx="3984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12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237163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8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5038725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7</a:t>
            </a:r>
          </a:p>
        </p:txBody>
      </p:sp>
      <p:sp>
        <p:nvSpPr>
          <p:cNvPr id="11339" name="Text Box 75"/>
          <p:cNvSpPr txBox="1">
            <a:spLocks noChangeArrowheads="1"/>
          </p:cNvSpPr>
          <p:nvPr/>
        </p:nvSpPr>
        <p:spPr bwMode="auto">
          <a:xfrm>
            <a:off x="1381125" y="14128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1</a:t>
            </a:r>
          </a:p>
        </p:txBody>
      </p:sp>
      <p:sp>
        <p:nvSpPr>
          <p:cNvPr id="11340" name="Line 76"/>
          <p:cNvSpPr>
            <a:spLocks noChangeShapeType="1"/>
          </p:cNvSpPr>
          <p:nvPr/>
        </p:nvSpPr>
        <p:spPr bwMode="auto">
          <a:xfrm>
            <a:off x="2046288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1" name="Line 77"/>
          <p:cNvSpPr>
            <a:spLocks noChangeShapeType="1"/>
          </p:cNvSpPr>
          <p:nvPr/>
        </p:nvSpPr>
        <p:spPr bwMode="auto">
          <a:xfrm>
            <a:off x="4837113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2" name="Line 78"/>
          <p:cNvSpPr>
            <a:spLocks noChangeShapeType="1"/>
          </p:cNvSpPr>
          <p:nvPr/>
        </p:nvSpPr>
        <p:spPr bwMode="auto">
          <a:xfrm>
            <a:off x="2844800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3" name="Line 79"/>
          <p:cNvSpPr>
            <a:spLocks noChangeShapeType="1"/>
          </p:cNvSpPr>
          <p:nvPr/>
        </p:nvSpPr>
        <p:spPr bwMode="auto">
          <a:xfrm>
            <a:off x="7164388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6234113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5" name="Line 81"/>
          <p:cNvSpPr>
            <a:spLocks noChangeShapeType="1"/>
          </p:cNvSpPr>
          <p:nvPr/>
        </p:nvSpPr>
        <p:spPr bwMode="auto">
          <a:xfrm>
            <a:off x="4284663" y="2703513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7" name="Line 83"/>
          <p:cNvSpPr>
            <a:spLocks noChangeShapeType="1"/>
          </p:cNvSpPr>
          <p:nvPr/>
        </p:nvSpPr>
        <p:spPr bwMode="auto">
          <a:xfrm>
            <a:off x="4152900" y="2703513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8" name="Line 84"/>
          <p:cNvSpPr>
            <a:spLocks noChangeShapeType="1"/>
          </p:cNvSpPr>
          <p:nvPr/>
        </p:nvSpPr>
        <p:spPr bwMode="auto">
          <a:xfrm>
            <a:off x="4306888" y="3357563"/>
            <a:ext cx="620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49" name="Rectangle 85"/>
          <p:cNvSpPr>
            <a:spLocks noChangeArrowheads="1"/>
          </p:cNvSpPr>
          <p:nvPr/>
        </p:nvSpPr>
        <p:spPr bwMode="auto">
          <a:xfrm>
            <a:off x="538163" y="1052513"/>
            <a:ext cx="877887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Календарный </a:t>
            </a:r>
          </a:p>
          <a:p>
            <a:pPr algn="ctr">
              <a:defRPr/>
            </a:pPr>
            <a:r>
              <a:rPr lang="ru-RU" sz="1200" b="0">
                <a:solidFill>
                  <a:srgbClr val="000000"/>
                </a:solidFill>
                <a:latin typeface="Times New Roman" pitchFamily="18" charset="0"/>
                <a:cs typeface="+mn-cs"/>
              </a:rPr>
              <a:t>день месяца</a:t>
            </a:r>
          </a:p>
        </p:txBody>
      </p:sp>
      <p:sp>
        <p:nvSpPr>
          <p:cNvPr id="11350" name="Line 86"/>
          <p:cNvSpPr>
            <a:spLocks noChangeShapeType="1"/>
          </p:cNvSpPr>
          <p:nvPr/>
        </p:nvSpPr>
        <p:spPr bwMode="auto">
          <a:xfrm>
            <a:off x="1381125" y="1052513"/>
            <a:ext cx="7445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351" name="Line 87"/>
          <p:cNvSpPr>
            <a:spLocks noChangeShapeType="1"/>
          </p:cNvSpPr>
          <p:nvPr/>
        </p:nvSpPr>
        <p:spPr bwMode="auto">
          <a:xfrm>
            <a:off x="8094663" y="10525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89156" name="Rectangle 42"/>
          <p:cNvSpPr>
            <a:spLocks noChangeArrowheads="1"/>
          </p:cNvSpPr>
          <p:nvPr/>
        </p:nvSpPr>
        <p:spPr bwMode="auto">
          <a:xfrm>
            <a:off x="204788" y="0"/>
            <a:ext cx="8713787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indent="1588" algn="ctr" defTabSz="449263" eaLnBrk="0" hangingPunct="0">
              <a:tabLst>
                <a:tab pos="803275" algn="l"/>
                <a:tab pos="1524000" algn="l"/>
                <a:tab pos="2438400" algn="l"/>
                <a:tab pos="3352800" algn="l"/>
                <a:tab pos="4267200" algn="l"/>
                <a:tab pos="5181600" algn="l"/>
                <a:tab pos="6096000" algn="l"/>
                <a:tab pos="7010400" algn="l"/>
                <a:tab pos="7924800" algn="l"/>
                <a:tab pos="8839200" algn="l"/>
                <a:tab pos="9753600" algn="l"/>
                <a:tab pos="10668000" algn="l"/>
              </a:tabLst>
            </a:pPr>
            <a:r>
              <a:rPr lang="ru-RU">
                <a:solidFill>
                  <a:srgbClr val="333399"/>
                </a:solidFill>
                <a:latin typeface="Times New Roman" pitchFamily="18" charset="0"/>
              </a:rPr>
              <a:t>Порядок оценки результативности деятельности</a:t>
            </a:r>
          </a:p>
          <a:p>
            <a:pPr indent="1588" algn="ctr" defTabSz="449263" eaLnBrk="0" hangingPunct="0">
              <a:tabLst>
                <a:tab pos="803275" algn="l"/>
                <a:tab pos="1524000" algn="l"/>
                <a:tab pos="2438400" algn="l"/>
                <a:tab pos="3352800" algn="l"/>
                <a:tab pos="4267200" algn="l"/>
                <a:tab pos="5181600" algn="l"/>
                <a:tab pos="6096000" algn="l"/>
                <a:tab pos="7010400" algn="l"/>
                <a:tab pos="7924800" algn="l"/>
                <a:tab pos="8839200" algn="l"/>
                <a:tab pos="9753600" algn="l"/>
                <a:tab pos="10668000" algn="l"/>
              </a:tabLst>
            </a:pPr>
            <a:r>
              <a:rPr lang="ru-RU">
                <a:solidFill>
                  <a:srgbClr val="333399"/>
                </a:solidFill>
                <a:latin typeface="Times New Roman" pitchFamily="18" charset="0"/>
              </a:rPr>
              <a:t>руководителей ТОФК</a:t>
            </a:r>
          </a:p>
        </p:txBody>
      </p:sp>
      <p:sp>
        <p:nvSpPr>
          <p:cNvPr id="71" name="Line 77"/>
          <p:cNvSpPr>
            <a:spLocks noChangeShapeType="1"/>
          </p:cNvSpPr>
          <p:nvPr/>
        </p:nvSpPr>
        <p:spPr bwMode="auto">
          <a:xfrm>
            <a:off x="5116513" y="3554413"/>
            <a:ext cx="1587" cy="1195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2" name="Text Box 47"/>
          <p:cNvSpPr txBox="1">
            <a:spLocks noChangeArrowheads="1"/>
          </p:cNvSpPr>
          <p:nvPr/>
        </p:nvSpPr>
        <p:spPr bwMode="auto">
          <a:xfrm>
            <a:off x="5137150" y="3000375"/>
            <a:ext cx="398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нет</a:t>
            </a:r>
          </a:p>
        </p:txBody>
      </p:sp>
      <p:sp>
        <p:nvSpPr>
          <p:cNvPr id="73" name="Text Box 48"/>
          <p:cNvSpPr txBox="1">
            <a:spLocks noChangeArrowheads="1"/>
          </p:cNvSpPr>
          <p:nvPr/>
        </p:nvSpPr>
        <p:spPr bwMode="auto">
          <a:xfrm>
            <a:off x="5080000" y="345281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000" b="0" dirty="0">
                <a:solidFill>
                  <a:srgbClr val="000000"/>
                </a:solidFill>
                <a:latin typeface="Times New Roman" pitchFamily="18" charset="0"/>
                <a:cs typeface="+mn-cs"/>
              </a:rPr>
              <a:t>да</a:t>
            </a:r>
          </a:p>
        </p:txBody>
      </p:sp>
      <p:sp>
        <p:nvSpPr>
          <p:cNvPr id="89160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43414E5-B638-45AD-AC0A-0FBD259D6A76}" type="slidenum">
              <a:rPr lang="ru-RU" sz="2200">
                <a:solidFill>
                  <a:srgbClr val="3333CC"/>
                </a:solidFill>
              </a:rPr>
              <a:pPr algn="r"/>
              <a:t>14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D72B190-EE76-4C16-B8EB-AC1A936FC058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0"/>
            <a:ext cx="9144000" cy="882650"/>
          </a:xfrm>
          <a:ln>
            <a:round/>
          </a:ln>
        </p:spPr>
        <p:txBody>
          <a:bodyPr lIns="90000" tIns="46800" rIns="90000" bIns="468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  <a:t>Перспективы развития системы оценки эффективности деятельности </a:t>
            </a:r>
            <a:b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</a:br>
            <a:endParaRPr lang="ru-RU" kern="1200" dirty="0" smtClean="0">
              <a:solidFill>
                <a:srgbClr val="30309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90115" name="Text Box 8"/>
          <p:cNvSpPr txBox="1">
            <a:spLocks noChangeArrowheads="1"/>
          </p:cNvSpPr>
          <p:nvPr/>
        </p:nvSpPr>
        <p:spPr bwMode="auto">
          <a:xfrm>
            <a:off x="6364288" y="4210050"/>
            <a:ext cx="2578100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7A9999"/>
            </a:prstShdw>
          </a:effec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1100" b="0">
              <a:solidFill>
                <a:schemeClr val="tx1"/>
              </a:solidFill>
              <a:latin typeface="Arial Unicode MS" pitchFamily="34" charset="-128"/>
            </a:endParaRPr>
          </a:p>
        </p:txBody>
      </p:sp>
      <p:sp>
        <p:nvSpPr>
          <p:cNvPr id="90116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2EC4541-F02C-4194-9078-D563FD82293E}" type="slidenum">
              <a:rPr lang="ru-RU" sz="2200">
                <a:solidFill>
                  <a:srgbClr val="3333CC"/>
                </a:solidFill>
              </a:rPr>
              <a:pPr algn="r"/>
              <a:t>15</a:t>
            </a:fld>
            <a:endParaRPr lang="ru-RU" sz="2200">
              <a:solidFill>
                <a:srgbClr val="3333CC"/>
              </a:solidFill>
            </a:endParaRPr>
          </a:p>
        </p:txBody>
      </p:sp>
      <p:grpSp>
        <p:nvGrpSpPr>
          <p:cNvPr id="90117" name="Группа 18"/>
          <p:cNvGrpSpPr>
            <a:grpSpLocks/>
          </p:cNvGrpSpPr>
          <p:nvPr/>
        </p:nvGrpSpPr>
        <p:grpSpPr bwMode="auto">
          <a:xfrm>
            <a:off x="342900" y="1739900"/>
            <a:ext cx="8445500" cy="774700"/>
            <a:chOff x="342900" y="1739900"/>
            <a:chExt cx="8445500" cy="774700"/>
          </a:xfrm>
        </p:grpSpPr>
        <p:sp>
          <p:nvSpPr>
            <p:cNvPr id="53253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Автоматизация процессов оценки результативности</a:t>
              </a:r>
            </a:p>
            <a:p>
              <a:pPr marL="457200" indent="-457200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деятельности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90128" name="Блок-схема: узел 16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90118" name="Группа 19"/>
          <p:cNvGrpSpPr>
            <a:grpSpLocks/>
          </p:cNvGrpSpPr>
          <p:nvPr/>
        </p:nvGrpSpPr>
        <p:grpSpPr bwMode="auto">
          <a:xfrm>
            <a:off x="304800" y="2895600"/>
            <a:ext cx="8445500" cy="774700"/>
            <a:chOff x="342900" y="1739900"/>
            <a:chExt cx="8445500" cy="774700"/>
          </a:xfrm>
        </p:grpSpPr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Совершенствование методического аппарата оценки</a:t>
              </a:r>
            </a:p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экономической эффективности деятельности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90126" name="Блок-схема: узел 22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90119" name="Группа 23"/>
          <p:cNvGrpSpPr>
            <a:grpSpLocks/>
          </p:cNvGrpSpPr>
          <p:nvPr/>
        </p:nvGrpSpPr>
        <p:grpSpPr bwMode="auto">
          <a:xfrm>
            <a:off x="304800" y="4025900"/>
            <a:ext cx="8445500" cy="774700"/>
            <a:chOff x="342900" y="1739900"/>
            <a:chExt cx="8445500" cy="774700"/>
          </a:xfrm>
        </p:grpSpPr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Поддержание системы оценки эффективности</a:t>
              </a:r>
            </a:p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деятельности в актуальном состоянии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90124" name="Блок-схема: узел 26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90120" name="Группа 27"/>
          <p:cNvGrpSpPr>
            <a:grpSpLocks/>
          </p:cNvGrpSpPr>
          <p:nvPr/>
        </p:nvGrpSpPr>
        <p:grpSpPr bwMode="auto">
          <a:xfrm>
            <a:off x="342900" y="5194300"/>
            <a:ext cx="8445500" cy="774700"/>
            <a:chOff x="342900" y="1739900"/>
            <a:chExt cx="8445500" cy="774700"/>
          </a:xfrm>
        </p:grpSpPr>
        <p:sp>
          <p:nvSpPr>
            <p:cNvPr id="29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Дальнейшее развитие подходов к оценке эффективности</a:t>
              </a:r>
            </a:p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деятельности Федерального казначейства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90122" name="Блок-схема: узел 30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0"/>
          <p:cNvSpPr>
            <a:spLocks noGrp="1" noChangeArrowheads="1"/>
          </p:cNvSpPr>
          <p:nvPr>
            <p:ph type="title"/>
          </p:nvPr>
        </p:nvSpPr>
        <p:spPr>
          <a:xfrm>
            <a:off x="1298575" y="2327275"/>
            <a:ext cx="6805613" cy="2752725"/>
          </a:xfrm>
        </p:spPr>
        <p:txBody>
          <a:bodyPr/>
          <a:lstStyle/>
          <a:p>
            <a:pPr algn="ctr">
              <a:defRPr/>
            </a:pPr>
            <a:r>
              <a:rPr lang="ru-RU" sz="32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</a:p>
        </p:txBody>
      </p:sp>
      <p:sp>
        <p:nvSpPr>
          <p:cNvPr id="92162" name="Text Box 54"/>
          <p:cNvSpPr txBox="1">
            <a:spLocks noChangeArrowheads="1"/>
          </p:cNvSpPr>
          <p:nvPr/>
        </p:nvSpPr>
        <p:spPr bwMode="auto">
          <a:xfrm>
            <a:off x="1357313" y="5827713"/>
            <a:ext cx="184150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6D926B-AE92-43E4-A9B0-4638C418B6B3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0"/>
            <a:ext cx="9144000" cy="882650"/>
          </a:xfrm>
          <a:ln>
            <a:round/>
          </a:ln>
        </p:spPr>
        <p:txBody>
          <a:bodyPr lIns="90000" tIns="46800" rIns="90000" bIns="468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  <a:t>Обоснование необходимости создания системы оценки результативности деятельности</a:t>
            </a:r>
            <a:b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</a:br>
            <a:endParaRPr lang="ru-RU" kern="1200" dirty="0" smtClean="0">
              <a:solidFill>
                <a:srgbClr val="30309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2870200" y="1866900"/>
            <a:ext cx="3238500" cy="1041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Оценка качества 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 деятельности</a:t>
            </a: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6072188" y="4762500"/>
            <a:ext cx="2593975" cy="1041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При материальном </a:t>
            </a: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стимулировании</a:t>
            </a:r>
          </a:p>
        </p:txBody>
      </p:sp>
      <p:sp>
        <p:nvSpPr>
          <p:cNvPr id="33799" name="Text Box 8"/>
          <p:cNvSpPr txBox="1">
            <a:spLocks noChangeArrowheads="1"/>
          </p:cNvSpPr>
          <p:nvPr/>
        </p:nvSpPr>
        <p:spPr bwMode="auto">
          <a:xfrm>
            <a:off x="6364288" y="4210050"/>
            <a:ext cx="2578100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7A9999"/>
            </a:prstShdw>
          </a:effec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1100" b="0">
              <a:solidFill>
                <a:schemeClr val="tx1"/>
              </a:solidFill>
              <a:latin typeface="Arial Unicode MS" pitchFamily="34" charset="-128"/>
            </a:endParaRPr>
          </a:p>
        </p:txBody>
      </p:sp>
      <p:sp>
        <p:nvSpPr>
          <p:cNvPr id="53257" name="AutoShape 9"/>
          <p:cNvSpPr>
            <a:spLocks noChangeArrowheads="1"/>
          </p:cNvSpPr>
          <p:nvPr/>
        </p:nvSpPr>
        <p:spPr bwMode="auto">
          <a:xfrm>
            <a:off x="485775" y="4660900"/>
            <a:ext cx="2432050" cy="1016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53259" name="AutoShape 11"/>
          <p:cNvSpPr>
            <a:spLocks noChangeArrowheads="1"/>
          </p:cNvSpPr>
          <p:nvPr/>
        </p:nvSpPr>
        <p:spPr bwMode="auto">
          <a:xfrm>
            <a:off x="3022600" y="3395663"/>
            <a:ext cx="2971800" cy="121443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33804" name="Text Box 13"/>
          <p:cNvSpPr txBox="1">
            <a:spLocks noChangeArrowheads="1"/>
          </p:cNvSpPr>
          <p:nvPr/>
        </p:nvSpPr>
        <p:spPr bwMode="auto">
          <a:xfrm>
            <a:off x="773113" y="4851400"/>
            <a:ext cx="179387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7A9999"/>
            </a:prstShdw>
          </a:effec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>
                <a:solidFill>
                  <a:schemeClr val="tx1"/>
                </a:solidFill>
              </a:rPr>
              <a:t>При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>
                <a:solidFill>
                  <a:schemeClr val="tx1"/>
                </a:solidFill>
              </a:rPr>
              <a:t>аттестации</a:t>
            </a:r>
          </a:p>
        </p:txBody>
      </p:sp>
      <p:sp>
        <p:nvSpPr>
          <p:cNvPr id="33805" name="Text Box 14"/>
          <p:cNvSpPr txBox="1">
            <a:spLocks noChangeArrowheads="1"/>
          </p:cNvSpPr>
          <p:nvPr/>
        </p:nvSpPr>
        <p:spPr bwMode="auto">
          <a:xfrm>
            <a:off x="2984500" y="3459163"/>
            <a:ext cx="2971800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7A9999"/>
            </a:prstShdw>
          </a:effec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>
                <a:solidFill>
                  <a:schemeClr val="tx1"/>
                </a:solidFill>
              </a:rPr>
              <a:t>Сведения об оценке результативности деятельности</a:t>
            </a:r>
          </a:p>
        </p:txBody>
      </p:sp>
      <p:sp>
        <p:nvSpPr>
          <p:cNvPr id="53273" name="AutoShape 7"/>
          <p:cNvSpPr>
            <a:spLocks noChangeArrowheads="1"/>
          </p:cNvSpPr>
          <p:nvPr/>
        </p:nvSpPr>
        <p:spPr bwMode="auto">
          <a:xfrm>
            <a:off x="3048000" y="5216525"/>
            <a:ext cx="2895599" cy="14255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При моральном </a:t>
            </a: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стимулировании и </a:t>
            </a: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принятии кадровых</a:t>
            </a: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 решений</a:t>
            </a:r>
          </a:p>
        </p:txBody>
      </p:sp>
      <p:cxnSp>
        <p:nvCxnSpPr>
          <p:cNvPr id="18" name="Прямая со стрелкой 17"/>
          <p:cNvCxnSpPr>
            <a:stCxn id="53259" idx="2"/>
            <a:endCxn id="0" idx="0"/>
          </p:cNvCxnSpPr>
          <p:nvPr/>
        </p:nvCxnSpPr>
        <p:spPr bwMode="auto">
          <a:xfrm flipH="1">
            <a:off x="4495800" y="4610100"/>
            <a:ext cx="12700" cy="606425"/>
          </a:xfrm>
          <a:prstGeom prst="straightConnector1">
            <a:avLst/>
          </a:prstGeom>
          <a:noFill/>
          <a:ln w="31750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Прямая со стрелкой 21"/>
          <p:cNvCxnSpPr>
            <a:stCxn id="53259" idx="1"/>
            <a:endCxn id="0" idx="0"/>
          </p:cNvCxnSpPr>
          <p:nvPr/>
        </p:nvCxnSpPr>
        <p:spPr bwMode="auto">
          <a:xfrm flipH="1">
            <a:off x="1701800" y="4003675"/>
            <a:ext cx="1320800" cy="657225"/>
          </a:xfrm>
          <a:prstGeom prst="straightConnector1">
            <a:avLst/>
          </a:prstGeom>
          <a:noFill/>
          <a:ln w="31750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Прямая со стрелкой 25"/>
          <p:cNvCxnSpPr>
            <a:stCxn id="53259" idx="3"/>
            <a:endCxn id="0" idx="0"/>
          </p:cNvCxnSpPr>
          <p:nvPr/>
        </p:nvCxnSpPr>
        <p:spPr bwMode="auto">
          <a:xfrm>
            <a:off x="5994400" y="4003675"/>
            <a:ext cx="1374775" cy="758825"/>
          </a:xfrm>
          <a:prstGeom prst="straightConnector1">
            <a:avLst/>
          </a:prstGeom>
          <a:noFill/>
          <a:ln w="31750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Прямая со стрелкой 29"/>
          <p:cNvCxnSpPr>
            <a:endCxn id="53259" idx="0"/>
          </p:cNvCxnSpPr>
          <p:nvPr/>
        </p:nvCxnSpPr>
        <p:spPr bwMode="auto">
          <a:xfrm>
            <a:off x="4508500" y="2882900"/>
            <a:ext cx="0" cy="512763"/>
          </a:xfrm>
          <a:prstGeom prst="straightConnector1">
            <a:avLst/>
          </a:prstGeom>
          <a:noFill/>
          <a:ln w="31750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813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56F67C-1B17-4A0B-827A-7A3691F305A6}" type="slidenum">
              <a:rPr lang="ru-RU" sz="2200">
                <a:solidFill>
                  <a:srgbClr val="3333CC"/>
                </a:solidFill>
              </a:rPr>
              <a:pPr algn="r"/>
              <a:t>2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0B50975-FC27-47FC-BD89-D321B88A41A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0"/>
            <a:ext cx="9144000" cy="882650"/>
          </a:xfrm>
          <a:ln>
            <a:round/>
          </a:ln>
        </p:spPr>
        <p:txBody>
          <a:bodyPr lIns="90000" tIns="46800" rIns="90000" bIns="468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  <a:t>Критерии комплексности подходов к оценке результативности деятельности </a:t>
            </a:r>
            <a:br>
              <a:rPr lang="ru-RU" kern="1200" dirty="0" smtClean="0">
                <a:solidFill>
                  <a:srgbClr val="303090"/>
                </a:solidFill>
                <a:latin typeface="Times New Roman" pitchFamily="18" charset="0"/>
                <a:ea typeface="+mn-ea"/>
              </a:rPr>
            </a:br>
            <a:endParaRPr lang="ru-RU" kern="1200" dirty="0" smtClean="0">
              <a:solidFill>
                <a:srgbClr val="30309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5843" name="Text Box 8"/>
          <p:cNvSpPr txBox="1">
            <a:spLocks noChangeArrowheads="1"/>
          </p:cNvSpPr>
          <p:nvPr/>
        </p:nvSpPr>
        <p:spPr bwMode="auto">
          <a:xfrm>
            <a:off x="6364288" y="4210050"/>
            <a:ext cx="2578100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7A9999"/>
            </a:prstShdw>
          </a:effec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1100" b="0">
              <a:solidFill>
                <a:schemeClr val="tx1"/>
              </a:solidFill>
              <a:latin typeface="Arial Unicode MS" pitchFamily="34" charset="-128"/>
            </a:endParaRPr>
          </a:p>
        </p:txBody>
      </p:sp>
      <p:sp>
        <p:nvSpPr>
          <p:cNvPr id="35844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CD709D6-ECBC-440E-89E4-6B1E481AB219}" type="slidenum">
              <a:rPr lang="ru-RU" sz="2200">
                <a:solidFill>
                  <a:srgbClr val="3333CC"/>
                </a:solidFill>
              </a:rPr>
              <a:pPr algn="r"/>
              <a:t>3</a:t>
            </a:fld>
            <a:endParaRPr lang="ru-RU" sz="2200">
              <a:solidFill>
                <a:srgbClr val="3333CC"/>
              </a:solidFill>
            </a:endParaRPr>
          </a:p>
        </p:txBody>
      </p:sp>
      <p:grpSp>
        <p:nvGrpSpPr>
          <p:cNvPr id="35845" name="Группа 18"/>
          <p:cNvGrpSpPr>
            <a:grpSpLocks/>
          </p:cNvGrpSpPr>
          <p:nvPr/>
        </p:nvGrpSpPr>
        <p:grpSpPr bwMode="auto">
          <a:xfrm>
            <a:off x="342900" y="1739900"/>
            <a:ext cx="8445500" cy="774700"/>
            <a:chOff x="342900" y="1739900"/>
            <a:chExt cx="8445500" cy="774700"/>
          </a:xfrm>
        </p:grpSpPr>
        <p:sp>
          <p:nvSpPr>
            <p:cNvPr id="53253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</a:t>
              </a:r>
              <a:r>
                <a:rPr lang="ru-RU" sz="2000" dirty="0" err="1">
                  <a:solidFill>
                    <a:schemeClr val="tx1"/>
                  </a:solidFill>
                </a:rPr>
                <a:t>Взаимоувязка</a:t>
              </a:r>
              <a:r>
                <a:rPr lang="ru-RU" sz="2000" dirty="0">
                  <a:solidFill>
                    <a:schemeClr val="tx1"/>
                  </a:solidFill>
                </a:rPr>
                <a:t> результативности деятельности сотрудника</a:t>
              </a:r>
            </a:p>
            <a:p>
              <a:pPr marL="457200" indent="-457200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и результативности функционирования организации 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35856" name="Блок-схема: узел 16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35846" name="Группа 19"/>
          <p:cNvGrpSpPr>
            <a:grpSpLocks/>
          </p:cNvGrpSpPr>
          <p:nvPr/>
        </p:nvGrpSpPr>
        <p:grpSpPr bwMode="auto">
          <a:xfrm>
            <a:off x="304800" y="2895600"/>
            <a:ext cx="8445500" cy="774700"/>
            <a:chOff x="342900" y="1739900"/>
            <a:chExt cx="8445500" cy="774700"/>
          </a:xfrm>
        </p:grpSpPr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/>
              <a:r>
                <a:rPr lang="ru-RU" sz="2000">
                  <a:solidFill>
                    <a:schemeClr val="tx1"/>
                  </a:solidFill>
                </a:rPr>
                <a:t>       Оценка функциональной составляющей деятельности</a:t>
              </a:r>
            </a:p>
            <a:p>
              <a:pPr marL="457200" indent="-457200" algn="just"/>
              <a:r>
                <a:rPr lang="ru-RU" sz="2000">
                  <a:solidFill>
                    <a:schemeClr val="tx1"/>
                  </a:solidFill>
                </a:rPr>
                <a:t>       сотрудника</a:t>
              </a:r>
            </a:p>
          </p:txBody>
        </p:sp>
        <p:sp>
          <p:nvSpPr>
            <p:cNvPr id="35854" name="Блок-схема: узел 22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35847" name="Группа 23"/>
          <p:cNvGrpSpPr>
            <a:grpSpLocks/>
          </p:cNvGrpSpPr>
          <p:nvPr/>
        </p:nvGrpSpPr>
        <p:grpSpPr bwMode="auto">
          <a:xfrm>
            <a:off x="304800" y="4025900"/>
            <a:ext cx="8445500" cy="774700"/>
            <a:chOff x="342900" y="1739900"/>
            <a:chExt cx="8445500" cy="774700"/>
          </a:xfrm>
        </p:grpSpPr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Оценка соблюдения трудовой дисциплины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35852" name="Блок-схема: узел 26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35848" name="Группа 27"/>
          <p:cNvGrpSpPr>
            <a:grpSpLocks/>
          </p:cNvGrpSpPr>
          <p:nvPr/>
        </p:nvGrpSpPr>
        <p:grpSpPr bwMode="auto">
          <a:xfrm>
            <a:off x="342900" y="5194300"/>
            <a:ext cx="8445500" cy="774700"/>
            <a:chOff x="342900" y="1739900"/>
            <a:chExt cx="8445500" cy="774700"/>
          </a:xfrm>
        </p:grpSpPr>
        <p:sp>
          <p:nvSpPr>
            <p:cNvPr id="29" name="AutoShape 5"/>
            <p:cNvSpPr>
              <a:spLocks noChangeArrowheads="1"/>
            </p:cNvSpPr>
            <p:nvPr/>
          </p:nvSpPr>
          <p:spPr bwMode="auto">
            <a:xfrm>
              <a:off x="584200" y="1739900"/>
              <a:ext cx="8204200" cy="7747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457200" indent="-457200" algn="just">
                <a:defRPr/>
              </a:pPr>
              <a:r>
                <a:rPr lang="ru-RU" sz="2000" dirty="0">
                  <a:solidFill>
                    <a:schemeClr val="tx1"/>
                  </a:solidFill>
                </a:rPr>
                <a:t>       Использование широкого спектра источников оценки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35850" name="Блок-схема: узел 30"/>
            <p:cNvSpPr>
              <a:spLocks noChangeArrowheads="1"/>
            </p:cNvSpPr>
            <p:nvPr/>
          </p:nvSpPr>
          <p:spPr bwMode="auto">
            <a:xfrm>
              <a:off x="342900" y="1854200"/>
              <a:ext cx="533400" cy="533400"/>
            </a:xfrm>
            <a:prstGeom prst="flowChartConnector">
              <a:avLst/>
            </a:prstGeom>
            <a:solidFill>
              <a:srgbClr val="FFC000"/>
            </a:solidFill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r>
                <a:rPr lang="ru-RU" sz="2000">
                  <a:solidFill>
                    <a:srgbClr val="0000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941275F-DFB2-45DF-9BAF-EBD19B0E6655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E266EA5-CB3B-4DDD-8E3D-3E8594EFC787}" type="slidenum">
              <a:rPr lang="ru-RU" sz="2200"/>
              <a:pPr algn="r"/>
              <a:t>4</a:t>
            </a:fld>
            <a:endParaRPr lang="ru-RU" sz="22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981075"/>
            <a:ext cx="8407400" cy="830263"/>
          </a:xfrm>
        </p:spPr>
        <p:txBody>
          <a:bodyPr lIns="90000" tIns="46800" rIns="90000" bIns="46800"/>
          <a:lstStyle/>
          <a:p>
            <a:pPr marL="762000" indent="-754063" algn="ctr" defTabSz="449263"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</a:pPr>
            <a:r>
              <a:rPr lang="ru-RU" sz="2000" b="0" smtClean="0">
                <a:solidFill>
                  <a:srgbClr val="303090"/>
                </a:solidFill>
              </a:rPr>
              <a:t> </a:t>
            </a:r>
            <a:br>
              <a:rPr lang="ru-RU" sz="2000" b="0" smtClean="0">
                <a:solidFill>
                  <a:srgbClr val="303090"/>
                </a:solidFill>
              </a:rPr>
            </a:br>
            <a:r>
              <a:rPr lang="ru-RU" sz="2400" smtClean="0">
                <a:solidFill>
                  <a:srgbClr val="303090"/>
                </a:solidFill>
              </a:rPr>
              <a:t>Корреляция системы планирования и системы оценки деятельности в целях формирования показателей деятельности </a:t>
            </a:r>
            <a:br>
              <a:rPr lang="ru-RU" sz="2400" smtClean="0">
                <a:solidFill>
                  <a:srgbClr val="303090"/>
                </a:solidFill>
              </a:rPr>
            </a:br>
            <a:endParaRPr lang="ru-RU" sz="2400" smtClean="0">
              <a:solidFill>
                <a:srgbClr val="303090"/>
              </a:solidFill>
            </a:endParaRPr>
          </a:p>
        </p:txBody>
      </p:sp>
      <p:grpSp>
        <p:nvGrpSpPr>
          <p:cNvPr id="37892" name="Group 4"/>
          <p:cNvGrpSpPr>
            <a:grpSpLocks/>
          </p:cNvGrpSpPr>
          <p:nvPr/>
        </p:nvGrpSpPr>
        <p:grpSpPr bwMode="auto">
          <a:xfrm>
            <a:off x="250825" y="1700213"/>
            <a:ext cx="2881313" cy="4606925"/>
            <a:chOff x="158" y="1071"/>
            <a:chExt cx="1815" cy="2902"/>
          </a:xfrm>
        </p:grpSpPr>
        <p:sp>
          <p:nvSpPr>
            <p:cNvPr id="55301" name="AutoShape 5"/>
            <p:cNvSpPr>
              <a:spLocks noChangeArrowheads="1"/>
            </p:cNvSpPr>
            <p:nvPr/>
          </p:nvSpPr>
          <p:spPr bwMode="auto">
            <a:xfrm flipV="1">
              <a:off x="839" y="1071"/>
              <a:ext cx="453" cy="725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5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3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ГОСУДАРСТВЕННЫЕ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ПРОГРАММЫ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55302" name="AutoShape 6"/>
            <p:cNvSpPr>
              <a:spLocks noChangeArrowheads="1"/>
            </p:cNvSpPr>
            <p:nvPr/>
          </p:nvSpPr>
          <p:spPr bwMode="auto">
            <a:xfrm flipV="1">
              <a:off x="612" y="1797"/>
              <a:ext cx="907" cy="72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ПЛАНЫ 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ФЕДЕРАЛЬНОГО 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КАЗНАЧЕЙСТВА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55303" name="AutoShape 7"/>
            <p:cNvSpPr>
              <a:spLocks noChangeArrowheads="1"/>
            </p:cNvSpPr>
            <p:nvPr/>
          </p:nvSpPr>
          <p:spPr bwMode="auto">
            <a:xfrm flipV="1">
              <a:off x="385" y="2521"/>
              <a:ext cx="1361" cy="725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ПЛАНЫ 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СТРУКТУРНЫХ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ПОДРАЗДЕЛЕНИЙ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55304" name="AutoShape 8"/>
            <p:cNvSpPr>
              <a:spLocks noChangeArrowheads="1"/>
            </p:cNvSpPr>
            <p:nvPr/>
          </p:nvSpPr>
          <p:spPr bwMode="auto">
            <a:xfrm flipV="1">
              <a:off x="158" y="3248"/>
              <a:ext cx="1815" cy="725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ПЛАНЫ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СОТРУДНИКОВ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55311" name="Line 15"/>
          <p:cNvSpPr>
            <a:spLocks noChangeShapeType="1"/>
          </p:cNvSpPr>
          <p:nvPr/>
        </p:nvSpPr>
        <p:spPr bwMode="auto">
          <a:xfrm flipV="1">
            <a:off x="3457575" y="4559300"/>
            <a:ext cx="2232025" cy="22225"/>
          </a:xfrm>
          <a:prstGeom prst="line">
            <a:avLst/>
          </a:prstGeom>
          <a:ln w="101600">
            <a:solidFill>
              <a:schemeClr val="accent1">
                <a:lumMod val="90000"/>
              </a:schemeClr>
            </a:solidFill>
            <a:headEnd type="stealth" w="lg" len="lg"/>
            <a:tailEnd type="stealth"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37894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3EB7774-7ECE-4239-82B5-9F97AF85EF43}" type="slidenum">
              <a:rPr lang="ru-RU" sz="2200">
                <a:solidFill>
                  <a:srgbClr val="3333CC"/>
                </a:solidFill>
              </a:rPr>
              <a:pPr algn="r"/>
              <a:t>4</a:t>
            </a:fld>
            <a:endParaRPr lang="ru-RU" sz="2200">
              <a:solidFill>
                <a:srgbClr val="3333CC"/>
              </a:solidFill>
            </a:endParaRPr>
          </a:p>
        </p:txBody>
      </p:sp>
      <p:grpSp>
        <p:nvGrpSpPr>
          <p:cNvPr id="37895" name="Group 4"/>
          <p:cNvGrpSpPr>
            <a:grpSpLocks/>
          </p:cNvGrpSpPr>
          <p:nvPr/>
        </p:nvGrpSpPr>
        <p:grpSpPr bwMode="auto">
          <a:xfrm>
            <a:off x="5940425" y="1725613"/>
            <a:ext cx="2879725" cy="4605337"/>
            <a:chOff x="158" y="1071"/>
            <a:chExt cx="1814" cy="2901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auto">
            <a:xfrm flipV="1">
              <a:off x="839" y="1071"/>
              <a:ext cx="453" cy="725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5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3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ВНЕШНЯЯ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ОЦЕНКА 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21" name="AutoShape 6"/>
            <p:cNvSpPr>
              <a:spLocks noChangeArrowheads="1"/>
            </p:cNvSpPr>
            <p:nvPr/>
          </p:nvSpPr>
          <p:spPr bwMode="auto">
            <a:xfrm flipV="1">
              <a:off x="612" y="1797"/>
              <a:ext cx="907" cy="72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800" dirty="0">
                <a:solidFill>
                  <a:schemeClr val="tx1"/>
                </a:solidFill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ОЦЕНКА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ДЕЯТЕЛЬНОСТИ ФК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 flipV="1">
              <a:off x="385" y="2521"/>
              <a:ext cx="1361" cy="725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ОЦЕНКА 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СТРУКТУРНЫХ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ПОДРАЗДЕЛЕНИЙ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23" name="AutoShape 8"/>
            <p:cNvSpPr>
              <a:spLocks noChangeArrowheads="1"/>
            </p:cNvSpPr>
            <p:nvPr/>
          </p:nvSpPr>
          <p:spPr bwMode="auto">
            <a:xfrm flipV="1">
              <a:off x="158" y="3248"/>
              <a:ext cx="1815" cy="725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ОЦЕНКА</a:t>
              </a: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ru-RU" sz="1800" dirty="0">
                  <a:solidFill>
                    <a:schemeClr val="tx1"/>
                  </a:solidFill>
                </a:rPr>
                <a:t>СОТРУДНИКОВ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Line 15"/>
          <p:cNvSpPr>
            <a:spLocks noChangeShapeType="1"/>
          </p:cNvSpPr>
          <p:nvPr/>
        </p:nvSpPr>
        <p:spPr bwMode="auto">
          <a:xfrm flipV="1">
            <a:off x="3432175" y="3467100"/>
            <a:ext cx="2232025" cy="22225"/>
          </a:xfrm>
          <a:prstGeom prst="line">
            <a:avLst/>
          </a:prstGeom>
          <a:ln w="101600">
            <a:solidFill>
              <a:schemeClr val="accent1">
                <a:lumMod val="90000"/>
              </a:schemeClr>
            </a:solidFill>
            <a:headEnd type="stealth" w="lg" len="lg"/>
            <a:tailEnd type="stealth"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 flipV="1">
            <a:off x="3406775" y="2387600"/>
            <a:ext cx="2232025" cy="22225"/>
          </a:xfrm>
          <a:prstGeom prst="line">
            <a:avLst/>
          </a:prstGeom>
          <a:ln w="101600">
            <a:solidFill>
              <a:schemeClr val="accent1">
                <a:lumMod val="90000"/>
              </a:schemeClr>
            </a:solidFill>
            <a:headEnd type="stealth" w="lg" len="lg"/>
            <a:tailEnd type="stealth"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 flipV="1">
            <a:off x="3495675" y="5702300"/>
            <a:ext cx="2232025" cy="22225"/>
          </a:xfrm>
          <a:prstGeom prst="line">
            <a:avLst/>
          </a:prstGeom>
          <a:ln w="101600">
            <a:solidFill>
              <a:schemeClr val="accent1">
                <a:lumMod val="90000"/>
              </a:schemeClr>
            </a:solidFill>
            <a:headEnd type="stealth" w="lg" len="lg"/>
            <a:tailEnd type="stealth"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8646A12-F131-45D9-9031-C24F336E0ABE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C5B4303-EE7E-4F5F-93C0-7F3AC99B04B2}" type="slidenum">
              <a:rPr lang="ru-RU" sz="2200"/>
              <a:pPr algn="r"/>
              <a:t>5</a:t>
            </a:fld>
            <a:endParaRPr lang="ru-RU" sz="22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77800" y="854075"/>
            <a:ext cx="8407400" cy="830263"/>
          </a:xfrm>
        </p:spPr>
        <p:txBody>
          <a:bodyPr lIns="90000" tIns="46800" rIns="90000" bIns="46800"/>
          <a:lstStyle/>
          <a:p>
            <a:pPr marL="762000" indent="-754063" algn="ctr" defTabSz="449263"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</a:pPr>
            <a:r>
              <a:rPr lang="ru-RU" sz="2000" b="0" smtClean="0">
                <a:solidFill>
                  <a:srgbClr val="303090"/>
                </a:solidFill>
              </a:rPr>
              <a:t> </a:t>
            </a:r>
            <a:r>
              <a:rPr lang="ru-RU" sz="2400" smtClean="0">
                <a:solidFill>
                  <a:srgbClr val="303090"/>
                </a:solidFill>
              </a:rPr>
              <a:t>Система оценки результативности деятельности Федерального казначейства </a:t>
            </a:r>
            <a:br>
              <a:rPr lang="ru-RU" sz="2400" smtClean="0">
                <a:solidFill>
                  <a:srgbClr val="303090"/>
                </a:solidFill>
              </a:rPr>
            </a:br>
            <a:endParaRPr lang="ru-RU" sz="2400" smtClean="0">
              <a:solidFill>
                <a:srgbClr val="303090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3171825" y="1687513"/>
            <a:ext cx="2879725" cy="4605337"/>
            <a:chOff x="158" y="1071"/>
            <a:chExt cx="1814" cy="2901"/>
          </a:xfrm>
        </p:grpSpPr>
        <p:sp>
          <p:nvSpPr>
            <p:cNvPr id="55301" name="AutoShape 5"/>
            <p:cNvSpPr>
              <a:spLocks noChangeArrowheads="1"/>
            </p:cNvSpPr>
            <p:nvPr/>
          </p:nvSpPr>
          <p:spPr bwMode="auto">
            <a:xfrm flipV="1">
              <a:off x="839" y="1071"/>
              <a:ext cx="453" cy="725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5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3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55302" name="AutoShape 6"/>
            <p:cNvSpPr>
              <a:spLocks noChangeArrowheads="1"/>
            </p:cNvSpPr>
            <p:nvPr/>
          </p:nvSpPr>
          <p:spPr bwMode="auto">
            <a:xfrm flipV="1">
              <a:off x="612" y="1797"/>
              <a:ext cx="907" cy="72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200" b="0" dirty="0">
                <a:solidFill>
                  <a:schemeClr val="tx1"/>
                </a:solidFill>
              </a:endParaRPr>
            </a:p>
          </p:txBody>
        </p:sp>
        <p:sp>
          <p:nvSpPr>
            <p:cNvPr id="55303" name="AutoShape 7"/>
            <p:cNvSpPr>
              <a:spLocks noChangeArrowheads="1"/>
            </p:cNvSpPr>
            <p:nvPr/>
          </p:nvSpPr>
          <p:spPr bwMode="auto">
            <a:xfrm flipV="1">
              <a:off x="385" y="2521"/>
              <a:ext cx="1361" cy="725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200" b="0" dirty="0">
                <a:solidFill>
                  <a:schemeClr val="tx1"/>
                </a:solidFill>
              </a:endParaRPr>
            </a:p>
          </p:txBody>
        </p:sp>
        <p:sp>
          <p:nvSpPr>
            <p:cNvPr id="55304" name="AutoShape 8"/>
            <p:cNvSpPr>
              <a:spLocks noChangeArrowheads="1"/>
            </p:cNvSpPr>
            <p:nvPr/>
          </p:nvSpPr>
          <p:spPr bwMode="auto">
            <a:xfrm flipV="1">
              <a:off x="158" y="3248"/>
              <a:ext cx="1815" cy="725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10800000" wrap="none" lIns="0" tIns="0" rIns="0" bIns="0" anchor="ctr"/>
            <a:lstStyle/>
            <a:p>
              <a:pPr algn="ctr" defTabSz="449263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endParaRPr lang="ru-RU" sz="12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240338" y="1958975"/>
            <a:ext cx="3370262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Внешняя оценка </a:t>
            </a: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деятельности</a:t>
            </a:r>
            <a:b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</a:b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со </a:t>
            </a: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стороны власти, </a:t>
            </a: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клиентов</a:t>
            </a:r>
          </a:p>
          <a:p>
            <a:pPr defTabSz="449263">
              <a:spcBef>
                <a:spcPts val="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и </a:t>
            </a:r>
            <a:r>
              <a:rPr lang="ru-RU" sz="1600" dirty="0">
                <a:solidFill>
                  <a:schemeClr val="tx1"/>
                </a:solidFill>
                <a:latin typeface="+mn-lt"/>
                <a:cs typeface="+mn-cs"/>
              </a:rPr>
              <a:t>общества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5710238" y="3149600"/>
            <a:ext cx="3167062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Самооценка + внешняя оценка + оценка</a:t>
            </a:r>
          </a:p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вышестоящего руководства</a:t>
            </a:r>
          </a:p>
        </p:txBody>
      </p:sp>
      <p:sp>
        <p:nvSpPr>
          <p:cNvPr id="39943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B58B49F-5693-43AF-BD56-449214EDFEDC}" type="slidenum">
              <a:rPr lang="ru-RU" sz="2200">
                <a:solidFill>
                  <a:srgbClr val="3333CC"/>
                </a:solidFill>
              </a:rPr>
              <a:pPr algn="r"/>
              <a:t>5</a:t>
            </a:fld>
            <a:endParaRPr lang="ru-RU" sz="2200">
              <a:solidFill>
                <a:srgbClr val="3333CC"/>
              </a:solidFill>
            </a:endParaRPr>
          </a:p>
        </p:txBody>
      </p:sp>
      <p:grpSp>
        <p:nvGrpSpPr>
          <p:cNvPr id="39944" name="Группа 25"/>
          <p:cNvGrpSpPr>
            <a:grpSpLocks/>
          </p:cNvGrpSpPr>
          <p:nvPr/>
        </p:nvGrpSpPr>
        <p:grpSpPr bwMode="auto">
          <a:xfrm rot="1200691">
            <a:off x="4511675" y="2346325"/>
            <a:ext cx="717550" cy="273050"/>
            <a:chOff x="4511271" y="2346818"/>
            <a:chExt cx="718736" cy="272209"/>
          </a:xfrm>
        </p:grpSpPr>
        <p:sp>
          <p:nvSpPr>
            <p:cNvPr id="39957" name="Блок-схема: узел 19"/>
            <p:cNvSpPr>
              <a:spLocks noChangeArrowheads="1"/>
            </p:cNvSpPr>
            <p:nvPr/>
          </p:nvSpPr>
          <p:spPr bwMode="auto">
            <a:xfrm rot="9007043">
              <a:off x="4511271" y="2377727"/>
              <a:ext cx="228600" cy="241300"/>
            </a:xfrm>
            <a:prstGeom prst="flowChartConnector">
              <a:avLst/>
            </a:prstGeom>
            <a:noFill/>
            <a:ln w="28575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</a:pPr>
              <a:endParaRPr lang="ru-RU" sz="2000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rot="9007043">
              <a:off x="4592914" y="2346168"/>
              <a:ext cx="636050" cy="7754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2000"/>
            </a:p>
          </p:txBody>
        </p:sp>
      </p:grp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1112838" y="2327275"/>
            <a:ext cx="3078162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rgbClr val="2C2CAE"/>
                </a:solidFill>
                <a:latin typeface="+mn-lt"/>
                <a:cs typeface="+mn-cs"/>
              </a:rPr>
              <a:t>Федеральное казначейство</a:t>
            </a:r>
            <a:endParaRPr lang="ru-RU" sz="1600" dirty="0">
              <a:solidFill>
                <a:srgbClr val="2C2CAE"/>
              </a:solidFill>
              <a:latin typeface="+mn-lt"/>
              <a:cs typeface="+mn-cs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757238" y="3127375"/>
            <a:ext cx="307816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rgbClr val="2C2CAE"/>
                </a:solidFill>
                <a:latin typeface="+mn-lt"/>
                <a:cs typeface="+mn-cs"/>
              </a:rPr>
              <a:t>Территориальные органы Федерального казначейства</a:t>
            </a:r>
            <a:endParaRPr lang="ru-RU" sz="1600" dirty="0">
              <a:solidFill>
                <a:srgbClr val="2C2CAE"/>
              </a:solidFill>
              <a:latin typeface="+mn-lt"/>
              <a:cs typeface="+mn-cs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90638" y="4283075"/>
            <a:ext cx="198596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rgbClr val="2C2CAE"/>
                </a:solidFill>
                <a:latin typeface="+mn-lt"/>
                <a:cs typeface="+mn-cs"/>
              </a:rPr>
              <a:t>Структурные подразделения </a:t>
            </a:r>
            <a:endParaRPr lang="ru-RU" sz="1600" dirty="0">
              <a:solidFill>
                <a:srgbClr val="2C2CAE"/>
              </a:solidFill>
              <a:latin typeface="+mn-lt"/>
              <a:cs typeface="+mn-cs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3338" y="5565775"/>
            <a:ext cx="1681162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dirty="0">
                <a:solidFill>
                  <a:srgbClr val="2C2CAE"/>
                </a:solidFill>
                <a:latin typeface="+mn-lt"/>
                <a:cs typeface="+mn-cs"/>
              </a:rPr>
              <a:t>Сотрудники</a:t>
            </a:r>
            <a:endParaRPr lang="ru-RU" sz="1600" dirty="0">
              <a:solidFill>
                <a:srgbClr val="2C2CAE"/>
              </a:solidFill>
              <a:latin typeface="+mn-lt"/>
              <a:cs typeface="+mn-cs"/>
            </a:endParaRPr>
          </a:p>
        </p:txBody>
      </p:sp>
      <p:sp>
        <p:nvSpPr>
          <p:cNvPr id="39949" name="Блок-схема: узел 27"/>
          <p:cNvSpPr>
            <a:spLocks noChangeArrowheads="1"/>
          </p:cNvSpPr>
          <p:nvPr/>
        </p:nvSpPr>
        <p:spPr bwMode="auto">
          <a:xfrm rot="9007043">
            <a:off x="4524375" y="3317875"/>
            <a:ext cx="228600" cy="241300"/>
          </a:xfrm>
          <a:prstGeom prst="flowChartConnector">
            <a:avLst/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lang="ru-RU" sz="2000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rot="9007043">
            <a:off x="4684713" y="3240088"/>
            <a:ext cx="735012" cy="4127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39951" name="Блок-схема: узел 30"/>
          <p:cNvSpPr>
            <a:spLocks noChangeArrowheads="1"/>
          </p:cNvSpPr>
          <p:nvPr/>
        </p:nvSpPr>
        <p:spPr bwMode="auto">
          <a:xfrm rot="9007043">
            <a:off x="4524375" y="4410075"/>
            <a:ext cx="228600" cy="241300"/>
          </a:xfrm>
          <a:prstGeom prst="flowChartConnector">
            <a:avLst/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lang="ru-RU" sz="2000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rot="9007043">
            <a:off x="4716463" y="4224338"/>
            <a:ext cx="1103312" cy="6397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39953" name="Блок-схема: узел 33"/>
          <p:cNvSpPr>
            <a:spLocks noChangeArrowheads="1"/>
          </p:cNvSpPr>
          <p:nvPr/>
        </p:nvSpPr>
        <p:spPr bwMode="auto">
          <a:xfrm rot="9007043">
            <a:off x="4511675" y="5591175"/>
            <a:ext cx="228600" cy="241300"/>
          </a:xfrm>
          <a:prstGeom prst="flowChartConnector">
            <a:avLst/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lang="ru-RU" sz="2000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rot="9007043">
            <a:off x="4738688" y="5262563"/>
            <a:ext cx="1604962" cy="9128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000"/>
          </a:p>
        </p:txBody>
      </p:sp>
      <p:sp>
        <p:nvSpPr>
          <p:cNvPr id="39955" name="Text Box 10"/>
          <p:cNvSpPr txBox="1">
            <a:spLocks noChangeArrowheads="1"/>
          </p:cNvSpPr>
          <p:nvPr/>
        </p:nvSpPr>
        <p:spPr bwMode="auto">
          <a:xfrm>
            <a:off x="5976938" y="4305300"/>
            <a:ext cx="316706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Самооценка + оценка</a:t>
            </a:r>
          </a:p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вышестоящего руководства</a:t>
            </a:r>
          </a:p>
        </p:txBody>
      </p:sp>
      <p:sp>
        <p:nvSpPr>
          <p:cNvPr id="39956" name="Text Box 10"/>
          <p:cNvSpPr txBox="1">
            <a:spLocks noChangeArrowheads="1"/>
          </p:cNvSpPr>
          <p:nvPr/>
        </p:nvSpPr>
        <p:spPr bwMode="auto">
          <a:xfrm>
            <a:off x="6675438" y="5257800"/>
            <a:ext cx="1884362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Самооценка +</a:t>
            </a:r>
          </a:p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оценка</a:t>
            </a:r>
          </a:p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Вышестоящего</a:t>
            </a:r>
          </a:p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chemeClr val="tx1"/>
                </a:solidFill>
              </a:rPr>
              <a:t>руководства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B51C33B-C4C9-4A61-8FAD-8CC97BC97039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41986" name="Номер слайда 4"/>
          <p:cNvSpPr txBox="1">
            <a:spLocks noGrp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EE56A89-7C15-44D2-80AA-7680CC8EA3D1}" type="slidenum">
              <a:rPr lang="ru-RU" sz="2200"/>
              <a:pPr algn="r"/>
              <a:t>6</a:t>
            </a:fld>
            <a:endParaRPr lang="ru-RU" sz="22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1113"/>
            <a:ext cx="9144000" cy="1982788"/>
          </a:xfrm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u="sng" smtClean="0"/>
              <a:t/>
            </a:r>
            <a:br>
              <a:rPr lang="ru-RU" sz="1800" u="sng" smtClean="0"/>
            </a:br>
            <a:r>
              <a:rPr lang="ru-RU" sz="1800" u="sng" smtClean="0"/>
              <a:t/>
            </a:r>
            <a:br>
              <a:rPr lang="ru-RU" sz="1800" u="sng" smtClean="0"/>
            </a:br>
            <a:r>
              <a:rPr lang="ru-RU" sz="1800" u="sng" smtClean="0"/>
              <a:t/>
            </a:r>
            <a:br>
              <a:rPr lang="ru-RU" sz="1800" u="sng" smtClean="0"/>
            </a:br>
            <a:endParaRPr lang="ru-RU" sz="1800" u="sng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256212"/>
          </a:xfrm>
        </p:spPr>
        <p:txBody>
          <a:bodyPr/>
          <a:lstStyle/>
          <a:p>
            <a:pPr marL="342900" indent="-333375" algn="ctr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b="1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Алгоритм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определения индекса результативности деятельности сотрудника (</a:t>
            </a:r>
            <a:r>
              <a:rPr lang="ru-RU" b="1" dirty="0" err="1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Рс</a:t>
            </a:r>
            <a:r>
              <a:rPr lang="ru-RU" b="1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):</a:t>
            </a:r>
          </a:p>
          <a:p>
            <a:pPr marL="0" indent="0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sz="2000" dirty="0" smtClean="0"/>
          </a:p>
          <a:p>
            <a:pPr marL="0" indent="0" algn="ctr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Рс</a:t>
            </a:r>
            <a:r>
              <a:rPr lang="ru-RU" sz="4000" b="1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= 100 % - О</a:t>
            </a:r>
            <a:r>
              <a:rPr lang="ru-RU" sz="4000" b="1" baseline="-250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н</a:t>
            </a:r>
            <a:r>
              <a:rPr lang="ru-RU" sz="4000" b="1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342900" indent="-333375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   где:</a:t>
            </a:r>
          </a:p>
          <a:p>
            <a:pPr marL="342900" indent="12700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ru-RU" sz="2400" baseline="-25000" dirty="0" smtClean="0">
                <a:solidFill>
                  <a:srgbClr val="303090"/>
                </a:solidFill>
              </a:rPr>
              <a:t>н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- весовое значение невыполненных индикаторов</a:t>
            </a:r>
          </a:p>
          <a:p>
            <a:pPr marL="0" indent="0" algn="ctr" defTabSz="449263">
              <a:spcBef>
                <a:spcPts val="500"/>
              </a:spcBef>
              <a:buFontTx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303090"/>
                </a:solidFill>
              </a:rPr>
              <a:t>О</a:t>
            </a:r>
            <a:r>
              <a:rPr lang="ru-RU" sz="2400" b="1" baseline="-25000" dirty="0" smtClean="0">
                <a:solidFill>
                  <a:srgbClr val="303090"/>
                </a:solidFill>
              </a:rPr>
              <a:t>н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ru-RU" sz="2400" baseline="-25000" dirty="0" smtClean="0">
                <a:solidFill>
                  <a:srgbClr val="303090"/>
                </a:solidFill>
              </a:rPr>
              <a:t>1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ru-RU" sz="2400" baseline="-25000" dirty="0" smtClean="0">
                <a:solidFill>
                  <a:srgbClr val="303090"/>
                </a:solidFill>
              </a:rPr>
              <a:t>2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+… </a:t>
            </a: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en-US" sz="2400" baseline="-25000" dirty="0" err="1" smtClean="0">
                <a:solidFill>
                  <a:srgbClr val="303090"/>
                </a:solidFill>
              </a:rPr>
              <a:t>i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342900" indent="-333375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	где:</a:t>
            </a:r>
          </a:p>
          <a:p>
            <a:pPr marL="342900" indent="-333375" defTabSz="449263">
              <a:spcBef>
                <a:spcPts val="600"/>
              </a:spcBef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	</a:t>
            </a: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ru-RU" sz="2400" baseline="-25000" dirty="0" smtClean="0">
                <a:solidFill>
                  <a:srgbClr val="303090"/>
                </a:solidFill>
              </a:rPr>
              <a:t>1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2400" dirty="0" smtClean="0">
                <a:solidFill>
                  <a:srgbClr val="303090"/>
                </a:solidFill>
              </a:rPr>
              <a:t>О</a:t>
            </a:r>
            <a:r>
              <a:rPr lang="ru-RU" sz="2400" baseline="-25000" dirty="0" smtClean="0">
                <a:solidFill>
                  <a:srgbClr val="303090"/>
                </a:solidFill>
              </a:rPr>
              <a:t>2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,</a:t>
            </a:r>
            <a:r>
              <a:rPr lang="en-US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…</a:t>
            </a:r>
            <a:r>
              <a:rPr lang="ru-RU" sz="2400" dirty="0" smtClean="0">
                <a:solidFill>
                  <a:srgbClr val="303090"/>
                </a:solidFill>
              </a:rPr>
              <a:t> О</a:t>
            </a:r>
            <a:r>
              <a:rPr lang="en-US" sz="2400" baseline="-25000" dirty="0" err="1" smtClean="0">
                <a:solidFill>
                  <a:srgbClr val="303090"/>
                </a:solidFill>
              </a:rPr>
              <a:t>i</a:t>
            </a:r>
            <a:r>
              <a:rPr lang="ru-RU" sz="2400" dirty="0" smtClean="0">
                <a:solidFill>
                  <a:srgbClr val="303090"/>
                </a:solidFill>
                <a:latin typeface="+mj-lt"/>
                <a:ea typeface="+mj-ea"/>
                <a:cs typeface="+mj-cs"/>
              </a:rPr>
              <a:t> – оценка невыполненного индикатора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5260975"/>
            <a:ext cx="889317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sz="2000"/>
          </a:p>
        </p:txBody>
      </p:sp>
      <p:sp>
        <p:nvSpPr>
          <p:cNvPr id="41990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C3A489C-257B-4517-AA2D-8453AE1E212E}" type="slidenum">
              <a:rPr lang="ru-RU" sz="2200">
                <a:solidFill>
                  <a:srgbClr val="3333CC"/>
                </a:solidFill>
              </a:rPr>
              <a:pPr algn="r"/>
              <a:t>6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97A344-24EF-4E86-A4B3-F6B32C936155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44034" name="Номер слайда 3"/>
          <p:cNvSpPr txBox="1">
            <a:spLocks noGrp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6E402E1-D0F2-4936-B356-B605B37CC7FF}" type="slidenum">
              <a:rPr lang="ru-RU" sz="2200"/>
              <a:pPr algn="r"/>
              <a:t>7</a:t>
            </a:fld>
            <a:endParaRPr lang="ru-RU" sz="2200"/>
          </a:p>
        </p:txBody>
      </p:sp>
      <p:graphicFrame>
        <p:nvGraphicFramePr>
          <p:cNvPr id="38957" name="Group 45"/>
          <p:cNvGraphicFramePr>
            <a:graphicFrameLocks noGrp="1"/>
          </p:cNvGraphicFramePr>
          <p:nvPr>
            <p:ph idx="4294967295"/>
          </p:nvPr>
        </p:nvGraphicFramePr>
        <p:xfrm>
          <a:off x="241300" y="1765300"/>
          <a:ext cx="8737600" cy="4587875"/>
        </p:xfrm>
        <a:graphic>
          <a:graphicData uri="http://schemas.openxmlformats.org/drawingml/2006/table">
            <a:tbl>
              <a:tblPr/>
              <a:tblGrid>
                <a:gridCol w="990600"/>
                <a:gridCol w="823913"/>
                <a:gridCol w="752475"/>
                <a:gridCol w="779462"/>
                <a:gridCol w="742950"/>
                <a:gridCol w="750888"/>
                <a:gridCol w="746125"/>
                <a:gridCol w="1082675"/>
                <a:gridCol w="687387"/>
                <a:gridCol w="681038"/>
                <a:gridCol w="700087"/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Ф.И.О. федерального гражданского служащего и наименование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должности федеральной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государствен-ной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гражданской службы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Наименование показателя результативности деятельности федерального гражданского служащего, замещающего должность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федеральной государственной гражданской службы в центральном аппарате Федерального казначейства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Общая оценка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деятель-ности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Ообщ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(100%)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3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Отсутствие нарушений приема, перевода и увольнения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работни-ков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установ-ленных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органами надзора и контроля 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(О1)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Осущест-вление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контроля за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соблю-дением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порядка и сроков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проведе-ния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аттестации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граждан-ских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служащих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(О2)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Осущест-вление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контроля за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соблю-дением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порядка и сроков проведения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квалифика-ционных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экзаменов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граждан-ских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служащих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(О3)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Отсутст-вие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обосно-ванных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жалоб от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работни-ков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по вопросу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поступле-ния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про-хождения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увольне-ния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с работы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(О4)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Обеспече-ние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защиты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персональ-ных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данных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работни-ков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(О5)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Соблюде-ние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сроков 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досто-верности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представ-ляемой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отчет-ности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(О6)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Соблюдение сро-ков, достовер-ность и качество  представляемой отчетности и других материалов, представляемых руководству Фе-дерального казначейства, в Минфин России, а также в иные министерства и ведомства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(О7)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Выполне-ние пору-чений на-чальника Управле-ния, его замести-теля, кури-рующего кадровую работу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(О8)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Соблю-дение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служеб-ного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поведе-ния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и (или) 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служеб-ного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распо-рядка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(О9)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7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Иванов Иван Иванович, начальник Отдела кадров центрального аппарата Админи-стративного управления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100 %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75" name="Rectangle 5"/>
          <p:cNvSpPr>
            <a:spLocks noChangeArrowheads="1"/>
          </p:cNvSpPr>
          <p:nvPr/>
        </p:nvSpPr>
        <p:spPr bwMode="auto">
          <a:xfrm>
            <a:off x="0" y="727075"/>
            <a:ext cx="9144000" cy="831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defTabSz="449263" eaLnBrk="0" hangingPunct="0">
              <a:spcBef>
                <a:spcPts val="600"/>
              </a:spcBef>
              <a:spcAft>
                <a:spcPct val="30000"/>
              </a:spcAft>
              <a:buSzPct val="8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303090"/>
                </a:solidFill>
              </a:rPr>
              <a:t>Таблица показателей результативности деятельности сотрудника Федерального казначейства. Пример.</a:t>
            </a:r>
          </a:p>
        </p:txBody>
      </p:sp>
      <p:sp>
        <p:nvSpPr>
          <p:cNvPr id="44076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951F668-B09F-4ED7-A8DC-516402D4144F}" type="slidenum">
              <a:rPr lang="ru-RU" sz="2200">
                <a:solidFill>
                  <a:srgbClr val="3333CC"/>
                </a:solidFill>
              </a:rPr>
              <a:pPr algn="r"/>
              <a:t>7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F3A3EBA-4B6D-45C1-84D5-D48AC9677EFF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59399" name="Номер слайда 4"/>
          <p:cNvSpPr txBox="1">
            <a:spLocks noGrp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1DA08F-5442-4ADA-A083-F8A4814AABD8}" type="slidenum">
              <a:rPr lang="ru-RU" sz="2200"/>
              <a:pPr algn="r"/>
              <a:t>8</a:t>
            </a:fld>
            <a:endParaRPr lang="ru-RU" sz="2200"/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187450" y="1628775"/>
          <a:ext cx="1008063" cy="269875"/>
        </p:xfrm>
        <a:graphic>
          <a:graphicData uri="http://schemas.openxmlformats.org/presentationml/2006/ole">
            <p:oleObj spid="_x0000_s59397" r:id="rId4" imgW="8229600" imgH="2200132" progId="MSGraph.Chart.8">
              <p:embed/>
            </p:oleObj>
          </a:graphicData>
        </a:graphic>
      </p:graphicFrame>
      <p:sp>
        <p:nvSpPr>
          <p:cNvPr id="59400" name="Rectangle 5"/>
          <p:cNvSpPr>
            <a:spLocks noChangeArrowheads="1"/>
          </p:cNvSpPr>
          <p:nvPr/>
        </p:nvSpPr>
        <p:spPr bwMode="auto">
          <a:xfrm>
            <a:off x="0" y="470852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sz="2000"/>
          </a:p>
        </p:txBody>
      </p:sp>
      <p:sp>
        <p:nvSpPr>
          <p:cNvPr id="5940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81050"/>
            <a:ext cx="9296400" cy="6076950"/>
          </a:xfrm>
        </p:spPr>
        <p:txBody>
          <a:bodyPr/>
          <a:lstStyle/>
          <a:p>
            <a:pPr marL="0" indent="7938" algn="ctr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200" b="1" dirty="0" smtClean="0">
                <a:solidFill>
                  <a:srgbClr val="303090"/>
                </a:solidFill>
              </a:rPr>
              <a:t>Алгоритм определения индекса результативности деятельности структурного подразделения органа ФК (</a:t>
            </a:r>
            <a:r>
              <a:rPr lang="ru-RU" sz="2200" b="1" dirty="0" err="1" smtClean="0">
                <a:solidFill>
                  <a:srgbClr val="303090"/>
                </a:solidFill>
              </a:rPr>
              <a:t>Рп</a:t>
            </a:r>
            <a:r>
              <a:rPr lang="ru-RU" sz="2200" b="1" dirty="0" smtClean="0">
                <a:solidFill>
                  <a:srgbClr val="303090"/>
                </a:solidFill>
              </a:rPr>
              <a:t>)</a:t>
            </a:r>
          </a:p>
          <a:p>
            <a:pPr marL="762000" indent="-754063" algn="ctr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2200" b="1" dirty="0" smtClean="0">
              <a:solidFill>
                <a:srgbClr val="303090"/>
              </a:solidFill>
            </a:endParaRPr>
          </a:p>
          <a:p>
            <a:pPr marL="762000" indent="-754063" algn="ctr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3200" b="1" dirty="0" err="1" smtClean="0">
                <a:solidFill>
                  <a:srgbClr val="303090"/>
                </a:solidFill>
              </a:rPr>
              <a:t>Рп</a:t>
            </a:r>
            <a:r>
              <a:rPr lang="ru-RU" sz="3200" b="1" dirty="0" smtClean="0">
                <a:solidFill>
                  <a:srgbClr val="303090"/>
                </a:solidFill>
              </a:rPr>
              <a:t> = Р1 +Р2 + Р3 + </a:t>
            </a:r>
            <a:r>
              <a:rPr lang="ru-RU" sz="3200" b="1" dirty="0" err="1" smtClean="0">
                <a:solidFill>
                  <a:srgbClr val="303090"/>
                </a:solidFill>
              </a:rPr>
              <a:t>Рэв</a:t>
            </a:r>
            <a:r>
              <a:rPr lang="ru-RU" sz="3200" b="1" dirty="0" smtClean="0">
                <a:solidFill>
                  <a:srgbClr val="303090"/>
                </a:solidFill>
              </a:rPr>
              <a:t>…+ Р</a:t>
            </a:r>
            <a:r>
              <a:rPr lang="en-US" sz="3200" b="1" dirty="0" err="1" smtClean="0">
                <a:solidFill>
                  <a:srgbClr val="303090"/>
                </a:solidFill>
              </a:rPr>
              <a:t>i</a:t>
            </a:r>
            <a:r>
              <a:rPr lang="en-US" sz="3200" b="1" dirty="0" smtClean="0">
                <a:solidFill>
                  <a:srgbClr val="303090"/>
                </a:solidFill>
              </a:rPr>
              <a:t> </a:t>
            </a:r>
            <a:r>
              <a:rPr lang="ru-RU" sz="3200" b="1" dirty="0" smtClean="0">
                <a:solidFill>
                  <a:srgbClr val="303090"/>
                </a:solidFill>
              </a:rPr>
              <a:t>/</a:t>
            </a:r>
            <a:r>
              <a:rPr lang="en-US" sz="3200" b="1" dirty="0" err="1" smtClean="0">
                <a:solidFill>
                  <a:srgbClr val="303090"/>
                </a:solidFill>
              </a:rPr>
              <a:t>i</a:t>
            </a:r>
            <a:r>
              <a:rPr lang="ru-RU" sz="3200" b="1" dirty="0" smtClean="0">
                <a:solidFill>
                  <a:srgbClr val="303090"/>
                </a:solidFill>
              </a:rPr>
              <a:t>,</a:t>
            </a:r>
          </a:p>
          <a:p>
            <a:pPr marL="762000" indent="-754063" algn="ctr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1800" dirty="0" smtClean="0">
              <a:solidFill>
                <a:srgbClr val="303090"/>
              </a:solidFill>
            </a:endParaRPr>
          </a:p>
          <a:p>
            <a:pPr marL="762000" indent="-317500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1800" dirty="0" smtClean="0">
                <a:solidFill>
                  <a:srgbClr val="303090"/>
                </a:solidFill>
              </a:rPr>
              <a:t>где:</a:t>
            </a:r>
          </a:p>
          <a:p>
            <a:pPr marL="762000" indent="-754063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1800" dirty="0" smtClean="0">
                <a:solidFill>
                  <a:srgbClr val="303090"/>
                </a:solidFill>
              </a:rPr>
              <a:t>   </a:t>
            </a:r>
          </a:p>
          <a:p>
            <a:pPr marL="762000" indent="-317500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en-US" sz="2000" dirty="0" smtClean="0">
                <a:solidFill>
                  <a:srgbClr val="303090"/>
                </a:solidFill>
              </a:rPr>
              <a:t>P</a:t>
            </a:r>
            <a:r>
              <a:rPr lang="ru-RU" sz="2000" baseline="-25000" dirty="0" smtClean="0">
                <a:solidFill>
                  <a:srgbClr val="303090"/>
                </a:solidFill>
              </a:rPr>
              <a:t>1</a:t>
            </a:r>
            <a:r>
              <a:rPr lang="ru-RU" sz="2000" dirty="0" smtClean="0">
                <a:solidFill>
                  <a:srgbClr val="303090"/>
                </a:solidFill>
              </a:rPr>
              <a:t>, </a:t>
            </a:r>
            <a:r>
              <a:rPr lang="en-US" sz="2000" dirty="0" smtClean="0">
                <a:solidFill>
                  <a:srgbClr val="303090"/>
                </a:solidFill>
              </a:rPr>
              <a:t>P</a:t>
            </a:r>
            <a:r>
              <a:rPr lang="ru-RU" sz="2000" baseline="-25000" dirty="0" smtClean="0">
                <a:solidFill>
                  <a:srgbClr val="303090"/>
                </a:solidFill>
              </a:rPr>
              <a:t>2</a:t>
            </a:r>
            <a:r>
              <a:rPr lang="ru-RU" sz="2000" dirty="0" smtClean="0">
                <a:solidFill>
                  <a:srgbClr val="303090"/>
                </a:solidFill>
              </a:rPr>
              <a:t>, </a:t>
            </a:r>
            <a:r>
              <a:rPr lang="en-US" sz="2000" dirty="0" smtClean="0">
                <a:solidFill>
                  <a:srgbClr val="303090"/>
                </a:solidFill>
              </a:rPr>
              <a:t>P</a:t>
            </a:r>
            <a:r>
              <a:rPr lang="ru-RU" sz="2000" baseline="-25000" dirty="0" smtClean="0">
                <a:solidFill>
                  <a:srgbClr val="303090"/>
                </a:solidFill>
              </a:rPr>
              <a:t>3</a:t>
            </a:r>
            <a:r>
              <a:rPr lang="ru-RU" sz="2000" dirty="0" smtClean="0">
                <a:solidFill>
                  <a:srgbClr val="303090"/>
                </a:solidFill>
              </a:rPr>
              <a:t>, … </a:t>
            </a:r>
            <a:r>
              <a:rPr lang="en-US" sz="2000" dirty="0" smtClean="0">
                <a:solidFill>
                  <a:srgbClr val="303090"/>
                </a:solidFill>
              </a:rPr>
              <a:t>P</a:t>
            </a:r>
            <a:r>
              <a:rPr lang="en-US" sz="2000" baseline="-25000" dirty="0" smtClean="0">
                <a:solidFill>
                  <a:srgbClr val="303090"/>
                </a:solidFill>
              </a:rPr>
              <a:t>i</a:t>
            </a:r>
            <a:r>
              <a:rPr lang="ru-RU" sz="2000" dirty="0" smtClean="0">
                <a:solidFill>
                  <a:srgbClr val="303090"/>
                </a:solidFill>
              </a:rPr>
              <a:t>  – индекс результативности  выполнения</a:t>
            </a:r>
          </a:p>
          <a:p>
            <a:pPr marL="762000" indent="-317500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000" dirty="0" smtClean="0">
                <a:solidFill>
                  <a:srgbClr val="303090"/>
                </a:solidFill>
              </a:rPr>
              <a:t>                              соответствующих задач №№ 1, 2, 3, …, </a:t>
            </a:r>
            <a:r>
              <a:rPr lang="ru-RU" sz="2000" dirty="0" err="1" smtClean="0">
                <a:solidFill>
                  <a:srgbClr val="303090"/>
                </a:solidFill>
              </a:rPr>
              <a:t>i</a:t>
            </a:r>
            <a:r>
              <a:rPr lang="ru-RU" sz="2000" dirty="0" smtClean="0">
                <a:solidFill>
                  <a:srgbClr val="303090"/>
                </a:solidFill>
              </a:rPr>
              <a:t>;</a:t>
            </a:r>
            <a:r>
              <a:rPr lang="ru-RU" sz="1800" dirty="0" smtClean="0">
                <a:solidFill>
                  <a:srgbClr val="303090"/>
                </a:solidFill>
              </a:rPr>
              <a:t> </a:t>
            </a:r>
          </a:p>
          <a:p>
            <a:pPr marL="762000" indent="-754063" algn="ctr" defTabSz="449263">
              <a:lnSpc>
                <a:spcPct val="90000"/>
              </a:lnSpc>
              <a:spcAft>
                <a:spcPct val="0"/>
              </a:spcAft>
              <a:buSzTx/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1800" dirty="0" smtClean="0">
              <a:solidFill>
                <a:srgbClr val="303090"/>
              </a:solidFill>
            </a:endParaRPr>
          </a:p>
          <a:p>
            <a:pPr marL="762000" indent="-317500" defTabSz="449263"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en-US" sz="2000" dirty="0" smtClean="0">
                <a:solidFill>
                  <a:srgbClr val="303090"/>
                </a:solidFill>
              </a:rPr>
              <a:t>P</a:t>
            </a:r>
            <a:r>
              <a:rPr lang="ru-RU" sz="2000" baseline="-25000" dirty="0" err="1" smtClean="0">
                <a:solidFill>
                  <a:srgbClr val="303090"/>
                </a:solidFill>
              </a:rPr>
              <a:t>эв</a:t>
            </a:r>
            <a:r>
              <a:rPr lang="ru-RU" sz="2000" dirty="0" smtClean="0">
                <a:solidFill>
                  <a:srgbClr val="303090"/>
                </a:solidFill>
              </a:rPr>
              <a:t> – индекс эффективности взаимодействия структурных</a:t>
            </a:r>
          </a:p>
          <a:p>
            <a:pPr marL="762000" indent="-317500" defTabSz="449263"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000" dirty="0" smtClean="0">
                <a:solidFill>
                  <a:srgbClr val="303090"/>
                </a:solidFill>
              </a:rPr>
              <a:t>         подразделений</a:t>
            </a:r>
          </a:p>
          <a:p>
            <a:pPr marL="762000" indent="-754063" algn="ctr" defTabSz="449263">
              <a:spcBef>
                <a:spcPts val="500"/>
              </a:spcBef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800" b="1" dirty="0" smtClean="0">
                <a:solidFill>
                  <a:srgbClr val="303090"/>
                </a:solidFill>
              </a:rPr>
              <a:t>Р</a:t>
            </a:r>
            <a:r>
              <a:rPr lang="en-US" sz="2800" b="1" baseline="-25000" dirty="0" err="1" smtClean="0">
                <a:solidFill>
                  <a:srgbClr val="303090"/>
                </a:solidFill>
              </a:rPr>
              <a:t>i</a:t>
            </a:r>
            <a:r>
              <a:rPr lang="ru-RU" sz="2800" b="1" dirty="0" smtClean="0">
                <a:solidFill>
                  <a:srgbClr val="303090"/>
                </a:solidFill>
              </a:rPr>
              <a:t> = 10 – </a:t>
            </a:r>
            <a:r>
              <a:rPr lang="en-US" sz="2800" b="1" dirty="0" err="1" smtClean="0">
                <a:solidFill>
                  <a:srgbClr val="303090"/>
                </a:solidFill>
              </a:rPr>
              <a:t>C</a:t>
            </a:r>
            <a:r>
              <a:rPr lang="en-US" sz="2800" b="1" baseline="-25000" dirty="0" err="1" smtClean="0">
                <a:solidFill>
                  <a:srgbClr val="303090"/>
                </a:solidFill>
              </a:rPr>
              <a:t>i</a:t>
            </a:r>
            <a:r>
              <a:rPr lang="en-US" sz="2800" b="1" dirty="0" smtClean="0">
                <a:solidFill>
                  <a:srgbClr val="303090"/>
                </a:solidFill>
              </a:rPr>
              <a:t> * H</a:t>
            </a:r>
            <a:r>
              <a:rPr lang="en-US" sz="2800" b="1" baseline="-25000" dirty="0" smtClean="0">
                <a:solidFill>
                  <a:srgbClr val="303090"/>
                </a:solidFill>
              </a:rPr>
              <a:t>i</a:t>
            </a:r>
            <a:r>
              <a:rPr lang="ru-RU" sz="2800" b="1" dirty="0" smtClean="0">
                <a:solidFill>
                  <a:srgbClr val="303090"/>
                </a:solidFill>
              </a:rPr>
              <a:t>,</a:t>
            </a:r>
          </a:p>
          <a:p>
            <a:pPr marL="762000" indent="-317500" defTabSz="449263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000" dirty="0" smtClean="0">
                <a:solidFill>
                  <a:srgbClr val="303090"/>
                </a:solidFill>
              </a:rPr>
              <a:t>где:</a:t>
            </a:r>
          </a:p>
          <a:p>
            <a:pPr marL="762000" indent="-317500" defTabSz="449263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2000" dirty="0" smtClean="0">
              <a:solidFill>
                <a:srgbClr val="303090"/>
              </a:solidFill>
            </a:endParaRPr>
          </a:p>
          <a:p>
            <a:pPr marL="762000" indent="-317500" defTabSz="449263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ru-RU" sz="2000" dirty="0" smtClean="0">
                <a:solidFill>
                  <a:srgbClr val="303090"/>
                </a:solidFill>
              </a:rPr>
              <a:t>10 – максимальное значение оценки выполнения задачи; </a:t>
            </a:r>
          </a:p>
          <a:p>
            <a:pPr marL="762000" indent="-317500" defTabSz="449263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en-US" sz="2000" dirty="0" err="1" smtClean="0">
                <a:solidFill>
                  <a:srgbClr val="30309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303090"/>
                </a:solidFill>
              </a:rPr>
              <a:t>i</a:t>
            </a:r>
            <a:r>
              <a:rPr lang="ru-RU" sz="2000" dirty="0" smtClean="0">
                <a:solidFill>
                  <a:srgbClr val="303090"/>
                </a:solidFill>
              </a:rPr>
              <a:t> – санкции за нарушение или невыполнение задачи;</a:t>
            </a:r>
          </a:p>
          <a:p>
            <a:pPr marL="762000" indent="-317500" defTabSz="449263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r>
              <a:rPr lang="en-US" sz="2000" dirty="0" smtClean="0">
                <a:solidFill>
                  <a:srgbClr val="303090"/>
                </a:solidFill>
              </a:rPr>
              <a:t>H</a:t>
            </a:r>
            <a:r>
              <a:rPr lang="en-US" sz="2000" baseline="-25000" dirty="0" smtClean="0">
                <a:solidFill>
                  <a:srgbClr val="303090"/>
                </a:solidFill>
              </a:rPr>
              <a:t>i</a:t>
            </a:r>
            <a:r>
              <a:rPr lang="ru-RU" sz="2000" dirty="0" smtClean="0">
                <a:solidFill>
                  <a:srgbClr val="303090"/>
                </a:solidFill>
              </a:rPr>
              <a:t> – количество нарушений по соответствующей задаче.</a:t>
            </a:r>
          </a:p>
          <a:p>
            <a:pPr marL="762000" indent="-754063" defTabSz="449263">
              <a:spcBef>
                <a:spcPts val="500"/>
              </a:spcBef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2000" dirty="0" smtClean="0">
              <a:solidFill>
                <a:srgbClr val="303090"/>
              </a:solidFill>
            </a:endParaRPr>
          </a:p>
          <a:p>
            <a:pPr marL="762000" indent="-754063" defTabSz="449263">
              <a:spcBef>
                <a:spcPts val="500"/>
              </a:spcBef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2000" dirty="0" smtClean="0">
              <a:solidFill>
                <a:srgbClr val="303090"/>
              </a:solidFill>
            </a:endParaRPr>
          </a:p>
          <a:p>
            <a:pPr marL="762000" indent="-754063" defTabSz="449263">
              <a:buFontTx/>
              <a:buNone/>
              <a:tabLst>
                <a:tab pos="762000" algn="l"/>
                <a:tab pos="1209675" algn="l"/>
                <a:tab pos="1658938" algn="l"/>
                <a:tab pos="2108200" algn="l"/>
                <a:tab pos="2557463" algn="l"/>
                <a:tab pos="3006725" algn="l"/>
                <a:tab pos="3455988" algn="l"/>
                <a:tab pos="3905250" algn="l"/>
                <a:tab pos="4354513" algn="l"/>
                <a:tab pos="4803775" algn="l"/>
                <a:tab pos="5253038" algn="l"/>
                <a:tab pos="5702300" algn="l"/>
                <a:tab pos="6151563" algn="l"/>
                <a:tab pos="6600825" algn="l"/>
                <a:tab pos="7050088" algn="l"/>
                <a:tab pos="7499350" algn="l"/>
                <a:tab pos="7948613" algn="l"/>
                <a:tab pos="8397875" algn="l"/>
                <a:tab pos="8847138" algn="l"/>
                <a:tab pos="9296400" algn="l"/>
                <a:tab pos="9745663" algn="l"/>
              </a:tabLst>
              <a:defRPr/>
            </a:pPr>
            <a:endParaRPr lang="ru-RU" sz="2000" dirty="0" smtClean="0">
              <a:solidFill>
                <a:srgbClr val="303090"/>
              </a:solidFill>
            </a:endParaRPr>
          </a:p>
        </p:txBody>
      </p:sp>
      <p:sp>
        <p:nvSpPr>
          <p:cNvPr id="59402" name="Номер слайда 1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56DD507-64D2-4C4C-9F11-3E4086947534}" type="slidenum">
              <a:rPr lang="ru-RU" sz="2200">
                <a:solidFill>
                  <a:srgbClr val="3333CC"/>
                </a:solidFill>
              </a:rPr>
              <a:pPr algn="r"/>
              <a:t>8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E193013-A29E-4BC6-B726-EB3C9EC0414D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77832" name="Номер слайда 4"/>
          <p:cNvSpPr txBox="1">
            <a:spLocks noGrp="1"/>
          </p:cNvSpPr>
          <p:nvPr/>
        </p:nvSpPr>
        <p:spPr bwMode="auto">
          <a:xfrm>
            <a:off x="8143875" y="6330950"/>
            <a:ext cx="5762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7CEE3E5-38B2-44EA-8C79-E418A34BFB34}" type="slidenum">
              <a:rPr lang="ru-RU" sz="2200"/>
              <a:pPr algn="r"/>
              <a:t>9</a:t>
            </a:fld>
            <a:endParaRPr lang="ru-RU" sz="2200"/>
          </a:p>
        </p:txBody>
      </p:sp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477838" y="1600200"/>
          <a:ext cx="8188325" cy="2187575"/>
        </p:xfrm>
        <a:graphic>
          <a:graphicData uri="http://schemas.openxmlformats.org/presentationml/2006/ole">
            <p:oleObj spid="_x0000_s77830" r:id="rId4" imgW="8229600" imgH="2200177" progId="MSGraph.Chart.8">
              <p:embed/>
            </p:oleObj>
          </a:graphicData>
        </a:graphic>
      </p:graphicFrame>
      <p:sp>
        <p:nvSpPr>
          <p:cNvPr id="77833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365625"/>
            <a:ext cx="8229600" cy="2211388"/>
          </a:xfrm>
        </p:spPr>
        <p:txBody>
          <a:bodyPr/>
          <a:lstStyle/>
          <a:p>
            <a:pPr marL="342900" indent="-341313" algn="ctr" defTabSz="449263">
              <a:lnSpc>
                <a:spcPct val="80000"/>
              </a:lnSpc>
              <a:spcBef>
                <a:spcPts val="450"/>
              </a:spcBef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b="1" smtClean="0">
                <a:solidFill>
                  <a:srgbClr val="2C2CAE"/>
                </a:solidFill>
                <a:latin typeface="Times New Roman" pitchFamily="18" charset="0"/>
              </a:rPr>
              <a:t>P</a:t>
            </a:r>
            <a:r>
              <a:rPr lang="en-US" sz="2800" b="1" baseline="-25000" smtClean="0">
                <a:solidFill>
                  <a:srgbClr val="2C2CAE"/>
                </a:solidFill>
                <a:latin typeface="Times New Roman" pitchFamily="18" charset="0"/>
              </a:rPr>
              <a:t>i</a:t>
            </a:r>
            <a:r>
              <a:rPr lang="ru-RU" sz="2800" b="1" smtClean="0">
                <a:solidFill>
                  <a:srgbClr val="2C2CAE"/>
                </a:solidFill>
                <a:latin typeface="Times New Roman" pitchFamily="18" charset="0"/>
              </a:rPr>
              <a:t> = 10 </a:t>
            </a:r>
            <a:r>
              <a:rPr lang="ru-RU" sz="2800" b="1" smtClean="0">
                <a:solidFill>
                  <a:srgbClr val="2C2CAE"/>
                </a:solidFill>
              </a:rPr>
              <a:t>–</a:t>
            </a:r>
            <a:r>
              <a:rPr lang="ru-RU" sz="2800" b="1" smtClean="0">
                <a:solidFill>
                  <a:srgbClr val="2C2CAE"/>
                </a:solidFill>
                <a:latin typeface="Times New Roman" pitchFamily="18" charset="0"/>
              </a:rPr>
              <a:t> </a:t>
            </a:r>
            <a:r>
              <a:rPr lang="en-US" sz="2800" b="1" smtClean="0">
                <a:solidFill>
                  <a:srgbClr val="2C2CAE"/>
                </a:solidFill>
                <a:latin typeface="Times New Roman" pitchFamily="18" charset="0"/>
              </a:rPr>
              <a:t>Ci * H</a:t>
            </a:r>
            <a:r>
              <a:rPr lang="en-US" sz="2800" b="1" baseline="-25000" smtClean="0">
                <a:solidFill>
                  <a:srgbClr val="2C2CAE"/>
                </a:solidFill>
                <a:latin typeface="Times New Roman" pitchFamily="18" charset="0"/>
              </a:rPr>
              <a:t>i</a:t>
            </a:r>
            <a:r>
              <a:rPr lang="ru-RU" sz="2800" b="1" smtClean="0">
                <a:solidFill>
                  <a:srgbClr val="2C2CAE"/>
                </a:solidFill>
                <a:latin typeface="Times New Roman" pitchFamily="18" charset="0"/>
              </a:rPr>
              <a:t>;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1500" smtClean="0">
                <a:solidFill>
                  <a:srgbClr val="2C2CAE"/>
                </a:solidFill>
                <a:latin typeface="Times New Roman" pitchFamily="18" charset="0"/>
              </a:rPr>
              <a:t>		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где: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		</a:t>
            </a:r>
            <a:r>
              <a:rPr lang="en-US" sz="1800" smtClean="0">
                <a:solidFill>
                  <a:srgbClr val="2C2CAE"/>
                </a:solidFill>
                <a:latin typeface="Times New Roman" pitchFamily="18" charset="0"/>
              </a:rPr>
              <a:t>P</a:t>
            </a:r>
            <a:r>
              <a:rPr lang="en-US" sz="1800" baseline="-25000" smtClean="0">
                <a:solidFill>
                  <a:srgbClr val="2C2CAE"/>
                </a:solidFill>
                <a:latin typeface="Times New Roman" pitchFamily="18" charset="0"/>
              </a:rPr>
              <a:t>i</a:t>
            </a:r>
            <a:r>
              <a:rPr lang="ru-RU" sz="1800" baseline="-25000" smtClean="0">
                <a:solidFill>
                  <a:srgbClr val="2C2CAE"/>
                </a:solidFill>
                <a:latin typeface="Times New Roman" pitchFamily="18" charset="0"/>
              </a:rPr>
              <a:t> </a:t>
            </a:r>
            <a:r>
              <a:rPr lang="ru-RU" sz="1800" smtClean="0">
                <a:solidFill>
                  <a:srgbClr val="2C2CAE"/>
                </a:solidFill>
              </a:rPr>
              <a:t>–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индекс результативности выполнения соответствующей задачи;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		10 </a:t>
            </a:r>
            <a:r>
              <a:rPr lang="ru-RU" sz="1800" smtClean="0">
                <a:solidFill>
                  <a:srgbClr val="2C2CAE"/>
                </a:solidFill>
              </a:rPr>
              <a:t>–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максимальное значение оценки выполнения задачи; 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1800" b="1" smtClean="0">
                <a:solidFill>
                  <a:srgbClr val="2C2CAE"/>
                </a:solidFill>
                <a:latin typeface="Times New Roman" pitchFamily="18" charset="0"/>
              </a:rPr>
              <a:t>		</a:t>
            </a:r>
            <a:r>
              <a:rPr lang="en-US" sz="1800" smtClean="0">
                <a:solidFill>
                  <a:srgbClr val="2C2CAE"/>
                </a:solidFill>
                <a:latin typeface="Times New Roman" pitchFamily="18" charset="0"/>
              </a:rPr>
              <a:t>C</a:t>
            </a:r>
            <a:r>
              <a:rPr lang="en-US" sz="1800" baseline="-25000" smtClean="0">
                <a:solidFill>
                  <a:srgbClr val="2C2CAE"/>
                </a:solidFill>
                <a:latin typeface="Times New Roman" pitchFamily="18" charset="0"/>
              </a:rPr>
              <a:t>i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</a:t>
            </a:r>
            <a:r>
              <a:rPr lang="ru-RU" sz="1800" smtClean="0">
                <a:solidFill>
                  <a:srgbClr val="2C2CAE"/>
                </a:solidFill>
              </a:rPr>
              <a:t>–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санкции за нарушение или невыполнение задачи;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		</a:t>
            </a:r>
            <a:r>
              <a:rPr lang="en-US" sz="1800" smtClean="0">
                <a:solidFill>
                  <a:srgbClr val="2C2CAE"/>
                </a:solidFill>
                <a:latin typeface="Times New Roman" pitchFamily="18" charset="0"/>
              </a:rPr>
              <a:t>H</a:t>
            </a:r>
            <a:r>
              <a:rPr lang="en-US" sz="1800" baseline="-25000" smtClean="0">
                <a:solidFill>
                  <a:srgbClr val="2C2CAE"/>
                </a:solidFill>
                <a:latin typeface="Times New Roman" pitchFamily="18" charset="0"/>
              </a:rPr>
              <a:t>i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</a:t>
            </a:r>
            <a:r>
              <a:rPr lang="ru-RU" sz="1800" b="1" smtClean="0">
                <a:solidFill>
                  <a:srgbClr val="2C2CAE"/>
                </a:solidFill>
                <a:latin typeface="Times New Roman" pitchFamily="18" charset="0"/>
              </a:rPr>
              <a:t>–</a:t>
            </a:r>
            <a:r>
              <a:rPr lang="ru-RU" sz="1800" smtClean="0">
                <a:solidFill>
                  <a:srgbClr val="2C2CAE"/>
                </a:solidFill>
                <a:latin typeface="Times New Roman" pitchFamily="18" charset="0"/>
              </a:rPr>
              <a:t>  количество нарушений по соответствующей задаче</a:t>
            </a:r>
          </a:p>
          <a:p>
            <a:pPr marL="342900" indent="-341313" defTabSz="449263">
              <a:lnSpc>
                <a:spcPct val="80000"/>
              </a:lnSpc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1500" smtClean="0">
              <a:latin typeface="Times New Roman" pitchFamily="18" charset="0"/>
            </a:endParaRPr>
          </a:p>
        </p:txBody>
      </p:sp>
      <p:sp>
        <p:nvSpPr>
          <p:cNvPr id="77834" name="Rectangle 5"/>
          <p:cNvSpPr>
            <a:spLocks noChangeArrowheads="1"/>
          </p:cNvSpPr>
          <p:nvPr/>
        </p:nvSpPr>
        <p:spPr bwMode="auto">
          <a:xfrm>
            <a:off x="0" y="1096963"/>
            <a:ext cx="91440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defTabSz="449263" eaLnBrk="0" hangingPunct="0">
              <a:spcBef>
                <a:spcPts val="600"/>
              </a:spcBef>
              <a:spcAft>
                <a:spcPct val="30000"/>
              </a:spcAft>
              <a:buSzPct val="8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303090"/>
                </a:solidFill>
              </a:rPr>
              <a:t>Таблица определения и оценки результативности деятельности структурного подразделения ФК</a:t>
            </a:r>
          </a:p>
        </p:txBody>
      </p:sp>
      <p:graphicFrame>
        <p:nvGraphicFramePr>
          <p:cNvPr id="2" name="Group 6"/>
          <p:cNvGraphicFramePr>
            <a:graphicFrameLocks noGrp="1"/>
          </p:cNvGraphicFramePr>
          <p:nvPr/>
        </p:nvGraphicFramePr>
        <p:xfrm>
          <a:off x="252413" y="2190750"/>
          <a:ext cx="8624887" cy="1865313"/>
        </p:xfrm>
        <a:graphic>
          <a:graphicData uri="http://schemas.openxmlformats.org/drawingml/2006/table">
            <a:tbl>
              <a:tblPr/>
              <a:tblGrid>
                <a:gridCol w="457588"/>
                <a:gridCol w="1624115"/>
                <a:gridCol w="1695009"/>
                <a:gridCol w="1973750"/>
                <a:gridCol w="1189084"/>
                <a:gridCol w="1685341"/>
              </a:tblGrid>
              <a:tr h="855663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№ </a:t>
                      </a:r>
                      <a:r>
                        <a:rPr kumimoji="0" 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Полномочие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Задачи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Количество нарушений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(Н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Санкции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(С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Индекс результативности 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(Р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ИТОГО 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3000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72" name="Rectangle 89"/>
          <p:cNvSpPr>
            <a:spLocks noChangeArrowheads="1"/>
          </p:cNvSpPr>
          <p:nvPr/>
        </p:nvSpPr>
        <p:spPr bwMode="auto">
          <a:xfrm>
            <a:off x="0" y="470852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sz="2000"/>
          </a:p>
        </p:txBody>
      </p:sp>
      <p:sp>
        <p:nvSpPr>
          <p:cNvPr id="77873" name="Номер слайда 2"/>
          <p:cNvSpPr txBox="1">
            <a:spLocks noGrp="1"/>
          </p:cNvSpPr>
          <p:nvPr/>
        </p:nvSpPr>
        <p:spPr bwMode="auto">
          <a:xfrm>
            <a:off x="8567738" y="6381750"/>
            <a:ext cx="5762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1D26F3E-FBB5-4C19-A00B-3429FDA372B6}" type="slidenum">
              <a:rPr lang="ru-RU" sz="2200">
                <a:solidFill>
                  <a:srgbClr val="3333CC"/>
                </a:solidFill>
              </a:rPr>
              <a:pPr algn="r"/>
              <a:t>9</a:t>
            </a:fld>
            <a:endParaRPr lang="ru-RU" sz="220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6_Оформление по умолчанию">
  <a:themeElements>
    <a:clrScheme name="">
      <a:dk1>
        <a:srgbClr val="605E5D"/>
      </a:dk1>
      <a:lt1>
        <a:srgbClr val="FFFFFF"/>
      </a:lt1>
      <a:dk2>
        <a:srgbClr val="FFFFFF"/>
      </a:dk2>
      <a:lt2>
        <a:srgbClr val="A2BD90"/>
      </a:lt2>
      <a:accent1>
        <a:srgbClr val="C8DCF0"/>
      </a:accent1>
      <a:accent2>
        <a:srgbClr val="F3811F"/>
      </a:accent2>
      <a:accent3>
        <a:srgbClr val="FFFFFF"/>
      </a:accent3>
      <a:accent4>
        <a:srgbClr val="514F4E"/>
      </a:accent4>
      <a:accent5>
        <a:srgbClr val="E0EBF6"/>
      </a:accent5>
      <a:accent6>
        <a:srgbClr val="DC741B"/>
      </a:accent6>
      <a:hlink>
        <a:srgbClr val="F3781F"/>
      </a:hlink>
      <a:folHlink>
        <a:srgbClr val="BDA7AF"/>
      </a:folHlink>
    </a:clrScheme>
    <a:fontScheme name="6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6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Оформление по умолчанию 13">
        <a:dk1>
          <a:srgbClr val="0076D5"/>
        </a:dk1>
        <a:lt1>
          <a:srgbClr val="FFFFFF"/>
        </a:lt1>
        <a:dk2>
          <a:srgbClr val="FFFFFF"/>
        </a:dk2>
        <a:lt2>
          <a:srgbClr val="009999"/>
        </a:lt2>
        <a:accent1>
          <a:srgbClr val="BBE0E3"/>
        </a:accent1>
        <a:accent2>
          <a:srgbClr val="009065"/>
        </a:accent2>
        <a:accent3>
          <a:srgbClr val="FFFFFF"/>
        </a:accent3>
        <a:accent4>
          <a:srgbClr val="0064B6"/>
        </a:accent4>
        <a:accent5>
          <a:srgbClr val="DAEDEF"/>
        </a:accent5>
        <a:accent6>
          <a:srgbClr val="00825B"/>
        </a:accent6>
        <a:hlink>
          <a:srgbClr val="009999"/>
        </a:hlink>
        <a:folHlink>
          <a:srgbClr val="55C0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14">
        <a:dk1>
          <a:srgbClr val="0076D5"/>
        </a:dk1>
        <a:lt1>
          <a:srgbClr val="FFFFFF"/>
        </a:lt1>
        <a:dk2>
          <a:srgbClr val="FFFFFF"/>
        </a:dk2>
        <a:lt2>
          <a:srgbClr val="008080"/>
        </a:lt2>
        <a:accent1>
          <a:srgbClr val="BBE0E3"/>
        </a:accent1>
        <a:accent2>
          <a:srgbClr val="009065"/>
        </a:accent2>
        <a:accent3>
          <a:srgbClr val="FFFFFF"/>
        </a:accent3>
        <a:accent4>
          <a:srgbClr val="0064B6"/>
        </a:accent4>
        <a:accent5>
          <a:srgbClr val="DAEDEF"/>
        </a:accent5>
        <a:accent6>
          <a:srgbClr val="00825B"/>
        </a:accent6>
        <a:hlink>
          <a:srgbClr val="009999"/>
        </a:hlink>
        <a:folHlink>
          <a:srgbClr val="55C0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15">
        <a:dk1>
          <a:srgbClr val="0076D5"/>
        </a:dk1>
        <a:lt1>
          <a:srgbClr val="FFFFFF"/>
        </a:lt1>
        <a:dk2>
          <a:srgbClr val="FFFFFF"/>
        </a:dk2>
        <a:lt2>
          <a:srgbClr val="008080"/>
        </a:lt2>
        <a:accent1>
          <a:srgbClr val="BBE0E3"/>
        </a:accent1>
        <a:accent2>
          <a:srgbClr val="D9F354"/>
        </a:accent2>
        <a:accent3>
          <a:srgbClr val="FFFFFF"/>
        </a:accent3>
        <a:accent4>
          <a:srgbClr val="0064B6"/>
        </a:accent4>
        <a:accent5>
          <a:srgbClr val="DAEDEF"/>
        </a:accent5>
        <a:accent6>
          <a:srgbClr val="C4DC4B"/>
        </a:accent6>
        <a:hlink>
          <a:srgbClr val="009999"/>
        </a:hlink>
        <a:folHlink>
          <a:srgbClr val="55C0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Оформление по умолчанию 16">
        <a:dk1>
          <a:srgbClr val="2464D5"/>
        </a:dk1>
        <a:lt1>
          <a:srgbClr val="FFFFFF"/>
        </a:lt1>
        <a:dk2>
          <a:srgbClr val="FFFFFF"/>
        </a:dk2>
        <a:lt2>
          <a:srgbClr val="008080"/>
        </a:lt2>
        <a:accent1>
          <a:srgbClr val="BBE0E3"/>
        </a:accent1>
        <a:accent2>
          <a:srgbClr val="D9F354"/>
        </a:accent2>
        <a:accent3>
          <a:srgbClr val="FFFFFF"/>
        </a:accent3>
        <a:accent4>
          <a:srgbClr val="1D54B6"/>
        </a:accent4>
        <a:accent5>
          <a:srgbClr val="DAEDEF"/>
        </a:accent5>
        <a:accent6>
          <a:srgbClr val="C4DC4B"/>
        </a:accent6>
        <a:hlink>
          <a:srgbClr val="009999"/>
        </a:hlink>
        <a:folHlink>
          <a:srgbClr val="55C0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8513</TotalTime>
  <Words>890</Words>
  <Application>Microsoft Office PowerPoint</Application>
  <PresentationFormat>On-screen Show (4:3)</PresentationFormat>
  <Paragraphs>354</Paragraphs>
  <Slides>16</Slides>
  <Notes>13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35" baseType="lpstr">
      <vt:lpstr>Arial</vt:lpstr>
      <vt:lpstr>Lucida Sans</vt:lpstr>
      <vt:lpstr>Times New Roman</vt:lpstr>
      <vt:lpstr>Arial Unicode MS</vt:lpstr>
      <vt:lpstr>6_Оформление по умолчанию</vt:lpstr>
      <vt:lpstr>Оформление по умолчанию</vt:lpstr>
      <vt:lpstr>6_Оформление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Диаграмма Microsoft Graph</vt:lpstr>
      <vt:lpstr>    А.В. Солодов  начальник Управления внутреннего контроля (аудита) и оценки эффективности деятельности Федерального казначейства</vt:lpstr>
      <vt:lpstr>Обоснование необходимости создания системы оценки результативности деятельности </vt:lpstr>
      <vt:lpstr>Критерии комплексности подходов к оценке результативности деятельности  </vt:lpstr>
      <vt:lpstr>  Корреляция системы планирования и системы оценки деятельности в целях формирования показателей деятельности  </vt:lpstr>
      <vt:lpstr> Система оценки результативности деятельности Федерального казначейства  </vt:lpstr>
      <vt:lpstr>   </vt:lpstr>
      <vt:lpstr>Слайд 7</vt:lpstr>
      <vt:lpstr>Слайд 8</vt:lpstr>
      <vt:lpstr>Слайд 9</vt:lpstr>
      <vt:lpstr>Слайд 10</vt:lpstr>
      <vt:lpstr>Слайд 11</vt:lpstr>
      <vt:lpstr>Слайд 12</vt:lpstr>
      <vt:lpstr>Порядок определения размера премий</vt:lpstr>
      <vt:lpstr>Слайд 14</vt:lpstr>
      <vt:lpstr>Перспективы развития системы оценки эффективности деятельности  </vt:lpstr>
      <vt:lpstr>СПАСИБО ЗА ВНИМАНИЕ!</vt:lpstr>
    </vt:vector>
  </TitlesOfParts>
  <Company>PowerLexis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Корпоративный шаблон презентаций компании ОТР</dc:title>
  <dc:creator>PowerLexis</dc:creator>
  <cp:lastModifiedBy>MetalnikovaMK</cp:lastModifiedBy>
  <cp:revision>876</cp:revision>
  <dcterms:created xsi:type="dcterms:W3CDTF">2007-04-17T06:57:33Z</dcterms:created>
  <dcterms:modified xsi:type="dcterms:W3CDTF">2013-12-17T05:55:14Z</dcterms:modified>
</cp:coreProperties>
</file>