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71" r:id="rId7"/>
    <p:sldId id="274" r:id="rId8"/>
    <p:sldId id="275" r:id="rId9"/>
    <p:sldId id="273" r:id="rId10"/>
    <p:sldId id="272" r:id="rId11"/>
    <p:sldId id="276" r:id="rId12"/>
    <p:sldId id="263" r:id="rId13"/>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xmlns="">
          <a:srgbClr val="00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2"/>
    <p:restoredTop sz="94688"/>
  </p:normalViewPr>
  <p:slideViewPr>
    <p:cSldViewPr snapToGrid="0" snapToObjects="1">
      <p:cViewPr>
        <p:scale>
          <a:sx n="66" d="100"/>
          <a:sy n="66" d="100"/>
        </p:scale>
        <p:origin x="-480" y="-48"/>
      </p:cViewPr>
      <p:guideLst>
        <p:guide orient="horz" pos="3072"/>
        <p:guide pos="4096"/>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3" name="Shape 113"/>
          <p:cNvSpPr>
            <a:spLocks noGrp="1" noRot="1" noChangeAspect="1"/>
          </p:cNvSpPr>
          <p:nvPr>
            <p:ph type="sldImg"/>
          </p:nvPr>
        </p:nvSpPr>
        <p:spPr>
          <a:xfrm>
            <a:off x="1143000" y="685800"/>
            <a:ext cx="4572000" cy="3429000"/>
          </a:xfrm>
          <a:prstGeom prst="rect">
            <a:avLst/>
          </a:prstGeom>
        </p:spPr>
        <p:txBody>
          <a:bodyPr/>
          <a:lstStyle/>
          <a:p>
            <a:endParaRPr/>
          </a:p>
        </p:txBody>
      </p:sp>
      <p:sp>
        <p:nvSpPr>
          <p:cNvPr id="114" name="Shape 114"/>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xmlns="" val="75854124"/>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xmlns="" val="228422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xmlns="" val="2949026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11" name="Прямоугольник"/>
          <p:cNvSpPr/>
          <p:nvPr/>
        </p:nvSpPr>
        <p:spPr>
          <a:xfrm>
            <a:off x="4061866" y="-135186"/>
            <a:ext cx="9121280" cy="10023972"/>
          </a:xfrm>
          <a:prstGeom prst="rect">
            <a:avLst/>
          </a:prstGeom>
          <a:solidFill>
            <a:srgbClr val="FFFFFF"/>
          </a:solidFill>
          <a:ln w="12700">
            <a:miter lim="400000"/>
          </a:ln>
        </p:spPr>
        <p:txBody>
          <a:bodyPr lIns="50800" tIns="50800" rIns="50800" bIns="50800" anchor="ctr"/>
          <a:lstStyle/>
          <a:p>
            <a:pPr>
              <a:defRPr sz="2400">
                <a:solidFill>
                  <a:srgbClr val="FFFFFF"/>
                </a:solidFill>
              </a:defRPr>
            </a:pPr>
            <a:endParaRPr/>
          </a:p>
        </p:txBody>
      </p:sp>
      <p:sp>
        <p:nvSpPr>
          <p:cNvPr id="12"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90" name="–Иван Арсентьев"/>
          <p:cNvSpPr txBox="1">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atin typeface="Helvetica"/>
                <a:ea typeface="Helvetica"/>
                <a:cs typeface="Helvetica"/>
                <a:sym typeface="Helvetica"/>
              </a:defRPr>
            </a:lvl1pPr>
          </a:lstStyle>
          <a:p>
            <a:r>
              <a:t>–Иван Арсентьев</a:t>
            </a:r>
          </a:p>
        </p:txBody>
      </p:sp>
      <p:sp>
        <p:nvSpPr>
          <p:cNvPr id="91" name="«Место ввода цитаты»."/>
          <p:cNvSpPr txBox="1">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r>
              <a:t>«Место ввода цитаты».</a:t>
            </a:r>
          </a:p>
        </p:txBody>
      </p:sp>
      <p:sp>
        <p:nvSpPr>
          <p:cNvPr id="92"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99" name="Изображение"/>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0"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107"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19" name="Изображение"/>
          <p:cNvSpPr>
            <a:spLocks noGrp="1"/>
          </p:cNvSpPr>
          <p:nvPr>
            <p:ph type="pic" idx="13"/>
          </p:nvPr>
        </p:nvSpPr>
        <p:spPr>
          <a:xfrm>
            <a:off x="1606550" y="635000"/>
            <a:ext cx="9779000" cy="5918200"/>
          </a:xfrm>
          <a:prstGeom prst="rect">
            <a:avLst/>
          </a:prstGeom>
        </p:spPr>
        <p:txBody>
          <a:bodyPr lIns="91439" tIns="45719" rIns="91439" bIns="45719" anchor="t">
            <a:noAutofit/>
          </a:bodyPr>
          <a:lstStyle/>
          <a:p>
            <a:endParaRPr/>
          </a:p>
        </p:txBody>
      </p:sp>
      <p:sp>
        <p:nvSpPr>
          <p:cNvPr id="20" name="Текст заголовка"/>
          <p:cNvSpPr txBox="1">
            <a:spLocks noGrp="1"/>
          </p:cNvSpPr>
          <p:nvPr>
            <p:ph type="title"/>
          </p:nvPr>
        </p:nvSpPr>
        <p:spPr>
          <a:xfrm>
            <a:off x="1270000" y="6718300"/>
            <a:ext cx="10464800" cy="1422400"/>
          </a:xfrm>
          <a:prstGeom prst="rect">
            <a:avLst/>
          </a:prstGeom>
        </p:spPr>
        <p:txBody>
          <a:bodyPr anchor="b"/>
          <a:lstStyle/>
          <a:p>
            <a:r>
              <a:t>Текст заголовка</a:t>
            </a:r>
          </a:p>
        </p:txBody>
      </p:sp>
      <p:sp>
        <p:nvSpPr>
          <p:cNvPr id="21" name="Уровень текста 1…"/>
          <p:cNvSpPr txBox="1">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2" name="Номер слайда"/>
          <p:cNvSpPr txBox="1">
            <a:spLocks noGrp="1"/>
          </p:cNvSpPr>
          <p:nvPr>
            <p:ph type="sldNum" sz="quarter" idx="2"/>
          </p:nvPr>
        </p:nvSpPr>
        <p:spPr>
          <a:xfrm>
            <a:off x="6311798" y="9245600"/>
            <a:ext cx="368504" cy="381000"/>
          </a:xfrm>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29"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36" name="Изображение"/>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endParaRPr/>
          </a:p>
        </p:txBody>
      </p:sp>
      <p:sp>
        <p:nvSpPr>
          <p:cNvPr id="37" name="Текст заголовка"/>
          <p:cNvSpPr txBox="1">
            <a:spLocks noGrp="1"/>
          </p:cNvSpPr>
          <p:nvPr>
            <p:ph type="title"/>
          </p:nvPr>
        </p:nvSpPr>
        <p:spPr>
          <a:xfrm>
            <a:off x="952500" y="635000"/>
            <a:ext cx="5334000" cy="3987800"/>
          </a:xfrm>
          <a:prstGeom prst="rect">
            <a:avLst/>
          </a:prstGeom>
        </p:spPr>
        <p:txBody>
          <a:bodyPr anchor="b"/>
          <a:lstStyle>
            <a:lvl1pPr>
              <a:defRPr sz="6000"/>
            </a:lvl1pPr>
          </a:lstStyle>
          <a:p>
            <a:r>
              <a:t>Текст заголовка</a:t>
            </a:r>
          </a:p>
        </p:txBody>
      </p:sp>
      <p:sp>
        <p:nvSpPr>
          <p:cNvPr id="38" name="Уровень текста 1…"/>
          <p:cNvSpPr txBox="1">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9"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46"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53" name="Текст заголовка"/>
          <p:cNvSpPr txBox="1">
            <a:spLocks noGrp="1"/>
          </p:cNvSpPr>
          <p:nvPr>
            <p:ph type="title"/>
          </p:nvPr>
        </p:nvSpPr>
        <p:spPr>
          <a:prstGeom prst="rect">
            <a:avLst/>
          </a:prstGeom>
        </p:spPr>
        <p:txBody>
          <a:bodyPr/>
          <a:lstStyle/>
          <a:p>
            <a:r>
              <a:t>Текст заголовка</a:t>
            </a:r>
          </a:p>
        </p:txBody>
      </p:sp>
      <p:sp>
        <p:nvSpPr>
          <p:cNvPr id="54"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55"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62" name="Изображение"/>
          <p:cNvSpPr>
            <a:spLocks noGrp="1"/>
          </p:cNvSpPr>
          <p:nvPr>
            <p:ph type="pic" sz="half" idx="13"/>
          </p:nvPr>
        </p:nvSpPr>
        <p:spPr>
          <a:xfrm>
            <a:off x="6718300" y="2603500"/>
            <a:ext cx="5334000" cy="6286500"/>
          </a:xfrm>
          <a:prstGeom prst="rect">
            <a:avLst/>
          </a:prstGeom>
        </p:spPr>
        <p:txBody>
          <a:bodyPr lIns="91439" tIns="45719" rIns="91439" bIns="45719" anchor="t">
            <a:noAutofit/>
          </a:bodyPr>
          <a:lstStyle/>
          <a:p>
            <a:endParaRPr/>
          </a:p>
        </p:txBody>
      </p:sp>
      <p:sp>
        <p:nvSpPr>
          <p:cNvPr id="63" name="Текст заголовка"/>
          <p:cNvSpPr txBox="1">
            <a:spLocks noGrp="1"/>
          </p:cNvSpPr>
          <p:nvPr>
            <p:ph type="title"/>
          </p:nvPr>
        </p:nvSpPr>
        <p:spPr>
          <a:prstGeom prst="rect">
            <a:avLst/>
          </a:prstGeom>
        </p:spPr>
        <p:txBody>
          <a:bodyPr/>
          <a:lstStyle/>
          <a:p>
            <a:r>
              <a:t>Текст заголовка</a:t>
            </a:r>
          </a:p>
        </p:txBody>
      </p:sp>
      <p:sp>
        <p:nvSpPr>
          <p:cNvPr id="64" name="Уровень текста 1…"/>
          <p:cNvSpPr txBox="1">
            <a:spLocks noGrp="1"/>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65"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72" name="Уровень текста 1…"/>
          <p:cNvSpPr txBox="1">
            <a:spLocks noGrp="1"/>
          </p:cNvSpPr>
          <p:nvPr>
            <p:ph type="body" idx="1"/>
          </p:nvPr>
        </p:nvSpPr>
        <p:spPr>
          <a:xfrm>
            <a:off x="952500" y="1270000"/>
            <a:ext cx="11099800" cy="7213600"/>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73"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80" name="Изображение"/>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1" name="Изображение"/>
          <p:cNvSpPr>
            <a:spLocks noGrp="1"/>
          </p:cNvSpPr>
          <p:nvPr>
            <p:ph type="pic" sz="quarter" idx="14"/>
          </p:nvPr>
        </p:nvSpPr>
        <p:spPr>
          <a:xfrm>
            <a:off x="6724518" y="889000"/>
            <a:ext cx="5334001" cy="3771900"/>
          </a:xfrm>
          <a:prstGeom prst="rect">
            <a:avLst/>
          </a:prstGeom>
        </p:spPr>
        <p:txBody>
          <a:bodyPr lIns="91439" tIns="45719" rIns="91439" bIns="45719" anchor="t">
            <a:noAutofit/>
          </a:bodyPr>
          <a:lstStyle/>
          <a:p>
            <a:endParaRPr/>
          </a:p>
        </p:txBody>
      </p:sp>
      <p:sp>
        <p:nvSpPr>
          <p:cNvPr id="82" name="Изображение"/>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3"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Текст заголовка</a:t>
            </a:r>
          </a:p>
        </p:txBody>
      </p:sp>
      <p:sp>
        <p:nvSpPr>
          <p:cNvPr id="3" name="Уровень текста 1…"/>
          <p:cNvSpPr txBox="1">
            <a:spLocks noGrp="1"/>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gif"/><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3.png"/><Relationship Id="rId9" Type="http://schemas.openxmlformats.org/officeDocument/2006/relationships/image" Target="../media/image9.jpe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Линия"/>
          <p:cNvSpPr/>
          <p:nvPr/>
        </p:nvSpPr>
        <p:spPr>
          <a:xfrm flipV="1">
            <a:off x="5206999" y="1140740"/>
            <a:ext cx="1" cy="1975004"/>
          </a:xfrm>
          <a:prstGeom prst="line">
            <a:avLst/>
          </a:prstGeom>
          <a:ln w="12700">
            <a:solidFill>
              <a:srgbClr val="FFFFFF"/>
            </a:solidFill>
            <a:miter lim="400000"/>
          </a:ln>
        </p:spPr>
        <p:txBody>
          <a:bodyPr lIns="50800" tIns="50800" rIns="50800" bIns="50800" anchor="ctr"/>
          <a:lstStyle/>
          <a:p>
            <a:pPr>
              <a:defRPr sz="2400"/>
            </a:pPr>
            <a:endParaRPr/>
          </a:p>
        </p:txBody>
      </p:sp>
      <p:sp>
        <p:nvSpPr>
          <p:cNvPr id="117" name="Очень крутой…"/>
          <p:cNvSpPr txBox="1"/>
          <p:nvPr/>
        </p:nvSpPr>
        <p:spPr>
          <a:xfrm>
            <a:off x="5194299" y="2797983"/>
            <a:ext cx="6715325" cy="295544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p>
            <a:pPr algn="l">
              <a:defRPr sz="5000" b="1" cap="all">
                <a:solidFill>
                  <a:srgbClr val="253957"/>
                </a:solidFill>
                <a:latin typeface="+mn-lt"/>
                <a:ea typeface="+mn-ea"/>
                <a:cs typeface="+mn-cs"/>
                <a:sym typeface="Arial Narrow"/>
              </a:defRPr>
            </a:pPr>
            <a:r>
              <a:rPr lang="ru-RU" dirty="0" smtClean="0">
                <a:latin typeface="Arial Narrow" charset="0"/>
                <a:ea typeface="Arial Narrow" charset="0"/>
                <a:cs typeface="Arial Narrow" charset="0"/>
              </a:rPr>
              <a:t>определение уровня бедности</a:t>
            </a:r>
            <a:endParaRPr dirty="0">
              <a:latin typeface="Arial Narrow" charset="0"/>
              <a:ea typeface="Arial Narrow" charset="0"/>
              <a:cs typeface="Arial Narrow" charset="0"/>
            </a:endParaRPr>
          </a:p>
        </p:txBody>
      </p:sp>
      <p:sp>
        <p:nvSpPr>
          <p:cNvPr id="118" name="Очень крутой подзаголовок презентации"/>
          <p:cNvSpPr txBox="1"/>
          <p:nvPr/>
        </p:nvSpPr>
        <p:spPr>
          <a:xfrm>
            <a:off x="5194299" y="5983471"/>
            <a:ext cx="6715324" cy="834305"/>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lvl1pPr algn="l">
              <a:defRPr sz="3000">
                <a:solidFill>
                  <a:srgbClr val="253957"/>
                </a:solidFill>
                <a:latin typeface="+mn-lt"/>
                <a:ea typeface="+mn-ea"/>
                <a:cs typeface="+mn-cs"/>
                <a:sym typeface="Arial Narrow"/>
              </a:defRPr>
            </a:lvl1pPr>
          </a:lstStyle>
          <a:p>
            <a:r>
              <a:rPr lang="ru-RU" dirty="0" smtClean="0">
                <a:latin typeface="Arial Narrow" charset="0"/>
                <a:ea typeface="Arial Narrow" charset="0"/>
                <a:cs typeface="Arial Narrow" charset="0"/>
              </a:rPr>
              <a:t>Альтернативные подходы</a:t>
            </a:r>
            <a:endParaRPr dirty="0">
              <a:latin typeface="Arial Narrow" charset="0"/>
              <a:ea typeface="Arial Narrow" charset="0"/>
              <a:cs typeface="Arial Narrow" charset="0"/>
            </a:endParaRPr>
          </a:p>
        </p:txBody>
      </p:sp>
      <p:sp>
        <p:nvSpPr>
          <p:cNvPr id="119" name="Название подразделения,  лаборатории, факультета и т.д."/>
          <p:cNvSpPr txBox="1"/>
          <p:nvPr/>
        </p:nvSpPr>
        <p:spPr>
          <a:xfrm>
            <a:off x="5194300" y="1312714"/>
            <a:ext cx="6715323" cy="564257"/>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l">
              <a:defRPr sz="3000">
                <a:solidFill>
                  <a:srgbClr val="253957"/>
                </a:solidFill>
                <a:latin typeface="+mn-lt"/>
                <a:ea typeface="+mn-ea"/>
                <a:cs typeface="+mn-cs"/>
                <a:sym typeface="Arial Narrow"/>
              </a:defRPr>
            </a:pPr>
            <a:r>
              <a:rPr lang="ru-RU" dirty="0" smtClean="0">
                <a:latin typeface="Arial Narrow" charset="0"/>
                <a:ea typeface="Arial Narrow" charset="0"/>
                <a:cs typeface="Arial Narrow" charset="0"/>
              </a:rPr>
              <a:t>Институт социальной политики НИУ ВШЭ</a:t>
            </a:r>
            <a:endParaRPr dirty="0">
              <a:latin typeface="Arial Narrow" charset="0"/>
              <a:ea typeface="Arial Narrow" charset="0"/>
              <a:cs typeface="Arial Narrow" charset="0"/>
            </a:endParaRPr>
          </a:p>
        </p:txBody>
      </p:sp>
      <p:sp>
        <p:nvSpPr>
          <p:cNvPr id="120" name="Москва, 2017"/>
          <p:cNvSpPr txBox="1"/>
          <p:nvPr/>
        </p:nvSpPr>
        <p:spPr>
          <a:xfrm>
            <a:off x="5194300" y="8448522"/>
            <a:ext cx="6715324" cy="42575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l" defTabSz="457200">
              <a:defRPr sz="2100">
                <a:solidFill>
                  <a:srgbClr val="253957"/>
                </a:solidFill>
                <a:latin typeface="+mn-lt"/>
                <a:ea typeface="+mn-ea"/>
                <a:cs typeface="+mn-cs"/>
                <a:sym typeface="Arial Narrow"/>
              </a:defRPr>
            </a:lvl1pPr>
          </a:lstStyle>
          <a:p>
            <a:r>
              <a:rPr dirty="0">
                <a:latin typeface="Arial Narrow" charset="0"/>
                <a:ea typeface="Arial Narrow" charset="0"/>
                <a:cs typeface="Arial Narrow" charset="0"/>
              </a:rPr>
              <a:t>Москва, </a:t>
            </a:r>
            <a:r>
              <a:rPr dirty="0" smtClean="0">
                <a:latin typeface="Arial Narrow" charset="0"/>
                <a:ea typeface="Arial Narrow" charset="0"/>
                <a:cs typeface="Arial Narrow" charset="0"/>
              </a:rPr>
              <a:t>201</a:t>
            </a:r>
            <a:r>
              <a:rPr lang="ru-RU" dirty="0" smtClean="0">
                <a:latin typeface="Arial Narrow" charset="0"/>
                <a:ea typeface="Arial Narrow" charset="0"/>
                <a:cs typeface="Arial Narrow" charset="0"/>
              </a:rPr>
              <a:t>8</a:t>
            </a:r>
            <a:endParaRPr dirty="0">
              <a:latin typeface="Arial Narrow" charset="0"/>
              <a:ea typeface="Arial Narrow" charset="0"/>
              <a:cs typeface="Arial Narrow" charset="0"/>
            </a:endParaRPr>
          </a:p>
        </p:txBody>
      </p:sp>
      <p:pic>
        <p:nvPicPr>
          <p:cNvPr id="121" name="Изображение" descr="Изображение"/>
          <p:cNvPicPr>
            <a:picLocks noChangeAspect="1"/>
          </p:cNvPicPr>
          <p:nvPr/>
        </p:nvPicPr>
        <p:blipFill>
          <a:blip r:embed="rId2" cstate="print">
            <a:extLst/>
          </a:blip>
          <a:stretch>
            <a:fillRect/>
          </a:stretch>
        </p:blipFill>
        <p:spPr>
          <a:xfrm>
            <a:off x="968298" y="946303"/>
            <a:ext cx="1945686" cy="1881278"/>
          </a:xfrm>
          <a:prstGeom prst="rect">
            <a:avLst/>
          </a:prstGeom>
          <a:ln w="12700">
            <a:miter lim="400000"/>
          </a:ln>
        </p:spPr>
      </p:pic>
      <p:sp>
        <p:nvSpPr>
          <p:cNvPr id="8" name="Очень крутой подзаголовок презентации"/>
          <p:cNvSpPr txBox="1"/>
          <p:nvPr/>
        </p:nvSpPr>
        <p:spPr>
          <a:xfrm>
            <a:off x="6174014" y="3000786"/>
            <a:ext cx="5437415" cy="834305"/>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lvl1pPr algn="l">
              <a:defRPr sz="3000">
                <a:solidFill>
                  <a:srgbClr val="253957"/>
                </a:solidFill>
                <a:latin typeface="+mn-lt"/>
                <a:ea typeface="+mn-ea"/>
                <a:cs typeface="+mn-cs"/>
                <a:sym typeface="Arial Narrow"/>
              </a:defRPr>
            </a:lvl1pPr>
          </a:lstStyle>
          <a:p>
            <a:pPr algn="r"/>
            <a:r>
              <a:rPr lang="ru-RU" dirty="0" smtClean="0">
                <a:latin typeface="Arial Narrow" charset="0"/>
                <a:ea typeface="Arial Narrow" charset="0"/>
                <a:cs typeface="Arial Narrow" charset="0"/>
              </a:rPr>
              <a:t>Л.Н. </a:t>
            </a:r>
            <a:r>
              <a:rPr lang="ru-RU" dirty="0" err="1" smtClean="0">
                <a:latin typeface="Arial Narrow" charset="0"/>
                <a:ea typeface="Arial Narrow" charset="0"/>
                <a:cs typeface="Arial Narrow" charset="0"/>
              </a:rPr>
              <a:t>Овчарова</a:t>
            </a:r>
            <a:endParaRPr dirty="0">
              <a:latin typeface="Arial Narrow" charset="0"/>
              <a:ea typeface="Arial Narrow" charset="0"/>
              <a:cs typeface="Arial Narrow" charset="0"/>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793361" y="2113981"/>
            <a:ext cx="11430002" cy="164496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5000" b="1" cap="all">
                <a:solidFill>
                  <a:srgbClr val="253957"/>
                </a:solidFill>
                <a:latin typeface="+mn-lt"/>
                <a:ea typeface="+mn-ea"/>
                <a:cs typeface="+mn-cs"/>
                <a:sym typeface="Arial Narrow"/>
              </a:defRPr>
            </a:pPr>
            <a:r>
              <a:rPr lang="ru-RU" b="1" dirty="0" smtClean="0">
                <a:latin typeface="Arial Narrow" charset="0"/>
                <a:ea typeface="Arial Narrow" charset="0"/>
                <a:cs typeface="Arial Narrow" charset="0"/>
              </a:rPr>
              <a:t>Соотношение компонентов индекса </a:t>
            </a:r>
            <a:r>
              <a:rPr lang="en-US" b="1" dirty="0" smtClean="0">
                <a:latin typeface="Arial Narrow" charset="0"/>
                <a:ea typeface="Arial Narrow" charset="0"/>
                <a:cs typeface="Arial Narrow" charset="0"/>
              </a:rPr>
              <a:t>AROPE </a:t>
            </a:r>
            <a:r>
              <a:rPr lang="ru-RU" b="1" dirty="0" smtClean="0">
                <a:latin typeface="Arial Narrow" charset="0"/>
                <a:ea typeface="Arial Narrow" charset="0"/>
                <a:cs typeface="Arial Narrow" charset="0"/>
              </a:rPr>
              <a:t> </a:t>
            </a:r>
            <a:endParaRPr b="1" dirty="0" smtClean="0">
              <a:latin typeface="Arial Narrow" charset="0"/>
              <a:ea typeface="Arial Narrow" charset="0"/>
              <a:cs typeface="Arial Narrow" charset="0"/>
            </a:endParaRPr>
          </a:p>
          <a:p>
            <a:pPr algn="l">
              <a:defRPr sz="3000">
                <a:solidFill>
                  <a:srgbClr val="253957"/>
                </a:solidFill>
                <a:latin typeface="+mn-lt"/>
                <a:ea typeface="+mn-ea"/>
                <a:cs typeface="+mn-cs"/>
                <a:sym typeface="Arial Narrow"/>
              </a:defRPr>
            </a:pPr>
            <a:r>
              <a:rPr lang="ru-RU" dirty="0" smtClean="0">
                <a:latin typeface="Arial Narrow" charset="0"/>
                <a:ea typeface="Arial Narrow" charset="0"/>
                <a:cs typeface="Arial Narrow" charset="0"/>
              </a:rPr>
              <a:t>Индекс позволяет учесть не только малообеспеченные группы населения, но и низкодоходные группы, подверженные риску социальной </a:t>
            </a:r>
            <a:r>
              <a:rPr lang="ru-RU" dirty="0" err="1" smtClean="0">
                <a:latin typeface="Arial Narrow" charset="0"/>
                <a:ea typeface="Arial Narrow" charset="0"/>
                <a:cs typeface="Arial Narrow" charset="0"/>
              </a:rPr>
              <a:t>эксклюзии</a:t>
            </a:r>
            <a:endParaRPr lang="ru-RU"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социальной политики НИУ ВШЭ</a:t>
            </a: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
        <p:nvSpPr>
          <p:cNvPr id="67" name="Прямоугольник 66"/>
          <p:cNvSpPr/>
          <p:nvPr/>
        </p:nvSpPr>
        <p:spPr>
          <a:xfrm>
            <a:off x="787400" y="4892922"/>
            <a:ext cx="3086768" cy="1061829"/>
          </a:xfrm>
          <a:prstGeom prst="rect">
            <a:avLst/>
          </a:prstGeom>
        </p:spPr>
        <p:txBody>
          <a:bodyPr wrap="square">
            <a:spAutoFit/>
          </a:bodyPr>
          <a:lstStyle/>
          <a:p>
            <a:pPr defTabSz="650230" fontAlgn="base" hangingPunct="1">
              <a:spcBef>
                <a:spcPct val="0"/>
              </a:spcBef>
              <a:spcAft>
                <a:spcPct val="0"/>
              </a:spcAft>
            </a:pPr>
            <a:r>
              <a:rPr lang="ru-RU" sz="2100" b="1" kern="1200" dirty="0">
                <a:solidFill>
                  <a:srgbClr val="1C2A55"/>
                </a:solidFill>
                <a:latin typeface="Arial Narrow" panose="020B0606020202030204" pitchFamily="34" charset="0"/>
                <a:ea typeface="ＭＳ Ｐゴシック"/>
              </a:rPr>
              <a:t>Соотношение компонентов </a:t>
            </a:r>
            <a:r>
              <a:rPr lang="ru-RU" sz="2100" b="1" kern="1200" dirty="0" smtClean="0">
                <a:solidFill>
                  <a:srgbClr val="1C2A55"/>
                </a:solidFill>
                <a:latin typeface="Arial Narrow" panose="020B0606020202030204" pitchFamily="34" charset="0"/>
                <a:ea typeface="ＭＳ Ｐゴシック"/>
              </a:rPr>
              <a:t>индекса для домохозяйств</a:t>
            </a:r>
            <a:endParaRPr lang="ru-RU" sz="2100" b="1" kern="1200" dirty="0">
              <a:solidFill>
                <a:srgbClr val="1C2A55"/>
              </a:solidFill>
              <a:latin typeface="Arial Narrow" panose="020B0606020202030204" pitchFamily="34" charset="0"/>
              <a:ea typeface="ＭＳ Ｐゴシック"/>
            </a:endParaRPr>
          </a:p>
        </p:txBody>
      </p:sp>
      <p:sp>
        <p:nvSpPr>
          <p:cNvPr id="68" name="Прямоугольник 67"/>
          <p:cNvSpPr/>
          <p:nvPr/>
        </p:nvSpPr>
        <p:spPr>
          <a:xfrm>
            <a:off x="4992914" y="4830390"/>
            <a:ext cx="3631059" cy="1061829"/>
          </a:xfrm>
          <a:prstGeom prst="rect">
            <a:avLst/>
          </a:prstGeom>
        </p:spPr>
        <p:txBody>
          <a:bodyPr wrap="square">
            <a:spAutoFit/>
          </a:bodyPr>
          <a:lstStyle/>
          <a:p>
            <a:pPr defTabSz="650230" fontAlgn="base" hangingPunct="1">
              <a:spcBef>
                <a:spcPct val="0"/>
              </a:spcBef>
              <a:spcAft>
                <a:spcPct val="0"/>
              </a:spcAft>
            </a:pPr>
            <a:r>
              <a:rPr lang="ru-RU" sz="2100" b="1" kern="1200" dirty="0">
                <a:solidFill>
                  <a:srgbClr val="1C2A55"/>
                </a:solidFill>
                <a:latin typeface="Arial Narrow" panose="020B0606020202030204" pitchFamily="34" charset="0"/>
                <a:ea typeface="ＭＳ Ｐゴシック"/>
              </a:rPr>
              <a:t>Соотношение компонентов </a:t>
            </a:r>
            <a:r>
              <a:rPr lang="ru-RU" sz="2100" b="1" kern="1200" dirty="0" smtClean="0">
                <a:solidFill>
                  <a:srgbClr val="1C2A55"/>
                </a:solidFill>
                <a:latin typeface="Arial Narrow" panose="020B0606020202030204" pitchFamily="34" charset="0"/>
                <a:ea typeface="ＭＳ Ｐゴシック"/>
              </a:rPr>
              <a:t>индекса для </a:t>
            </a:r>
            <a:r>
              <a:rPr lang="ru-RU" sz="2100" b="1" kern="1200" dirty="0">
                <a:solidFill>
                  <a:srgbClr val="1C2A55"/>
                </a:solidFill>
                <a:latin typeface="Arial Narrow" panose="020B0606020202030204" pitchFamily="34" charset="0"/>
                <a:ea typeface="ＭＳ Ｐゴシック"/>
              </a:rPr>
              <a:t>многодетных домохозяйств </a:t>
            </a:r>
          </a:p>
        </p:txBody>
      </p:sp>
      <p:sp>
        <p:nvSpPr>
          <p:cNvPr id="69" name="Прямоугольник 68"/>
          <p:cNvSpPr/>
          <p:nvPr/>
        </p:nvSpPr>
        <p:spPr>
          <a:xfrm>
            <a:off x="9036285" y="4854452"/>
            <a:ext cx="3631059" cy="1061829"/>
          </a:xfrm>
          <a:prstGeom prst="rect">
            <a:avLst/>
          </a:prstGeom>
        </p:spPr>
        <p:txBody>
          <a:bodyPr wrap="square">
            <a:spAutoFit/>
          </a:bodyPr>
          <a:lstStyle/>
          <a:p>
            <a:pPr defTabSz="650230" fontAlgn="base" hangingPunct="1">
              <a:spcBef>
                <a:spcPct val="0"/>
              </a:spcBef>
              <a:spcAft>
                <a:spcPct val="0"/>
              </a:spcAft>
            </a:pPr>
            <a:r>
              <a:rPr lang="ru-RU" sz="2100" b="1" kern="1200" dirty="0">
                <a:solidFill>
                  <a:srgbClr val="1C2A55"/>
                </a:solidFill>
                <a:latin typeface="Arial Narrow" panose="020B0606020202030204" pitchFamily="34" charset="0"/>
                <a:ea typeface="ＭＳ Ｐゴシック"/>
              </a:rPr>
              <a:t>Совмещение </a:t>
            </a:r>
            <a:r>
              <a:rPr lang="ru-RU" sz="2100" b="1" kern="1200" dirty="0" smtClean="0">
                <a:solidFill>
                  <a:srgbClr val="1C2A55"/>
                </a:solidFill>
                <a:latin typeface="Arial Narrow" panose="020B0606020202030204" pitchFamily="34" charset="0"/>
                <a:ea typeface="ＭＳ Ｐゴシック"/>
              </a:rPr>
              <a:t>индекса </a:t>
            </a:r>
            <a:r>
              <a:rPr lang="ru-RU" sz="2100" b="1" kern="1200" dirty="0">
                <a:solidFill>
                  <a:srgbClr val="1C2A55"/>
                </a:solidFill>
                <a:latin typeface="Arial Narrow" panose="020B0606020202030204" pitchFamily="34" charset="0"/>
                <a:ea typeface="ＭＳ Ｐゴシック"/>
              </a:rPr>
              <a:t>AROPE и </a:t>
            </a:r>
            <a:br>
              <a:rPr lang="ru-RU" sz="2100" b="1" kern="1200" dirty="0">
                <a:solidFill>
                  <a:srgbClr val="1C2A55"/>
                </a:solidFill>
                <a:latin typeface="Arial Narrow" panose="020B0606020202030204" pitchFamily="34" charset="0"/>
                <a:ea typeface="ＭＳ Ｐゴシック"/>
              </a:rPr>
            </a:br>
            <a:r>
              <a:rPr lang="ru-RU" sz="2100" b="1" kern="1200" dirty="0">
                <a:solidFill>
                  <a:srgbClr val="1C2A55"/>
                </a:solidFill>
                <a:latin typeface="Arial Narrow" panose="020B0606020202030204" pitchFamily="34" charset="0"/>
                <a:ea typeface="ＭＳ Ｐゴシック"/>
              </a:rPr>
              <a:t>абсолютной </a:t>
            </a:r>
            <a:r>
              <a:rPr lang="ru-RU" sz="2100" b="1" kern="1200" dirty="0" smtClean="0">
                <a:solidFill>
                  <a:srgbClr val="1C2A55"/>
                </a:solidFill>
                <a:latin typeface="Arial Narrow" panose="020B0606020202030204" pitchFamily="34" charset="0"/>
                <a:ea typeface="ＭＳ Ｐゴシック"/>
              </a:rPr>
              <a:t>бедности для домохозяйств</a:t>
            </a:r>
            <a:endParaRPr lang="ru-RU" sz="2100" b="1" kern="1200" dirty="0">
              <a:solidFill>
                <a:srgbClr val="1C2A55"/>
              </a:solidFill>
              <a:latin typeface="Arial Narrow" panose="020B0606020202030204" pitchFamily="34" charset="0"/>
              <a:ea typeface="ＭＳ Ｐゴシック"/>
            </a:endParaRPr>
          </a:p>
        </p:txBody>
      </p:sp>
      <p:sp>
        <p:nvSpPr>
          <p:cNvPr id="4" name="Овал 3"/>
          <p:cNvSpPr/>
          <p:nvPr/>
        </p:nvSpPr>
        <p:spPr>
          <a:xfrm>
            <a:off x="928138" y="6334393"/>
            <a:ext cx="1584000" cy="1512000"/>
          </a:xfrm>
          <a:prstGeom prst="ellipse">
            <a:avLst/>
          </a:prstGeom>
          <a:noFill/>
          <a:ln w="9525" cap="flat">
            <a:solidFill>
              <a:schemeClr val="accent1">
                <a:lumMod val="5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400" b="0" i="0" u="none" strike="noStrike" cap="none" spc="0" normalizeH="0" baseline="0">
              <a:ln>
                <a:noFill/>
              </a:ln>
              <a:solidFill>
                <a:srgbClr val="FFFFFF"/>
              </a:solidFill>
              <a:effectLst/>
              <a:uFillTx/>
              <a:latin typeface="+mj-lt"/>
              <a:ea typeface="+mj-ea"/>
              <a:cs typeface="+mj-cs"/>
              <a:sym typeface="Helvetica Light"/>
            </a:endParaRPr>
          </a:p>
        </p:txBody>
      </p:sp>
      <p:sp>
        <p:nvSpPr>
          <p:cNvPr id="70" name="Овал 69"/>
          <p:cNvSpPr/>
          <p:nvPr/>
        </p:nvSpPr>
        <p:spPr>
          <a:xfrm>
            <a:off x="2033135" y="6334393"/>
            <a:ext cx="1584000" cy="1512000"/>
          </a:xfrm>
          <a:prstGeom prst="ellipse">
            <a:avLst/>
          </a:prstGeom>
          <a:noFill/>
          <a:ln w="9525" cap="flat">
            <a:solidFill>
              <a:schemeClr val="accent1">
                <a:lumMod val="5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400" b="0" i="0" u="none" strike="noStrike" cap="none" spc="0" normalizeH="0" baseline="0">
              <a:ln>
                <a:noFill/>
              </a:ln>
              <a:solidFill>
                <a:srgbClr val="FFFFFF"/>
              </a:solidFill>
              <a:effectLst/>
              <a:uFillTx/>
              <a:latin typeface="+mj-lt"/>
              <a:ea typeface="+mj-ea"/>
              <a:cs typeface="+mj-cs"/>
              <a:sym typeface="Helvetica Light"/>
            </a:endParaRPr>
          </a:p>
        </p:txBody>
      </p:sp>
      <p:sp>
        <p:nvSpPr>
          <p:cNvPr id="71" name="Овал 70"/>
          <p:cNvSpPr/>
          <p:nvPr/>
        </p:nvSpPr>
        <p:spPr>
          <a:xfrm>
            <a:off x="1480637" y="7081393"/>
            <a:ext cx="1584000" cy="1512000"/>
          </a:xfrm>
          <a:prstGeom prst="ellipse">
            <a:avLst/>
          </a:prstGeom>
          <a:noFill/>
          <a:ln w="9525" cap="flat">
            <a:solidFill>
              <a:schemeClr val="accent1">
                <a:lumMod val="5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400" b="0" i="0" u="none" strike="noStrike" cap="none" spc="0" normalizeH="0" baseline="0">
              <a:ln>
                <a:noFill/>
              </a:ln>
              <a:solidFill>
                <a:srgbClr val="FFFFFF"/>
              </a:solidFill>
              <a:effectLst/>
              <a:uFillTx/>
              <a:latin typeface="+mj-lt"/>
              <a:ea typeface="+mj-ea"/>
              <a:cs typeface="+mj-cs"/>
              <a:sym typeface="Helvetica Light"/>
            </a:endParaRPr>
          </a:p>
        </p:txBody>
      </p:sp>
      <p:sp>
        <p:nvSpPr>
          <p:cNvPr id="72" name="Прямоугольник 71"/>
          <p:cNvSpPr/>
          <p:nvPr/>
        </p:nvSpPr>
        <p:spPr>
          <a:xfrm>
            <a:off x="2002291" y="6789908"/>
            <a:ext cx="582018" cy="25753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1800" dirty="0" smtClean="0">
                <a:solidFill>
                  <a:schemeClr val="accent1">
                    <a:lumMod val="50000"/>
                  </a:schemeClr>
                </a:solidFill>
                <a:latin typeface="Arial Narrow" panose="020B0606020202030204" pitchFamily="34" charset="0"/>
              </a:rPr>
              <a:t>2,2%</a:t>
            </a:r>
          </a:p>
        </p:txBody>
      </p:sp>
      <p:sp>
        <p:nvSpPr>
          <p:cNvPr id="73" name="Прямоугольник 72"/>
          <p:cNvSpPr/>
          <p:nvPr/>
        </p:nvSpPr>
        <p:spPr>
          <a:xfrm>
            <a:off x="1995034" y="7130994"/>
            <a:ext cx="582018" cy="25753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1800" dirty="0" smtClean="0">
                <a:solidFill>
                  <a:schemeClr val="accent1">
                    <a:lumMod val="50000"/>
                  </a:schemeClr>
                </a:solidFill>
                <a:latin typeface="Arial Narrow" panose="020B0606020202030204" pitchFamily="34" charset="0"/>
              </a:rPr>
              <a:t>0,6%</a:t>
            </a:r>
          </a:p>
        </p:txBody>
      </p:sp>
      <p:sp>
        <p:nvSpPr>
          <p:cNvPr id="74" name="Прямоугольник 73"/>
          <p:cNvSpPr/>
          <p:nvPr/>
        </p:nvSpPr>
        <p:spPr>
          <a:xfrm>
            <a:off x="1995035" y="8205052"/>
            <a:ext cx="582018" cy="25753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1800" dirty="0" smtClean="0">
                <a:solidFill>
                  <a:schemeClr val="accent1">
                    <a:lumMod val="50000"/>
                  </a:schemeClr>
                </a:solidFill>
                <a:latin typeface="Arial Narrow" panose="020B0606020202030204" pitchFamily="34" charset="0"/>
              </a:rPr>
              <a:t>1,7%</a:t>
            </a:r>
          </a:p>
        </p:txBody>
      </p:sp>
      <p:sp>
        <p:nvSpPr>
          <p:cNvPr id="75" name="Прямоугольник 74"/>
          <p:cNvSpPr/>
          <p:nvPr/>
        </p:nvSpPr>
        <p:spPr>
          <a:xfrm>
            <a:off x="2991575" y="6768134"/>
            <a:ext cx="582018" cy="25753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1800" dirty="0" smtClean="0">
                <a:solidFill>
                  <a:schemeClr val="accent1">
                    <a:lumMod val="50000"/>
                  </a:schemeClr>
                </a:solidFill>
                <a:latin typeface="Arial Narrow" panose="020B0606020202030204" pitchFamily="34" charset="0"/>
              </a:rPr>
              <a:t>1,2%</a:t>
            </a:r>
          </a:p>
        </p:txBody>
      </p:sp>
      <p:sp>
        <p:nvSpPr>
          <p:cNvPr id="76" name="Прямоугольник 75"/>
          <p:cNvSpPr/>
          <p:nvPr/>
        </p:nvSpPr>
        <p:spPr>
          <a:xfrm>
            <a:off x="966830" y="6775391"/>
            <a:ext cx="684000" cy="25753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1800" dirty="0" smtClean="0">
                <a:solidFill>
                  <a:schemeClr val="accent1">
                    <a:lumMod val="50000"/>
                  </a:schemeClr>
                </a:solidFill>
                <a:latin typeface="Arial Narrow" panose="020B0606020202030204" pitchFamily="34" charset="0"/>
              </a:rPr>
              <a:t>16,9%</a:t>
            </a:r>
          </a:p>
        </p:txBody>
      </p:sp>
      <p:sp>
        <p:nvSpPr>
          <p:cNvPr id="77" name="Прямоугольник 76"/>
          <p:cNvSpPr/>
          <p:nvPr/>
        </p:nvSpPr>
        <p:spPr>
          <a:xfrm>
            <a:off x="2376915" y="7459414"/>
            <a:ext cx="582018" cy="25753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1800" dirty="0" smtClean="0">
                <a:solidFill>
                  <a:schemeClr val="accent1">
                    <a:lumMod val="50000"/>
                  </a:schemeClr>
                </a:solidFill>
                <a:latin typeface="Arial Narrow" panose="020B0606020202030204" pitchFamily="34" charset="0"/>
              </a:rPr>
              <a:t>0,1%</a:t>
            </a:r>
          </a:p>
        </p:txBody>
      </p:sp>
      <p:sp>
        <p:nvSpPr>
          <p:cNvPr id="78" name="Прямоугольник 77"/>
          <p:cNvSpPr/>
          <p:nvPr/>
        </p:nvSpPr>
        <p:spPr>
          <a:xfrm>
            <a:off x="1550974" y="7495525"/>
            <a:ext cx="582018" cy="25753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1800" dirty="0" smtClean="0">
                <a:solidFill>
                  <a:schemeClr val="accent1">
                    <a:lumMod val="50000"/>
                  </a:schemeClr>
                </a:solidFill>
                <a:latin typeface="Arial Narrow" panose="020B0606020202030204" pitchFamily="34" charset="0"/>
              </a:rPr>
              <a:t>2,4%</a:t>
            </a:r>
          </a:p>
        </p:txBody>
      </p:sp>
      <p:sp>
        <p:nvSpPr>
          <p:cNvPr id="79" name="Прямоугольник 78"/>
          <p:cNvSpPr/>
          <p:nvPr/>
        </p:nvSpPr>
        <p:spPr>
          <a:xfrm>
            <a:off x="-17764" y="7946697"/>
            <a:ext cx="1573022" cy="440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1800" dirty="0" smtClean="0">
                <a:solidFill>
                  <a:schemeClr val="accent1">
                    <a:lumMod val="50000"/>
                  </a:schemeClr>
                </a:solidFill>
                <a:latin typeface="Arial Narrow" panose="020B0606020202030204" pitchFamily="34" charset="0"/>
              </a:rPr>
              <a:t>Относительная бедность – 22,2%</a:t>
            </a:r>
          </a:p>
        </p:txBody>
      </p:sp>
      <p:sp>
        <p:nvSpPr>
          <p:cNvPr id="80" name="Прямоугольник 79"/>
          <p:cNvSpPr/>
          <p:nvPr/>
        </p:nvSpPr>
        <p:spPr>
          <a:xfrm>
            <a:off x="1414939" y="8812311"/>
            <a:ext cx="1573022" cy="440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1800" dirty="0" err="1" smtClean="0">
                <a:solidFill>
                  <a:schemeClr val="accent1">
                    <a:lumMod val="50000"/>
                  </a:schemeClr>
                </a:solidFill>
                <a:latin typeface="Arial Narrow" panose="020B0606020202030204" pitchFamily="34" charset="0"/>
              </a:rPr>
              <a:t>Исключенность</a:t>
            </a:r>
            <a:r>
              <a:rPr lang="ru-RU" sz="1800" dirty="0" smtClean="0">
                <a:solidFill>
                  <a:schemeClr val="accent1">
                    <a:lumMod val="50000"/>
                  </a:schemeClr>
                </a:solidFill>
                <a:latin typeface="Arial Narrow" panose="020B0606020202030204" pitchFamily="34" charset="0"/>
              </a:rPr>
              <a:t> на рынке труда – 4,8%</a:t>
            </a:r>
          </a:p>
        </p:txBody>
      </p:sp>
      <p:sp>
        <p:nvSpPr>
          <p:cNvPr id="81" name="Прямоугольник 80"/>
          <p:cNvSpPr/>
          <p:nvPr/>
        </p:nvSpPr>
        <p:spPr>
          <a:xfrm>
            <a:off x="2813787" y="6120596"/>
            <a:ext cx="1946895" cy="440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1800" dirty="0" smtClean="0">
                <a:solidFill>
                  <a:schemeClr val="accent1">
                    <a:lumMod val="50000"/>
                  </a:schemeClr>
                </a:solidFill>
                <a:latin typeface="Arial Narrow" panose="020B0606020202030204" pitchFamily="34" charset="0"/>
              </a:rPr>
              <a:t>Материальная депривация</a:t>
            </a:r>
          </a:p>
          <a:p>
            <a:r>
              <a:rPr lang="ru-RU" sz="1800" dirty="0" smtClean="0">
                <a:solidFill>
                  <a:schemeClr val="accent1">
                    <a:lumMod val="50000"/>
                  </a:schemeClr>
                </a:solidFill>
                <a:latin typeface="Arial Narrow" panose="020B0606020202030204" pitchFamily="34" charset="0"/>
              </a:rPr>
              <a:t> – 4,2%</a:t>
            </a:r>
          </a:p>
        </p:txBody>
      </p:sp>
      <p:sp>
        <p:nvSpPr>
          <p:cNvPr id="82" name="Прямоугольник 81"/>
          <p:cNvSpPr/>
          <p:nvPr/>
        </p:nvSpPr>
        <p:spPr>
          <a:xfrm>
            <a:off x="210181" y="5939744"/>
            <a:ext cx="1573022" cy="440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en-US" sz="1800" b="1" dirty="0" smtClean="0">
                <a:solidFill>
                  <a:schemeClr val="accent1">
                    <a:lumMod val="50000"/>
                  </a:schemeClr>
                </a:solidFill>
                <a:latin typeface="Arial Narrow" panose="020B0606020202030204" pitchFamily="34" charset="0"/>
              </a:rPr>
              <a:t>AROPE – 25,2%</a:t>
            </a:r>
            <a:endParaRPr lang="ru-RU" sz="1800" b="1" dirty="0" smtClean="0">
              <a:solidFill>
                <a:schemeClr val="accent1">
                  <a:lumMod val="50000"/>
                </a:schemeClr>
              </a:solidFill>
              <a:latin typeface="Arial Narrow" panose="020B0606020202030204" pitchFamily="34" charset="0"/>
            </a:endParaRPr>
          </a:p>
        </p:txBody>
      </p:sp>
      <p:sp>
        <p:nvSpPr>
          <p:cNvPr id="83" name="Овал 82"/>
          <p:cNvSpPr/>
          <p:nvPr/>
        </p:nvSpPr>
        <p:spPr>
          <a:xfrm>
            <a:off x="5420305" y="6341650"/>
            <a:ext cx="1584000" cy="1512000"/>
          </a:xfrm>
          <a:prstGeom prst="ellipse">
            <a:avLst/>
          </a:prstGeom>
          <a:noFill/>
          <a:ln w="9525" cap="flat">
            <a:solidFill>
              <a:schemeClr val="accent1">
                <a:lumMod val="5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400" b="0" i="0" u="none" strike="noStrike" cap="none" spc="0" normalizeH="0" baseline="0">
              <a:ln>
                <a:noFill/>
              </a:ln>
              <a:solidFill>
                <a:srgbClr val="FFFFFF"/>
              </a:solidFill>
              <a:effectLst/>
              <a:uFillTx/>
              <a:latin typeface="+mj-lt"/>
              <a:ea typeface="+mj-ea"/>
              <a:cs typeface="+mj-cs"/>
              <a:sym typeface="Helvetica Light"/>
            </a:endParaRPr>
          </a:p>
        </p:txBody>
      </p:sp>
      <p:sp>
        <p:nvSpPr>
          <p:cNvPr id="84" name="Овал 83"/>
          <p:cNvSpPr/>
          <p:nvPr/>
        </p:nvSpPr>
        <p:spPr>
          <a:xfrm>
            <a:off x="6525302" y="6341650"/>
            <a:ext cx="1584000" cy="1512000"/>
          </a:xfrm>
          <a:prstGeom prst="ellipse">
            <a:avLst/>
          </a:prstGeom>
          <a:noFill/>
          <a:ln w="9525" cap="flat">
            <a:solidFill>
              <a:schemeClr val="accent1">
                <a:lumMod val="5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400" b="0" i="0" u="none" strike="noStrike" cap="none" spc="0" normalizeH="0" baseline="0">
              <a:ln>
                <a:noFill/>
              </a:ln>
              <a:solidFill>
                <a:srgbClr val="FFFFFF"/>
              </a:solidFill>
              <a:effectLst/>
              <a:uFillTx/>
              <a:latin typeface="+mj-lt"/>
              <a:ea typeface="+mj-ea"/>
              <a:cs typeface="+mj-cs"/>
              <a:sym typeface="Helvetica Light"/>
            </a:endParaRPr>
          </a:p>
        </p:txBody>
      </p:sp>
      <p:sp>
        <p:nvSpPr>
          <p:cNvPr id="85" name="Овал 84"/>
          <p:cNvSpPr/>
          <p:nvPr/>
        </p:nvSpPr>
        <p:spPr>
          <a:xfrm>
            <a:off x="5972804" y="7088650"/>
            <a:ext cx="1584000" cy="1512000"/>
          </a:xfrm>
          <a:prstGeom prst="ellipse">
            <a:avLst/>
          </a:prstGeom>
          <a:noFill/>
          <a:ln w="9525" cap="flat">
            <a:solidFill>
              <a:schemeClr val="accent1">
                <a:lumMod val="5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400" b="0" i="0" u="none" strike="noStrike" cap="none" spc="0" normalizeH="0" baseline="0">
              <a:ln>
                <a:noFill/>
              </a:ln>
              <a:solidFill>
                <a:srgbClr val="FFFFFF"/>
              </a:solidFill>
              <a:effectLst/>
              <a:uFillTx/>
              <a:latin typeface="+mj-lt"/>
              <a:ea typeface="+mj-ea"/>
              <a:cs typeface="+mj-cs"/>
              <a:sym typeface="Helvetica Light"/>
            </a:endParaRPr>
          </a:p>
        </p:txBody>
      </p:sp>
      <p:sp>
        <p:nvSpPr>
          <p:cNvPr id="86" name="Прямоугольник 85"/>
          <p:cNvSpPr/>
          <p:nvPr/>
        </p:nvSpPr>
        <p:spPr>
          <a:xfrm>
            <a:off x="6494458" y="6797165"/>
            <a:ext cx="582018" cy="25753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en-US" sz="1800" dirty="0" smtClean="0">
                <a:solidFill>
                  <a:schemeClr val="accent1">
                    <a:lumMod val="50000"/>
                  </a:schemeClr>
                </a:solidFill>
                <a:latin typeface="Arial Narrow" panose="020B0606020202030204" pitchFamily="34" charset="0"/>
              </a:rPr>
              <a:t>7,4</a:t>
            </a:r>
            <a:r>
              <a:rPr lang="ru-RU" sz="1800" dirty="0" smtClean="0">
                <a:solidFill>
                  <a:schemeClr val="accent1">
                    <a:lumMod val="50000"/>
                  </a:schemeClr>
                </a:solidFill>
                <a:latin typeface="Arial Narrow" panose="020B0606020202030204" pitchFamily="34" charset="0"/>
              </a:rPr>
              <a:t>%</a:t>
            </a:r>
          </a:p>
        </p:txBody>
      </p:sp>
      <p:sp>
        <p:nvSpPr>
          <p:cNvPr id="87" name="Прямоугольник 86"/>
          <p:cNvSpPr/>
          <p:nvPr/>
        </p:nvSpPr>
        <p:spPr>
          <a:xfrm>
            <a:off x="6487201" y="7138251"/>
            <a:ext cx="582018" cy="25753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en-US" sz="1800" dirty="0" smtClean="0">
                <a:solidFill>
                  <a:schemeClr val="accent1">
                    <a:lumMod val="50000"/>
                  </a:schemeClr>
                </a:solidFill>
                <a:latin typeface="Arial Narrow" panose="020B0606020202030204" pitchFamily="34" charset="0"/>
              </a:rPr>
              <a:t>2,1</a:t>
            </a:r>
            <a:r>
              <a:rPr lang="ru-RU" sz="1800" dirty="0" smtClean="0">
                <a:solidFill>
                  <a:schemeClr val="accent1">
                    <a:lumMod val="50000"/>
                  </a:schemeClr>
                </a:solidFill>
                <a:latin typeface="Arial Narrow" panose="020B0606020202030204" pitchFamily="34" charset="0"/>
              </a:rPr>
              <a:t>%</a:t>
            </a:r>
          </a:p>
        </p:txBody>
      </p:sp>
      <p:sp>
        <p:nvSpPr>
          <p:cNvPr id="88" name="Прямоугольник 87"/>
          <p:cNvSpPr/>
          <p:nvPr/>
        </p:nvSpPr>
        <p:spPr>
          <a:xfrm>
            <a:off x="6487202" y="8212309"/>
            <a:ext cx="582018" cy="25753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en-US" sz="1800" dirty="0" smtClean="0">
                <a:solidFill>
                  <a:schemeClr val="accent1">
                    <a:lumMod val="50000"/>
                  </a:schemeClr>
                </a:solidFill>
                <a:latin typeface="Arial Narrow" panose="020B0606020202030204" pitchFamily="34" charset="0"/>
              </a:rPr>
              <a:t>2,2</a:t>
            </a:r>
            <a:r>
              <a:rPr lang="ru-RU" sz="1800" dirty="0" smtClean="0">
                <a:solidFill>
                  <a:schemeClr val="accent1">
                    <a:lumMod val="50000"/>
                  </a:schemeClr>
                </a:solidFill>
                <a:latin typeface="Arial Narrow" panose="020B0606020202030204" pitchFamily="34" charset="0"/>
              </a:rPr>
              <a:t>%</a:t>
            </a:r>
          </a:p>
        </p:txBody>
      </p:sp>
      <p:sp>
        <p:nvSpPr>
          <p:cNvPr id="89" name="Прямоугольник 88"/>
          <p:cNvSpPr/>
          <p:nvPr/>
        </p:nvSpPr>
        <p:spPr>
          <a:xfrm>
            <a:off x="7483742" y="6775391"/>
            <a:ext cx="582018" cy="25753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en-US" sz="1800" dirty="0" smtClean="0">
                <a:solidFill>
                  <a:schemeClr val="accent1">
                    <a:lumMod val="50000"/>
                  </a:schemeClr>
                </a:solidFill>
                <a:latin typeface="Arial Narrow" panose="020B0606020202030204" pitchFamily="34" charset="0"/>
              </a:rPr>
              <a:t>3,1</a:t>
            </a:r>
            <a:r>
              <a:rPr lang="ru-RU" sz="1800" dirty="0" smtClean="0">
                <a:solidFill>
                  <a:schemeClr val="accent1">
                    <a:lumMod val="50000"/>
                  </a:schemeClr>
                </a:solidFill>
                <a:latin typeface="Arial Narrow" panose="020B0606020202030204" pitchFamily="34" charset="0"/>
              </a:rPr>
              <a:t>%</a:t>
            </a:r>
          </a:p>
        </p:txBody>
      </p:sp>
      <p:sp>
        <p:nvSpPr>
          <p:cNvPr id="90" name="Прямоугольник 89"/>
          <p:cNvSpPr/>
          <p:nvPr/>
        </p:nvSpPr>
        <p:spPr>
          <a:xfrm>
            <a:off x="5458997" y="6782648"/>
            <a:ext cx="684000" cy="25753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en-US" sz="1800" dirty="0" smtClean="0">
                <a:solidFill>
                  <a:schemeClr val="accent1">
                    <a:lumMod val="50000"/>
                  </a:schemeClr>
                </a:solidFill>
                <a:latin typeface="Arial Narrow" panose="020B0606020202030204" pitchFamily="34" charset="0"/>
              </a:rPr>
              <a:t>29</a:t>
            </a:r>
            <a:r>
              <a:rPr lang="ru-RU" sz="1800" dirty="0" smtClean="0">
                <a:solidFill>
                  <a:schemeClr val="accent1">
                    <a:lumMod val="50000"/>
                  </a:schemeClr>
                </a:solidFill>
                <a:latin typeface="Arial Narrow" panose="020B0606020202030204" pitchFamily="34" charset="0"/>
              </a:rPr>
              <a:t>,9%</a:t>
            </a:r>
          </a:p>
        </p:txBody>
      </p:sp>
      <p:sp>
        <p:nvSpPr>
          <p:cNvPr id="91" name="Прямоугольник 90"/>
          <p:cNvSpPr/>
          <p:nvPr/>
        </p:nvSpPr>
        <p:spPr>
          <a:xfrm>
            <a:off x="6869082" y="7466671"/>
            <a:ext cx="582018" cy="25753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1800" dirty="0" smtClean="0">
                <a:solidFill>
                  <a:schemeClr val="accent1">
                    <a:lumMod val="50000"/>
                  </a:schemeClr>
                </a:solidFill>
                <a:latin typeface="Arial Narrow" panose="020B0606020202030204" pitchFamily="34" charset="0"/>
              </a:rPr>
              <a:t>0,</a:t>
            </a:r>
            <a:r>
              <a:rPr lang="en-US" sz="1800" dirty="0" smtClean="0">
                <a:solidFill>
                  <a:schemeClr val="accent1">
                    <a:lumMod val="50000"/>
                  </a:schemeClr>
                </a:solidFill>
                <a:latin typeface="Arial Narrow" panose="020B0606020202030204" pitchFamily="34" charset="0"/>
              </a:rPr>
              <a:t>6</a:t>
            </a:r>
            <a:r>
              <a:rPr lang="ru-RU" sz="1800" dirty="0" smtClean="0">
                <a:solidFill>
                  <a:schemeClr val="accent1">
                    <a:lumMod val="50000"/>
                  </a:schemeClr>
                </a:solidFill>
                <a:latin typeface="Arial Narrow" panose="020B0606020202030204" pitchFamily="34" charset="0"/>
              </a:rPr>
              <a:t>%</a:t>
            </a:r>
          </a:p>
        </p:txBody>
      </p:sp>
      <p:sp>
        <p:nvSpPr>
          <p:cNvPr id="92" name="Прямоугольник 91"/>
          <p:cNvSpPr/>
          <p:nvPr/>
        </p:nvSpPr>
        <p:spPr>
          <a:xfrm>
            <a:off x="6043141" y="7502782"/>
            <a:ext cx="582018" cy="25753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en-US" sz="1800" dirty="0" smtClean="0">
                <a:solidFill>
                  <a:schemeClr val="accent1">
                    <a:lumMod val="50000"/>
                  </a:schemeClr>
                </a:solidFill>
                <a:latin typeface="Arial Narrow" panose="020B0606020202030204" pitchFamily="34" charset="0"/>
              </a:rPr>
              <a:t>6,1</a:t>
            </a:r>
            <a:r>
              <a:rPr lang="ru-RU" sz="1800" dirty="0" smtClean="0">
                <a:solidFill>
                  <a:schemeClr val="accent1">
                    <a:lumMod val="50000"/>
                  </a:schemeClr>
                </a:solidFill>
                <a:latin typeface="Arial Narrow" panose="020B0606020202030204" pitchFamily="34" charset="0"/>
              </a:rPr>
              <a:t>%</a:t>
            </a:r>
          </a:p>
        </p:txBody>
      </p:sp>
      <p:sp>
        <p:nvSpPr>
          <p:cNvPr id="93" name="Прямоугольник 92"/>
          <p:cNvSpPr/>
          <p:nvPr/>
        </p:nvSpPr>
        <p:spPr>
          <a:xfrm>
            <a:off x="4474403" y="7953954"/>
            <a:ext cx="1573022" cy="440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1800" dirty="0" smtClean="0">
                <a:solidFill>
                  <a:schemeClr val="accent1">
                    <a:lumMod val="50000"/>
                  </a:schemeClr>
                </a:solidFill>
                <a:latin typeface="Arial Narrow" panose="020B0606020202030204" pitchFamily="34" charset="0"/>
              </a:rPr>
              <a:t>Относительная бедность – </a:t>
            </a:r>
            <a:r>
              <a:rPr lang="en-US" sz="1800" dirty="0" smtClean="0">
                <a:solidFill>
                  <a:schemeClr val="accent1">
                    <a:lumMod val="50000"/>
                  </a:schemeClr>
                </a:solidFill>
                <a:latin typeface="Arial Narrow" panose="020B0606020202030204" pitchFamily="34" charset="0"/>
              </a:rPr>
              <a:t>45,6</a:t>
            </a:r>
            <a:r>
              <a:rPr lang="ru-RU" sz="1800" dirty="0" smtClean="0">
                <a:solidFill>
                  <a:schemeClr val="accent1">
                    <a:lumMod val="50000"/>
                  </a:schemeClr>
                </a:solidFill>
                <a:latin typeface="Arial Narrow" panose="020B0606020202030204" pitchFamily="34" charset="0"/>
              </a:rPr>
              <a:t>%</a:t>
            </a:r>
          </a:p>
        </p:txBody>
      </p:sp>
      <p:sp>
        <p:nvSpPr>
          <p:cNvPr id="94" name="Прямоугольник 93"/>
          <p:cNvSpPr/>
          <p:nvPr/>
        </p:nvSpPr>
        <p:spPr>
          <a:xfrm>
            <a:off x="5907106" y="8819568"/>
            <a:ext cx="1573022" cy="440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1800" dirty="0" err="1" smtClean="0">
                <a:solidFill>
                  <a:schemeClr val="accent1">
                    <a:lumMod val="50000"/>
                  </a:schemeClr>
                </a:solidFill>
                <a:latin typeface="Arial Narrow" panose="020B0606020202030204" pitchFamily="34" charset="0"/>
              </a:rPr>
              <a:t>Исключенность</a:t>
            </a:r>
            <a:r>
              <a:rPr lang="ru-RU" sz="1800" dirty="0" smtClean="0">
                <a:solidFill>
                  <a:schemeClr val="accent1">
                    <a:lumMod val="50000"/>
                  </a:schemeClr>
                </a:solidFill>
                <a:latin typeface="Arial Narrow" panose="020B0606020202030204" pitchFamily="34" charset="0"/>
              </a:rPr>
              <a:t> на рынке труда – </a:t>
            </a:r>
            <a:r>
              <a:rPr lang="en-US" sz="1800" dirty="0" smtClean="0">
                <a:solidFill>
                  <a:schemeClr val="accent1">
                    <a:lumMod val="50000"/>
                  </a:schemeClr>
                </a:solidFill>
                <a:latin typeface="Arial Narrow" panose="020B0606020202030204" pitchFamily="34" charset="0"/>
              </a:rPr>
              <a:t>11,0</a:t>
            </a:r>
            <a:r>
              <a:rPr lang="ru-RU" sz="1800" dirty="0" smtClean="0">
                <a:solidFill>
                  <a:schemeClr val="accent1">
                    <a:lumMod val="50000"/>
                  </a:schemeClr>
                </a:solidFill>
                <a:latin typeface="Arial Narrow" panose="020B0606020202030204" pitchFamily="34" charset="0"/>
              </a:rPr>
              <a:t>%</a:t>
            </a:r>
          </a:p>
        </p:txBody>
      </p:sp>
      <p:sp>
        <p:nvSpPr>
          <p:cNvPr id="95" name="Прямоугольник 94"/>
          <p:cNvSpPr/>
          <p:nvPr/>
        </p:nvSpPr>
        <p:spPr>
          <a:xfrm>
            <a:off x="7305954" y="6127853"/>
            <a:ext cx="1946895" cy="440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1800" dirty="0" smtClean="0">
                <a:solidFill>
                  <a:schemeClr val="accent1">
                    <a:lumMod val="50000"/>
                  </a:schemeClr>
                </a:solidFill>
                <a:latin typeface="Arial Narrow" panose="020B0606020202030204" pitchFamily="34" charset="0"/>
              </a:rPr>
              <a:t>Материальная депривация</a:t>
            </a:r>
          </a:p>
          <a:p>
            <a:r>
              <a:rPr lang="ru-RU" sz="1800" dirty="0" smtClean="0">
                <a:solidFill>
                  <a:schemeClr val="accent1">
                    <a:lumMod val="50000"/>
                  </a:schemeClr>
                </a:solidFill>
                <a:latin typeface="Arial Narrow" panose="020B0606020202030204" pitchFamily="34" charset="0"/>
              </a:rPr>
              <a:t> – </a:t>
            </a:r>
            <a:r>
              <a:rPr lang="en-US" sz="1800" dirty="0" smtClean="0">
                <a:solidFill>
                  <a:schemeClr val="accent1">
                    <a:lumMod val="50000"/>
                  </a:schemeClr>
                </a:solidFill>
                <a:latin typeface="Arial Narrow" panose="020B0606020202030204" pitchFamily="34" charset="0"/>
              </a:rPr>
              <a:t>13</a:t>
            </a:r>
            <a:r>
              <a:rPr lang="ru-RU" sz="1800" dirty="0" smtClean="0">
                <a:solidFill>
                  <a:schemeClr val="accent1">
                    <a:lumMod val="50000"/>
                  </a:schemeClr>
                </a:solidFill>
                <a:latin typeface="Arial Narrow" panose="020B0606020202030204" pitchFamily="34" charset="0"/>
              </a:rPr>
              <a:t>,2%</a:t>
            </a:r>
          </a:p>
        </p:txBody>
      </p:sp>
      <p:sp>
        <p:nvSpPr>
          <p:cNvPr id="96" name="Прямоугольник 95"/>
          <p:cNvSpPr/>
          <p:nvPr/>
        </p:nvSpPr>
        <p:spPr>
          <a:xfrm>
            <a:off x="4702348" y="5947001"/>
            <a:ext cx="1573022" cy="440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en-US" sz="1800" b="1" dirty="0" smtClean="0">
                <a:solidFill>
                  <a:schemeClr val="accent1">
                    <a:lumMod val="50000"/>
                  </a:schemeClr>
                </a:solidFill>
                <a:latin typeface="Arial Narrow" panose="020B0606020202030204" pitchFamily="34" charset="0"/>
              </a:rPr>
              <a:t>AROPE – 51,4%</a:t>
            </a:r>
            <a:endParaRPr lang="ru-RU" sz="1800" b="1" dirty="0" smtClean="0">
              <a:solidFill>
                <a:schemeClr val="accent1">
                  <a:lumMod val="50000"/>
                </a:schemeClr>
              </a:solidFill>
              <a:latin typeface="Arial Narrow" panose="020B0606020202030204" pitchFamily="34" charset="0"/>
            </a:endParaRPr>
          </a:p>
        </p:txBody>
      </p:sp>
      <p:sp>
        <p:nvSpPr>
          <p:cNvPr id="5" name="Прямоугольник 4"/>
          <p:cNvSpPr/>
          <p:nvPr/>
        </p:nvSpPr>
        <p:spPr>
          <a:xfrm>
            <a:off x="58056" y="4813961"/>
            <a:ext cx="4447273" cy="4665523"/>
          </a:xfrm>
          <a:prstGeom prst="rect">
            <a:avLst/>
          </a:prstGeom>
          <a:noFill/>
          <a:ln w="12700" cap="flat">
            <a:solidFill>
              <a:schemeClr val="bg1">
                <a:lumMod val="85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400" b="0" i="0" u="none" strike="noStrike" cap="none" spc="0" normalizeH="0" baseline="0">
              <a:ln>
                <a:noFill/>
              </a:ln>
              <a:solidFill>
                <a:srgbClr val="FFFFFF"/>
              </a:solidFill>
              <a:effectLst/>
              <a:uFillTx/>
              <a:latin typeface="+mj-lt"/>
              <a:ea typeface="+mj-ea"/>
              <a:cs typeface="+mj-cs"/>
              <a:sym typeface="Helvetica Light"/>
            </a:endParaRPr>
          </a:p>
        </p:txBody>
      </p:sp>
      <p:sp>
        <p:nvSpPr>
          <p:cNvPr id="97" name="Прямоугольник 96"/>
          <p:cNvSpPr/>
          <p:nvPr/>
        </p:nvSpPr>
        <p:spPr>
          <a:xfrm>
            <a:off x="4550231" y="4835732"/>
            <a:ext cx="4392000" cy="4665523"/>
          </a:xfrm>
          <a:prstGeom prst="rect">
            <a:avLst/>
          </a:prstGeom>
          <a:noFill/>
          <a:ln w="12700" cap="flat">
            <a:solidFill>
              <a:schemeClr val="bg1">
                <a:lumMod val="85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400" b="0" i="0" u="none" strike="noStrike" cap="none" spc="0" normalizeH="0" baseline="0">
              <a:ln>
                <a:noFill/>
              </a:ln>
              <a:solidFill>
                <a:srgbClr val="FFFFFF"/>
              </a:solidFill>
              <a:effectLst/>
              <a:uFillTx/>
              <a:latin typeface="+mj-lt"/>
              <a:ea typeface="+mj-ea"/>
              <a:cs typeface="+mj-cs"/>
              <a:sym typeface="Helvetica Light"/>
            </a:endParaRPr>
          </a:p>
        </p:txBody>
      </p:sp>
      <p:sp>
        <p:nvSpPr>
          <p:cNvPr id="98" name="Прямоугольник 97"/>
          <p:cNvSpPr/>
          <p:nvPr/>
        </p:nvSpPr>
        <p:spPr>
          <a:xfrm>
            <a:off x="9013376" y="4842990"/>
            <a:ext cx="3888000" cy="4665523"/>
          </a:xfrm>
          <a:prstGeom prst="rect">
            <a:avLst/>
          </a:prstGeom>
          <a:noFill/>
          <a:ln w="12700" cap="flat">
            <a:solidFill>
              <a:schemeClr val="bg1">
                <a:lumMod val="85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400" b="0" i="0" u="none" strike="noStrike" cap="none" spc="0" normalizeH="0" baseline="0">
              <a:ln>
                <a:noFill/>
              </a:ln>
              <a:solidFill>
                <a:srgbClr val="FFFFFF"/>
              </a:solidFill>
              <a:effectLst/>
              <a:uFillTx/>
              <a:latin typeface="+mj-lt"/>
              <a:ea typeface="+mj-ea"/>
              <a:cs typeface="+mj-cs"/>
              <a:sym typeface="Helvetica Light"/>
            </a:endParaRPr>
          </a:p>
        </p:txBody>
      </p:sp>
      <p:sp>
        <p:nvSpPr>
          <p:cNvPr id="99" name="Овал 98"/>
          <p:cNvSpPr/>
          <p:nvPr/>
        </p:nvSpPr>
        <p:spPr>
          <a:xfrm>
            <a:off x="9528404" y="6341650"/>
            <a:ext cx="1584000" cy="1512000"/>
          </a:xfrm>
          <a:prstGeom prst="ellipse">
            <a:avLst/>
          </a:prstGeom>
          <a:noFill/>
          <a:ln w="9525" cap="flat">
            <a:solidFill>
              <a:schemeClr val="accent1">
                <a:lumMod val="5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400" b="0" i="0" u="none" strike="noStrike" cap="none" spc="0" normalizeH="0" baseline="0">
              <a:ln>
                <a:noFill/>
              </a:ln>
              <a:solidFill>
                <a:srgbClr val="FFFFFF"/>
              </a:solidFill>
              <a:effectLst/>
              <a:uFillTx/>
              <a:latin typeface="+mj-lt"/>
              <a:ea typeface="+mj-ea"/>
              <a:cs typeface="+mj-cs"/>
              <a:sym typeface="Helvetica Light"/>
            </a:endParaRPr>
          </a:p>
        </p:txBody>
      </p:sp>
      <p:sp>
        <p:nvSpPr>
          <p:cNvPr id="100" name="Овал 99"/>
          <p:cNvSpPr/>
          <p:nvPr/>
        </p:nvSpPr>
        <p:spPr>
          <a:xfrm>
            <a:off x="10633401" y="6341650"/>
            <a:ext cx="1584000" cy="1512000"/>
          </a:xfrm>
          <a:prstGeom prst="ellipse">
            <a:avLst/>
          </a:prstGeom>
          <a:noFill/>
          <a:ln w="9525" cap="flat">
            <a:solidFill>
              <a:schemeClr val="accent1">
                <a:lumMod val="5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400" b="0" i="0" u="none" strike="noStrike" cap="none" spc="0" normalizeH="0" baseline="0">
              <a:ln>
                <a:noFill/>
              </a:ln>
              <a:solidFill>
                <a:srgbClr val="FFFFFF"/>
              </a:solidFill>
              <a:effectLst/>
              <a:uFillTx/>
              <a:latin typeface="+mj-lt"/>
              <a:ea typeface="+mj-ea"/>
              <a:cs typeface="+mj-cs"/>
              <a:sym typeface="Helvetica Light"/>
            </a:endParaRPr>
          </a:p>
        </p:txBody>
      </p:sp>
      <p:sp>
        <p:nvSpPr>
          <p:cNvPr id="101" name="Прямоугольник 100"/>
          <p:cNvSpPr/>
          <p:nvPr/>
        </p:nvSpPr>
        <p:spPr>
          <a:xfrm>
            <a:off x="10602557" y="6985850"/>
            <a:ext cx="582018" cy="25753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en-US" sz="1800" dirty="0" smtClean="0">
                <a:solidFill>
                  <a:schemeClr val="accent1">
                    <a:lumMod val="50000"/>
                  </a:schemeClr>
                </a:solidFill>
                <a:latin typeface="Arial Narrow" panose="020B0606020202030204" pitchFamily="34" charset="0"/>
              </a:rPr>
              <a:t>8,3</a:t>
            </a:r>
            <a:r>
              <a:rPr lang="ru-RU" sz="1800" dirty="0" smtClean="0">
                <a:solidFill>
                  <a:schemeClr val="accent1">
                    <a:lumMod val="50000"/>
                  </a:schemeClr>
                </a:solidFill>
                <a:latin typeface="Arial Narrow" panose="020B0606020202030204" pitchFamily="34" charset="0"/>
              </a:rPr>
              <a:t>%</a:t>
            </a:r>
          </a:p>
        </p:txBody>
      </p:sp>
      <p:sp>
        <p:nvSpPr>
          <p:cNvPr id="102" name="Прямоугольник 101"/>
          <p:cNvSpPr/>
          <p:nvPr/>
        </p:nvSpPr>
        <p:spPr>
          <a:xfrm>
            <a:off x="11591841" y="6964076"/>
            <a:ext cx="648000" cy="25753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en-US" sz="1800" dirty="0" smtClean="0">
                <a:solidFill>
                  <a:schemeClr val="accent1">
                    <a:lumMod val="50000"/>
                  </a:schemeClr>
                </a:solidFill>
                <a:latin typeface="Arial Narrow" panose="020B0606020202030204" pitchFamily="34" charset="0"/>
              </a:rPr>
              <a:t>16,9</a:t>
            </a:r>
            <a:r>
              <a:rPr lang="ru-RU" sz="1800" dirty="0" smtClean="0">
                <a:solidFill>
                  <a:schemeClr val="accent1">
                    <a:lumMod val="50000"/>
                  </a:schemeClr>
                </a:solidFill>
                <a:latin typeface="Arial Narrow" panose="020B0606020202030204" pitchFamily="34" charset="0"/>
              </a:rPr>
              <a:t>%</a:t>
            </a:r>
          </a:p>
        </p:txBody>
      </p:sp>
      <p:sp>
        <p:nvSpPr>
          <p:cNvPr id="103" name="Прямоугольник 102"/>
          <p:cNvSpPr/>
          <p:nvPr/>
        </p:nvSpPr>
        <p:spPr>
          <a:xfrm>
            <a:off x="9567096" y="6971333"/>
            <a:ext cx="684000" cy="25753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en-US" sz="1800" dirty="0" smtClean="0">
                <a:solidFill>
                  <a:schemeClr val="accent1">
                    <a:lumMod val="50000"/>
                  </a:schemeClr>
                </a:solidFill>
                <a:latin typeface="Arial Narrow" panose="020B0606020202030204" pitchFamily="34" charset="0"/>
              </a:rPr>
              <a:t>0,4</a:t>
            </a:r>
            <a:r>
              <a:rPr lang="ru-RU" sz="1800" dirty="0" smtClean="0">
                <a:solidFill>
                  <a:schemeClr val="accent1">
                    <a:lumMod val="50000"/>
                  </a:schemeClr>
                </a:solidFill>
                <a:latin typeface="Arial Narrow" panose="020B0606020202030204" pitchFamily="34" charset="0"/>
              </a:rPr>
              <a:t>%</a:t>
            </a:r>
          </a:p>
        </p:txBody>
      </p:sp>
      <p:sp>
        <p:nvSpPr>
          <p:cNvPr id="104" name="Прямоугольник 103"/>
          <p:cNvSpPr/>
          <p:nvPr/>
        </p:nvSpPr>
        <p:spPr>
          <a:xfrm>
            <a:off x="11125861" y="5892622"/>
            <a:ext cx="1946895" cy="440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1800" dirty="0" smtClean="0">
                <a:solidFill>
                  <a:schemeClr val="accent1">
                    <a:lumMod val="50000"/>
                  </a:schemeClr>
                </a:solidFill>
                <a:latin typeface="Arial Narrow" panose="020B0606020202030204" pitchFamily="34" charset="0"/>
              </a:rPr>
              <a:t>Индекс </a:t>
            </a:r>
            <a:r>
              <a:rPr lang="en-US" sz="1800" dirty="0" smtClean="0">
                <a:solidFill>
                  <a:schemeClr val="accent1">
                    <a:lumMod val="50000"/>
                  </a:schemeClr>
                </a:solidFill>
                <a:latin typeface="Arial Narrow" panose="020B0606020202030204" pitchFamily="34" charset="0"/>
              </a:rPr>
              <a:t>AROPE – 25,2%</a:t>
            </a:r>
            <a:endParaRPr lang="ru-RU" sz="1800" dirty="0" smtClean="0">
              <a:solidFill>
                <a:schemeClr val="accent1">
                  <a:lumMod val="50000"/>
                </a:schemeClr>
              </a:solidFill>
              <a:latin typeface="Arial Narrow" panose="020B0606020202030204" pitchFamily="34" charset="0"/>
            </a:endParaRPr>
          </a:p>
        </p:txBody>
      </p:sp>
      <p:sp>
        <p:nvSpPr>
          <p:cNvPr id="105" name="Прямоугольник 104"/>
          <p:cNvSpPr/>
          <p:nvPr/>
        </p:nvSpPr>
        <p:spPr>
          <a:xfrm>
            <a:off x="8883405" y="5885362"/>
            <a:ext cx="1946895" cy="440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1800" dirty="0" smtClean="0">
                <a:solidFill>
                  <a:schemeClr val="accent1">
                    <a:lumMod val="50000"/>
                  </a:schemeClr>
                </a:solidFill>
                <a:latin typeface="Arial Narrow" panose="020B0606020202030204" pitchFamily="34" charset="0"/>
              </a:rPr>
              <a:t>Абсолютная бедность – 8,7%</a:t>
            </a:r>
          </a:p>
        </p:txBody>
      </p:sp>
    </p:spTree>
    <p:extLst>
      <p:ext uri="{BB962C8B-B14F-4D97-AF65-F5344CB8AC3E}">
        <p14:creationId xmlns:p14="http://schemas.microsoft.com/office/powerpoint/2010/main" xmlns="" val="1477833831"/>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чень крутой заголовок…"/>
          <p:cNvSpPr txBox="1"/>
          <p:nvPr/>
        </p:nvSpPr>
        <p:spPr>
          <a:xfrm>
            <a:off x="793361" y="2113981"/>
            <a:ext cx="11430002" cy="164496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5000" b="1" cap="all">
                <a:solidFill>
                  <a:srgbClr val="253957"/>
                </a:solidFill>
                <a:latin typeface="+mn-lt"/>
                <a:ea typeface="+mn-ea"/>
                <a:cs typeface="+mn-cs"/>
                <a:sym typeface="Arial Narrow"/>
              </a:defRPr>
            </a:pPr>
            <a:r>
              <a:rPr lang="ru-RU" b="1" dirty="0" smtClean="0">
                <a:latin typeface="Arial Narrow" charset="0"/>
                <a:ea typeface="Arial Narrow" charset="0"/>
                <a:cs typeface="Arial Narrow" charset="0"/>
              </a:rPr>
              <a:t>Рекомендации и выводы</a:t>
            </a:r>
            <a:endParaRPr b="1" dirty="0" smtClean="0">
              <a:latin typeface="Arial Narrow" charset="0"/>
              <a:ea typeface="Arial Narrow" charset="0"/>
              <a:cs typeface="Arial Narrow" charset="0"/>
            </a:endParaRPr>
          </a:p>
        </p:txBody>
      </p:sp>
      <p:sp>
        <p:nvSpPr>
          <p:cNvPr id="3" name="Прямоугольник 2"/>
          <p:cNvSpPr/>
          <p:nvPr/>
        </p:nvSpPr>
        <p:spPr>
          <a:xfrm>
            <a:off x="793361" y="3323514"/>
            <a:ext cx="11430002" cy="4616648"/>
          </a:xfrm>
          <a:prstGeom prst="rect">
            <a:avLst/>
          </a:prstGeom>
        </p:spPr>
        <p:txBody>
          <a:bodyPr wrap="square">
            <a:spAutoFit/>
          </a:bodyPr>
          <a:lstStyle/>
          <a:p>
            <a:pPr marL="342900" indent="-342900" algn="l" defTabSz="650230" fontAlgn="base" hangingPunct="1">
              <a:spcBef>
                <a:spcPct val="0"/>
              </a:spcBef>
              <a:spcAft>
                <a:spcPct val="0"/>
              </a:spcAft>
              <a:buFont typeface="Wingdings" panose="05000000000000000000" pitchFamily="2" charset="2"/>
              <a:buChar char="ü"/>
            </a:pPr>
            <a:r>
              <a:rPr lang="ru-RU" sz="2100" b="1" kern="1200" dirty="0" smtClean="0">
                <a:solidFill>
                  <a:srgbClr val="1C2A55"/>
                </a:solidFill>
                <a:latin typeface="Arial Narrow" panose="020B0606020202030204" pitchFamily="34" charset="0"/>
                <a:ea typeface="ＭＳ Ｐゴシック"/>
              </a:rPr>
              <a:t>Применение различных подходов к определению бедности дает различные результаты в контексте определения групп населения с наибольшими рисками бедности.</a:t>
            </a:r>
          </a:p>
          <a:p>
            <a:pPr marL="342900" indent="-342900" algn="l" defTabSz="650230" fontAlgn="base" hangingPunct="1">
              <a:spcBef>
                <a:spcPct val="0"/>
              </a:spcBef>
              <a:spcAft>
                <a:spcPct val="0"/>
              </a:spcAft>
              <a:buFont typeface="Wingdings" panose="05000000000000000000" pitchFamily="2" charset="2"/>
              <a:buChar char="ü"/>
            </a:pPr>
            <a:endParaRPr lang="ru-RU" sz="2100" b="1" kern="1200" dirty="0">
              <a:solidFill>
                <a:srgbClr val="1C2A55"/>
              </a:solidFill>
              <a:latin typeface="Arial Narrow" panose="020B0606020202030204" pitchFamily="34" charset="0"/>
              <a:ea typeface="ＭＳ Ｐゴシック"/>
            </a:endParaRPr>
          </a:p>
          <a:p>
            <a:pPr marL="342900" indent="-342900" algn="l" defTabSz="650230" fontAlgn="base" hangingPunct="1">
              <a:spcBef>
                <a:spcPct val="0"/>
              </a:spcBef>
              <a:spcAft>
                <a:spcPct val="0"/>
              </a:spcAft>
              <a:buFont typeface="Wingdings" panose="05000000000000000000" pitchFamily="2" charset="2"/>
              <a:buChar char="ü"/>
            </a:pPr>
            <a:r>
              <a:rPr lang="ru-RU" sz="2100" b="1" kern="1200" dirty="0" smtClean="0">
                <a:solidFill>
                  <a:srgbClr val="1C2A55"/>
                </a:solidFill>
                <a:latin typeface="Arial Narrow" panose="020B0606020202030204" pitchFamily="34" charset="0"/>
                <a:ea typeface="ＭＳ Ｐゴシック"/>
              </a:rPr>
              <a:t>Подходы, используемые в международной практике, важны для </a:t>
            </a:r>
            <a:r>
              <a:rPr lang="ru-RU" sz="2100" b="1" kern="1200" dirty="0" err="1" smtClean="0">
                <a:solidFill>
                  <a:srgbClr val="1C2A55"/>
                </a:solidFill>
                <a:latin typeface="Arial Narrow" panose="020B0606020202030204" pitchFamily="34" charset="0"/>
                <a:ea typeface="ＭＳ Ｐゴシック"/>
              </a:rPr>
              <a:t>межстрановых</a:t>
            </a:r>
            <a:r>
              <a:rPr lang="ru-RU" sz="2100" b="1" kern="1200" dirty="0" smtClean="0">
                <a:solidFill>
                  <a:srgbClr val="1C2A55"/>
                </a:solidFill>
                <a:latin typeface="Arial Narrow" panose="020B0606020202030204" pitchFamily="34" charset="0"/>
                <a:ea typeface="ＭＳ Ｐゴシック"/>
              </a:rPr>
              <a:t> сопоставлений, однако имеют ограничения при применении для России. Показатели, которые используются, например, </a:t>
            </a:r>
            <a:r>
              <a:rPr lang="en-US" sz="2100" b="1" kern="1200" dirty="0" smtClean="0">
                <a:solidFill>
                  <a:srgbClr val="1C2A55"/>
                </a:solidFill>
                <a:latin typeface="Arial Narrow" panose="020B0606020202030204" pitchFamily="34" charset="0"/>
                <a:ea typeface="ＭＳ Ｐゴシック"/>
              </a:rPr>
              <a:t>World Bank </a:t>
            </a:r>
            <a:r>
              <a:rPr lang="ru-RU" sz="2100" b="1" kern="1200" dirty="0" smtClean="0">
                <a:solidFill>
                  <a:srgbClr val="1C2A55"/>
                </a:solidFill>
                <a:latin typeface="Arial Narrow" panose="020B0606020202030204" pitchFamily="34" charset="0"/>
                <a:ea typeface="ＭＳ Ｐゴシック"/>
              </a:rPr>
              <a:t>и </a:t>
            </a:r>
            <a:r>
              <a:rPr lang="en-US" sz="2100" b="1" kern="1200" dirty="0" smtClean="0">
                <a:solidFill>
                  <a:srgbClr val="1C2A55"/>
                </a:solidFill>
                <a:latin typeface="Arial Narrow" panose="020B0606020202030204" pitchFamily="34" charset="0"/>
                <a:ea typeface="ＭＳ Ｐゴシック"/>
              </a:rPr>
              <a:t>HDR </a:t>
            </a:r>
            <a:r>
              <a:rPr lang="ru-RU" sz="2100" b="1" kern="1200" dirty="0" smtClean="0">
                <a:solidFill>
                  <a:srgbClr val="1C2A55"/>
                </a:solidFill>
                <a:latin typeface="Arial Narrow" panose="020B0606020202030204" pitchFamily="34" charset="0"/>
                <a:ea typeface="ＭＳ Ｐゴシック"/>
              </a:rPr>
              <a:t>будут существенно завышать уровень бедности, поскольку ориентированы на менее развитые страны, чем Россия.</a:t>
            </a:r>
          </a:p>
          <a:p>
            <a:pPr marL="342900" indent="-342900" algn="l" defTabSz="650230" fontAlgn="base" hangingPunct="1">
              <a:spcBef>
                <a:spcPct val="0"/>
              </a:spcBef>
              <a:spcAft>
                <a:spcPct val="0"/>
              </a:spcAft>
              <a:buFont typeface="Wingdings" panose="05000000000000000000" pitchFamily="2" charset="2"/>
              <a:buChar char="ü"/>
            </a:pPr>
            <a:endParaRPr lang="ru-RU" sz="2100" b="1" kern="1200" dirty="0">
              <a:solidFill>
                <a:srgbClr val="1C2A55"/>
              </a:solidFill>
              <a:latin typeface="Arial Narrow" panose="020B0606020202030204" pitchFamily="34" charset="0"/>
              <a:ea typeface="ＭＳ Ｐゴシック"/>
            </a:endParaRPr>
          </a:p>
          <a:p>
            <a:pPr marL="342900" indent="-342900" algn="l" defTabSz="650230" fontAlgn="base" hangingPunct="1">
              <a:spcBef>
                <a:spcPct val="0"/>
              </a:spcBef>
              <a:spcAft>
                <a:spcPct val="0"/>
              </a:spcAft>
              <a:buFont typeface="Wingdings" panose="05000000000000000000" pitchFamily="2" charset="2"/>
              <a:buChar char="ü"/>
            </a:pPr>
            <a:r>
              <a:rPr lang="ru-RU" sz="2100" b="1" kern="1200" dirty="0" smtClean="0">
                <a:solidFill>
                  <a:srgbClr val="1C2A55"/>
                </a:solidFill>
                <a:latin typeface="Arial Narrow" panose="020B0606020202030204" pitchFamily="34" charset="0"/>
                <a:ea typeface="ＭＳ Ｐゴシック"/>
              </a:rPr>
              <a:t>Необходимо применение комплексного подхода, для его реализации может быть использован индекс </a:t>
            </a:r>
            <a:r>
              <a:rPr lang="en-US" sz="2100" b="1" kern="1200" dirty="0" smtClean="0">
                <a:solidFill>
                  <a:srgbClr val="1C2A55"/>
                </a:solidFill>
                <a:latin typeface="Arial Narrow" panose="020B0606020202030204" pitchFamily="34" charset="0"/>
                <a:ea typeface="ＭＳ Ｐゴシック"/>
              </a:rPr>
              <a:t>AROPE</a:t>
            </a:r>
            <a:r>
              <a:rPr lang="ru-RU" sz="2100" b="1" kern="1200" dirty="0" smtClean="0">
                <a:solidFill>
                  <a:srgbClr val="1C2A55"/>
                </a:solidFill>
                <a:latin typeface="Arial Narrow" panose="020B0606020202030204" pitchFamily="34" charset="0"/>
                <a:ea typeface="ＭＳ Ｐゴシック"/>
              </a:rPr>
              <a:t>.</a:t>
            </a:r>
            <a:endParaRPr lang="en-US" sz="2100" b="1" kern="1200" dirty="0" smtClean="0">
              <a:solidFill>
                <a:srgbClr val="1C2A55"/>
              </a:solidFill>
              <a:latin typeface="Arial Narrow" panose="020B0606020202030204" pitchFamily="34" charset="0"/>
              <a:ea typeface="ＭＳ Ｐゴシック"/>
            </a:endParaRPr>
          </a:p>
          <a:p>
            <a:pPr marL="342900" indent="-342900" algn="l" defTabSz="650230" fontAlgn="base" hangingPunct="1">
              <a:spcBef>
                <a:spcPct val="0"/>
              </a:spcBef>
              <a:spcAft>
                <a:spcPct val="0"/>
              </a:spcAft>
              <a:buFont typeface="Wingdings" panose="05000000000000000000" pitchFamily="2" charset="2"/>
              <a:buChar char="ü"/>
            </a:pPr>
            <a:endParaRPr lang="en-US" sz="2100" b="1" kern="1200" dirty="0">
              <a:solidFill>
                <a:srgbClr val="1C2A55"/>
              </a:solidFill>
              <a:latin typeface="Arial Narrow" panose="020B0606020202030204" pitchFamily="34" charset="0"/>
              <a:ea typeface="ＭＳ Ｐゴシック"/>
            </a:endParaRPr>
          </a:p>
          <a:p>
            <a:pPr marL="342900" indent="-342900" algn="l" defTabSz="650230" fontAlgn="base" hangingPunct="1">
              <a:spcBef>
                <a:spcPct val="0"/>
              </a:spcBef>
              <a:spcAft>
                <a:spcPct val="0"/>
              </a:spcAft>
              <a:buFont typeface="Wingdings" panose="05000000000000000000" pitchFamily="2" charset="2"/>
              <a:buChar char="ü"/>
            </a:pPr>
            <a:r>
              <a:rPr lang="ru-RU" sz="2100" b="1" kern="1200" dirty="0" smtClean="0">
                <a:solidFill>
                  <a:srgbClr val="1C2A55"/>
                </a:solidFill>
                <a:latin typeface="Arial Narrow" panose="020B0606020202030204" pitchFamily="34" charset="0"/>
                <a:ea typeface="ＭＳ Ｐゴシック"/>
              </a:rPr>
              <a:t>Расчеты по методике </a:t>
            </a:r>
            <a:r>
              <a:rPr lang="en-US" sz="2100" b="1" kern="1200" dirty="0" smtClean="0">
                <a:solidFill>
                  <a:srgbClr val="1C2A55"/>
                </a:solidFill>
                <a:latin typeface="Arial Narrow" panose="020B0606020202030204" pitchFamily="34" charset="0"/>
                <a:ea typeface="ＭＳ Ｐゴシック"/>
              </a:rPr>
              <a:t>AROPE</a:t>
            </a:r>
            <a:r>
              <a:rPr lang="ru-RU" sz="2100" b="1" kern="1200" dirty="0" smtClean="0">
                <a:solidFill>
                  <a:srgbClr val="1C2A55"/>
                </a:solidFill>
                <a:latin typeface="Arial Narrow" panose="020B0606020202030204" pitchFamily="34" charset="0"/>
                <a:ea typeface="ＭＳ Ｐゴシック"/>
              </a:rPr>
              <a:t>, проведенные на российских данных</a:t>
            </a:r>
            <a:r>
              <a:rPr lang="en-US" sz="2100" b="1" kern="1200" dirty="0">
                <a:solidFill>
                  <a:srgbClr val="1C2A55"/>
                </a:solidFill>
                <a:latin typeface="Arial Narrow" panose="020B0606020202030204" pitchFamily="34" charset="0"/>
                <a:ea typeface="ＭＳ Ｐゴシック"/>
              </a:rPr>
              <a:t>,</a:t>
            </a:r>
            <a:r>
              <a:rPr lang="ru-RU" sz="2100" b="1" kern="1200" dirty="0" smtClean="0">
                <a:solidFill>
                  <a:srgbClr val="1C2A55"/>
                </a:solidFill>
                <a:latin typeface="Arial Narrow" panose="020B0606020202030204" pitchFamily="34" charset="0"/>
                <a:ea typeface="ＭＳ Ｐゴシック"/>
              </a:rPr>
              <a:t> позволяют выделить не только группы населения за чертой прожиточного минимума, но и группы, подверженные рискам социальной </a:t>
            </a:r>
            <a:r>
              <a:rPr lang="ru-RU" sz="2100" b="1" kern="1200" dirty="0" err="1" smtClean="0">
                <a:solidFill>
                  <a:srgbClr val="1C2A55"/>
                </a:solidFill>
                <a:latin typeface="Arial Narrow" panose="020B0606020202030204" pitchFamily="34" charset="0"/>
                <a:ea typeface="ＭＳ Ｐゴシック"/>
              </a:rPr>
              <a:t>эксклюзии</a:t>
            </a:r>
            <a:r>
              <a:rPr lang="ru-RU" sz="2100" b="1" kern="1200" dirty="0" smtClean="0">
                <a:solidFill>
                  <a:srgbClr val="1C2A55"/>
                </a:solidFill>
                <a:latin typeface="Arial Narrow" panose="020B0606020202030204" pitchFamily="34" charset="0"/>
                <a:ea typeface="ＭＳ Ｐゴシック"/>
              </a:rPr>
              <a:t>.</a:t>
            </a:r>
            <a:endParaRPr lang="ru-RU" sz="2100" b="1" kern="1200" dirty="0">
              <a:solidFill>
                <a:srgbClr val="1C2A55"/>
              </a:solidFill>
              <a:latin typeface="Arial Narrow" panose="020B0606020202030204" pitchFamily="34" charset="0"/>
              <a:ea typeface="ＭＳ Ｐゴシック"/>
            </a:endParaRPr>
          </a:p>
        </p:txBody>
      </p:sp>
    </p:spTree>
    <p:extLst>
      <p:ext uri="{BB962C8B-B14F-4D97-AF65-F5344CB8AC3E}">
        <p14:creationId xmlns:p14="http://schemas.microsoft.com/office/powerpoint/2010/main" xmlns="" val="3195533214"/>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www.text"/>
          <p:cNvSpPr txBox="1"/>
          <p:nvPr/>
        </p:nvSpPr>
        <p:spPr>
          <a:xfrm>
            <a:off x="987118" y="8166805"/>
            <a:ext cx="1254346" cy="379591"/>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l" defTabSz="457200">
              <a:defRPr sz="1800">
                <a:solidFill>
                  <a:srgbClr val="FFFFFF"/>
                </a:solidFill>
                <a:latin typeface="+mn-lt"/>
                <a:ea typeface="+mn-ea"/>
                <a:cs typeface="+mn-cs"/>
                <a:sym typeface="Arial Narrow"/>
              </a:defRPr>
            </a:lvl1pPr>
          </a:lstStyle>
          <a:p>
            <a:r>
              <a:rPr dirty="0" smtClean="0">
                <a:latin typeface="Arial Narrow" charset="0"/>
                <a:ea typeface="Arial Narrow" charset="0"/>
                <a:cs typeface="Arial Narrow" charset="0"/>
              </a:rPr>
              <a:t>www.</a:t>
            </a:r>
            <a:r>
              <a:rPr lang="en-US" dirty="0" smtClean="0">
                <a:latin typeface="Arial Narrow" charset="0"/>
                <a:ea typeface="Arial Narrow" charset="0"/>
                <a:cs typeface="Arial Narrow" charset="0"/>
              </a:rPr>
              <a:t>hse.ru</a:t>
            </a:r>
            <a:endParaRPr dirty="0">
              <a:latin typeface="Arial Narrow" charset="0"/>
              <a:ea typeface="Arial Narrow" charset="0"/>
              <a:cs typeface="Arial Narrow" charset="0"/>
            </a:endParaRPr>
          </a:p>
        </p:txBody>
      </p:sp>
      <p:pic>
        <p:nvPicPr>
          <p:cNvPr id="168" name="Изображение" descr="Изображение"/>
          <p:cNvPicPr>
            <a:picLocks noChangeAspect="1"/>
          </p:cNvPicPr>
          <p:nvPr/>
        </p:nvPicPr>
        <p:blipFill>
          <a:blip r:embed="rId2" cstate="print">
            <a:extLst/>
          </a:blip>
          <a:stretch>
            <a:fillRect/>
          </a:stretch>
        </p:blipFill>
        <p:spPr>
          <a:xfrm>
            <a:off x="5366098" y="3498712"/>
            <a:ext cx="2272604" cy="2197376"/>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793361" y="2113981"/>
            <a:ext cx="11430002" cy="164496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5000" b="1" cap="all">
                <a:solidFill>
                  <a:srgbClr val="253957"/>
                </a:solidFill>
                <a:latin typeface="+mn-lt"/>
                <a:ea typeface="+mn-ea"/>
                <a:cs typeface="+mn-cs"/>
                <a:sym typeface="Arial Narrow"/>
              </a:defRPr>
            </a:pPr>
            <a:r>
              <a:rPr lang="ru-RU" b="1" dirty="0" smtClean="0">
                <a:latin typeface="Arial Narrow" charset="0"/>
                <a:ea typeface="Arial Narrow" charset="0"/>
                <a:cs typeface="Arial Narrow" charset="0"/>
              </a:rPr>
              <a:t>Подходы к определению бедности</a:t>
            </a:r>
            <a:endParaRPr b="1" dirty="0">
              <a:latin typeface="Arial Narrow" charset="0"/>
              <a:ea typeface="Arial Narrow" charset="0"/>
              <a:cs typeface="Arial Narrow" charset="0"/>
            </a:endParaRPr>
          </a:p>
        </p:txBody>
      </p:sp>
      <p:sp>
        <p:nvSpPr>
          <p:cNvPr id="126" name="Заголовок основного текста"/>
          <p:cNvSpPr txBox="1"/>
          <p:nvPr/>
        </p:nvSpPr>
        <p:spPr>
          <a:xfrm>
            <a:off x="773332" y="3232596"/>
            <a:ext cx="11430001" cy="94218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r>
              <a:rPr lang="ru-RU" dirty="0" smtClean="0">
                <a:latin typeface="Arial Narrow" charset="0"/>
                <a:ea typeface="Arial Narrow" charset="0"/>
                <a:cs typeface="Arial Narrow" charset="0"/>
              </a:rPr>
              <a:t>Типология подходов</a:t>
            </a:r>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социальной политики НИУ ВШЭ</a:t>
            </a: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
        <p:nvSpPr>
          <p:cNvPr id="2" name="Прямоугольник 1"/>
          <p:cNvSpPr/>
          <p:nvPr/>
        </p:nvSpPr>
        <p:spPr>
          <a:xfrm>
            <a:off x="766443" y="4700653"/>
            <a:ext cx="2664000" cy="471924"/>
          </a:xfrm>
          <a:prstGeom prst="rect">
            <a:avLst/>
          </a:prstGeom>
          <a:solidFill>
            <a:schemeClr val="bg1"/>
          </a:solidFill>
          <a:ln w="12700" cap="flat">
            <a:solidFill>
              <a:schemeClr val="accent1">
                <a:lumMod val="50000"/>
              </a:schemeClr>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ru-RU" sz="2100" b="0" i="0" u="none" strike="noStrike" cap="none" spc="0" normalizeH="0" baseline="0" dirty="0" smtClean="0">
                <a:ln>
                  <a:noFill/>
                </a:ln>
                <a:solidFill>
                  <a:schemeClr val="accent1">
                    <a:lumMod val="50000"/>
                  </a:schemeClr>
                </a:solidFill>
                <a:effectLst/>
                <a:uFillTx/>
                <a:latin typeface="Arial Narrow" panose="020B0606020202030204" pitchFamily="34" charset="0"/>
                <a:sym typeface="Helvetica Light"/>
              </a:rPr>
              <a:t>Абсолютный</a:t>
            </a:r>
            <a:endParaRPr kumimoji="0" lang="ru-RU" sz="2100" b="0" i="0" u="none" strike="noStrike" cap="none" spc="0" normalizeH="0" baseline="0" dirty="0">
              <a:ln>
                <a:noFill/>
              </a:ln>
              <a:solidFill>
                <a:schemeClr val="accent1">
                  <a:lumMod val="50000"/>
                </a:schemeClr>
              </a:solidFill>
              <a:effectLst/>
              <a:uFillTx/>
              <a:latin typeface="Arial Narrow" panose="020B0606020202030204" pitchFamily="34" charset="0"/>
              <a:sym typeface="Helvetica Light"/>
            </a:endParaRPr>
          </a:p>
        </p:txBody>
      </p:sp>
      <p:sp>
        <p:nvSpPr>
          <p:cNvPr id="9" name="Прямоугольник 8"/>
          <p:cNvSpPr/>
          <p:nvPr/>
        </p:nvSpPr>
        <p:spPr>
          <a:xfrm>
            <a:off x="3872896" y="4700653"/>
            <a:ext cx="2664000" cy="471924"/>
          </a:xfrm>
          <a:prstGeom prst="rect">
            <a:avLst/>
          </a:prstGeom>
          <a:solidFill>
            <a:schemeClr val="bg1"/>
          </a:solidFill>
          <a:ln w="12700" cap="flat">
            <a:solidFill>
              <a:schemeClr val="accent1">
                <a:lumMod val="50000"/>
              </a:schemeClr>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ru-RU" sz="2100" b="0" i="0" u="none" strike="noStrike" cap="none" spc="0" normalizeH="0" baseline="0" dirty="0" smtClean="0">
                <a:ln>
                  <a:noFill/>
                </a:ln>
                <a:solidFill>
                  <a:schemeClr val="accent1">
                    <a:lumMod val="50000"/>
                  </a:schemeClr>
                </a:solidFill>
                <a:effectLst/>
                <a:uFillTx/>
                <a:latin typeface="Arial Narrow" panose="020B0606020202030204" pitchFamily="34" charset="0"/>
                <a:sym typeface="Helvetica Light"/>
              </a:rPr>
              <a:t>Относительный</a:t>
            </a:r>
            <a:endParaRPr kumimoji="0" lang="ru-RU" sz="2100" b="0" i="0" u="none" strike="noStrike" cap="none" spc="0" normalizeH="0" baseline="0" dirty="0">
              <a:ln>
                <a:noFill/>
              </a:ln>
              <a:solidFill>
                <a:schemeClr val="accent1">
                  <a:lumMod val="50000"/>
                </a:schemeClr>
              </a:solidFill>
              <a:effectLst/>
              <a:uFillTx/>
              <a:latin typeface="Arial Narrow" panose="020B0606020202030204" pitchFamily="34" charset="0"/>
              <a:sym typeface="Helvetica Light"/>
            </a:endParaRPr>
          </a:p>
        </p:txBody>
      </p:sp>
      <p:sp>
        <p:nvSpPr>
          <p:cNvPr id="25" name="Прямоугольник 24"/>
          <p:cNvSpPr/>
          <p:nvPr/>
        </p:nvSpPr>
        <p:spPr>
          <a:xfrm>
            <a:off x="6856177" y="4700653"/>
            <a:ext cx="2664000" cy="471924"/>
          </a:xfrm>
          <a:prstGeom prst="rect">
            <a:avLst/>
          </a:prstGeom>
          <a:solidFill>
            <a:schemeClr val="bg1"/>
          </a:solidFill>
          <a:ln w="12700" cap="flat">
            <a:solidFill>
              <a:schemeClr val="accent1">
                <a:lumMod val="50000"/>
              </a:schemeClr>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ru-RU" sz="2100" b="0" i="0" u="none" strike="noStrike" cap="none" spc="0" normalizeH="0" baseline="0" dirty="0" smtClean="0">
                <a:ln>
                  <a:noFill/>
                </a:ln>
                <a:solidFill>
                  <a:schemeClr val="accent1">
                    <a:lumMod val="50000"/>
                  </a:schemeClr>
                </a:solidFill>
                <a:effectLst/>
                <a:uFillTx/>
                <a:latin typeface="Arial Narrow" panose="020B0606020202030204" pitchFamily="34" charset="0"/>
                <a:sym typeface="Helvetica Light"/>
              </a:rPr>
              <a:t>Субъективный</a:t>
            </a:r>
            <a:endParaRPr kumimoji="0" lang="ru-RU" sz="2100" b="0" i="0" u="none" strike="noStrike" cap="none" spc="0" normalizeH="0" baseline="0" dirty="0">
              <a:ln>
                <a:noFill/>
              </a:ln>
              <a:solidFill>
                <a:schemeClr val="accent1">
                  <a:lumMod val="50000"/>
                </a:schemeClr>
              </a:solidFill>
              <a:effectLst/>
              <a:uFillTx/>
              <a:latin typeface="Arial Narrow" panose="020B0606020202030204" pitchFamily="34" charset="0"/>
              <a:sym typeface="Helvetica Light"/>
            </a:endParaRPr>
          </a:p>
        </p:txBody>
      </p:sp>
      <p:sp>
        <p:nvSpPr>
          <p:cNvPr id="26" name="Прямоугольник 25"/>
          <p:cNvSpPr/>
          <p:nvPr/>
        </p:nvSpPr>
        <p:spPr>
          <a:xfrm>
            <a:off x="9914614" y="4700653"/>
            <a:ext cx="2664000" cy="471924"/>
          </a:xfrm>
          <a:prstGeom prst="rect">
            <a:avLst/>
          </a:prstGeom>
          <a:solidFill>
            <a:schemeClr val="bg1"/>
          </a:solidFill>
          <a:ln w="12700" cap="flat">
            <a:solidFill>
              <a:schemeClr val="accent1">
                <a:lumMod val="50000"/>
              </a:schemeClr>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ru-RU" sz="2100" b="0" i="0" u="none" strike="noStrike" cap="none" spc="0" normalizeH="0" baseline="0" dirty="0" smtClean="0">
                <a:ln>
                  <a:noFill/>
                </a:ln>
                <a:solidFill>
                  <a:schemeClr val="accent1">
                    <a:lumMod val="50000"/>
                  </a:schemeClr>
                </a:solidFill>
                <a:effectLst/>
                <a:uFillTx/>
                <a:latin typeface="Arial Narrow" panose="020B0606020202030204" pitchFamily="34" charset="0"/>
                <a:sym typeface="Helvetica Light"/>
              </a:rPr>
              <a:t>Анализ деприваций</a:t>
            </a:r>
            <a:endParaRPr kumimoji="0" lang="ru-RU" sz="2100" b="0" i="0" u="none" strike="noStrike" cap="none" spc="0" normalizeH="0" baseline="0" dirty="0">
              <a:ln>
                <a:noFill/>
              </a:ln>
              <a:solidFill>
                <a:schemeClr val="accent1">
                  <a:lumMod val="50000"/>
                </a:schemeClr>
              </a:solidFill>
              <a:effectLst/>
              <a:uFillTx/>
              <a:latin typeface="Arial Narrow" panose="020B0606020202030204" pitchFamily="34" charset="0"/>
              <a:sym typeface="Helvetica Light"/>
            </a:endParaRPr>
          </a:p>
        </p:txBody>
      </p:sp>
      <p:sp>
        <p:nvSpPr>
          <p:cNvPr id="27" name="Прямоугольник 26"/>
          <p:cNvSpPr/>
          <p:nvPr/>
        </p:nvSpPr>
        <p:spPr>
          <a:xfrm>
            <a:off x="791495" y="6126392"/>
            <a:ext cx="2638948"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2100" dirty="0" smtClean="0">
                <a:solidFill>
                  <a:schemeClr val="accent1">
                    <a:lumMod val="50000"/>
                  </a:schemeClr>
                </a:solidFill>
                <a:latin typeface="Arial Narrow" panose="020B0606020202030204" pitchFamily="34" charset="0"/>
              </a:rPr>
              <a:t>Черта бедности – фиксированное значение</a:t>
            </a:r>
            <a:endParaRPr lang="ru-RU" sz="2100" dirty="0">
              <a:solidFill>
                <a:schemeClr val="accent1">
                  <a:lumMod val="50000"/>
                </a:schemeClr>
              </a:solidFill>
              <a:latin typeface="Arial Narrow" panose="020B0606020202030204" pitchFamily="34" charset="0"/>
            </a:endParaRPr>
          </a:p>
        </p:txBody>
      </p:sp>
      <p:sp>
        <p:nvSpPr>
          <p:cNvPr id="28" name="Прямоугольник 27"/>
          <p:cNvSpPr/>
          <p:nvPr/>
        </p:nvSpPr>
        <p:spPr>
          <a:xfrm>
            <a:off x="6856178" y="5324977"/>
            <a:ext cx="2664000"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0" hangingPunct="0">
              <a:lnSpc>
                <a:spcPct val="100000"/>
              </a:lnSpc>
              <a:spcBef>
                <a:spcPts val="0"/>
              </a:spcBef>
              <a:spcAft>
                <a:spcPts val="0"/>
              </a:spcAft>
              <a:buClrTx/>
              <a:buSzTx/>
              <a:buFontTx/>
              <a:buNone/>
              <a:tabLst/>
            </a:pPr>
            <a:r>
              <a:rPr lang="ru-RU" sz="2100" dirty="0" smtClean="0">
                <a:solidFill>
                  <a:schemeClr val="accent1">
                    <a:lumMod val="50000"/>
                  </a:schemeClr>
                </a:solidFill>
                <a:latin typeface="Arial Narrow" panose="020B0606020202030204" pitchFamily="34" charset="0"/>
              </a:rPr>
              <a:t>Оценка собственного положения как бедного</a:t>
            </a:r>
            <a:endParaRPr kumimoji="0" lang="ru-RU" sz="2100" b="0" i="0" u="none" strike="noStrike" cap="none" spc="0" normalizeH="0" baseline="0" dirty="0">
              <a:ln>
                <a:noFill/>
              </a:ln>
              <a:solidFill>
                <a:schemeClr val="accent1">
                  <a:lumMod val="50000"/>
                </a:schemeClr>
              </a:solidFill>
              <a:uFillTx/>
              <a:latin typeface="Arial Narrow" panose="020B0606020202030204" pitchFamily="34" charset="0"/>
              <a:sym typeface="Helvetica Light"/>
            </a:endParaRPr>
          </a:p>
        </p:txBody>
      </p:sp>
      <p:sp>
        <p:nvSpPr>
          <p:cNvPr id="29" name="Прямоугольник 28"/>
          <p:cNvSpPr/>
          <p:nvPr/>
        </p:nvSpPr>
        <p:spPr>
          <a:xfrm>
            <a:off x="9914614" y="5324977"/>
            <a:ext cx="2664000"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0" hangingPunct="0">
              <a:lnSpc>
                <a:spcPct val="100000"/>
              </a:lnSpc>
              <a:spcBef>
                <a:spcPts val="0"/>
              </a:spcBef>
              <a:spcAft>
                <a:spcPts val="0"/>
              </a:spcAft>
              <a:buClrTx/>
              <a:buSzTx/>
              <a:buFontTx/>
              <a:buNone/>
              <a:tabLst/>
            </a:pPr>
            <a:r>
              <a:rPr lang="ru-RU" sz="2100" dirty="0" smtClean="0">
                <a:solidFill>
                  <a:schemeClr val="accent1">
                    <a:lumMod val="50000"/>
                  </a:schemeClr>
                </a:solidFill>
                <a:latin typeface="Arial Narrow" panose="020B0606020202030204" pitchFamily="34" charset="0"/>
              </a:rPr>
              <a:t>Оценка степени лишений (деприваций)</a:t>
            </a:r>
            <a:endParaRPr kumimoji="0" lang="ru-RU" sz="2100" b="0" i="0" u="none" strike="noStrike" cap="none" spc="0" normalizeH="0" baseline="0" dirty="0">
              <a:ln>
                <a:noFill/>
              </a:ln>
              <a:solidFill>
                <a:schemeClr val="accent1">
                  <a:lumMod val="50000"/>
                </a:schemeClr>
              </a:solidFill>
              <a:uFillTx/>
              <a:latin typeface="Arial Narrow" panose="020B0606020202030204" pitchFamily="34" charset="0"/>
              <a:sym typeface="Helvetica Light"/>
            </a:endParaRPr>
          </a:p>
        </p:txBody>
      </p:sp>
      <p:sp>
        <p:nvSpPr>
          <p:cNvPr id="30" name="Прямоугольник 29"/>
          <p:cNvSpPr/>
          <p:nvPr/>
        </p:nvSpPr>
        <p:spPr>
          <a:xfrm>
            <a:off x="3835318" y="6239103"/>
            <a:ext cx="2638948"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2100" dirty="0" smtClean="0">
                <a:solidFill>
                  <a:schemeClr val="accent1">
                    <a:lumMod val="50000"/>
                  </a:schemeClr>
                </a:solidFill>
                <a:latin typeface="Arial Narrow" panose="020B0606020202030204" pitchFamily="34" charset="0"/>
              </a:rPr>
              <a:t>Черта бедности - доля от средних или медианных доходов населения</a:t>
            </a:r>
            <a:endParaRPr lang="ru-RU" sz="2100" dirty="0">
              <a:solidFill>
                <a:schemeClr val="accent1">
                  <a:lumMod val="50000"/>
                </a:schemeClr>
              </a:solidFill>
              <a:latin typeface="Arial Narrow" panose="020B0606020202030204" pitchFamily="34" charset="0"/>
            </a:endParaRPr>
          </a:p>
        </p:txBody>
      </p:sp>
      <p:sp>
        <p:nvSpPr>
          <p:cNvPr id="31" name="Прямоугольник 30"/>
          <p:cNvSpPr/>
          <p:nvPr/>
        </p:nvSpPr>
        <p:spPr>
          <a:xfrm>
            <a:off x="1319674" y="5242281"/>
            <a:ext cx="4816537"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2100" dirty="0">
                <a:solidFill>
                  <a:schemeClr val="accent1">
                    <a:lumMod val="50000"/>
                  </a:schemeClr>
                </a:solidFill>
                <a:latin typeface="Arial Narrow" panose="020B0606020202030204" pitchFamily="34" charset="0"/>
              </a:rPr>
              <a:t>Доход ниже </a:t>
            </a:r>
            <a:r>
              <a:rPr lang="ru-RU" sz="2100" dirty="0" smtClean="0">
                <a:solidFill>
                  <a:schemeClr val="accent1">
                    <a:lumMod val="50000"/>
                  </a:schemeClr>
                </a:solidFill>
                <a:latin typeface="Arial Narrow" panose="020B0606020202030204" pitchFamily="34" charset="0"/>
              </a:rPr>
              <a:t>черты бедности</a:t>
            </a:r>
            <a:endParaRPr lang="ru-RU" sz="2100" dirty="0">
              <a:solidFill>
                <a:schemeClr val="accent1">
                  <a:lumMod val="50000"/>
                </a:schemeClr>
              </a:solidFill>
              <a:latin typeface="Arial Narrow" panose="020B0606020202030204" pitchFamily="34" charset="0"/>
            </a:endParaRP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31"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401" y="4918718"/>
            <a:ext cx="5513191" cy="3443685"/>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numCol="1" spcCol="571500"/>
          <a:lstStyle/>
          <a:p>
            <a:pPr algn="l">
              <a:spcBef>
                <a:spcPts val="2000"/>
              </a:spcBef>
              <a:defRPr sz="2100">
                <a:solidFill>
                  <a:srgbClr val="253957"/>
                </a:solidFill>
                <a:latin typeface="+mn-lt"/>
                <a:ea typeface="+mn-ea"/>
                <a:cs typeface="+mn-cs"/>
                <a:sym typeface="Arial Narrow"/>
              </a:defRPr>
            </a:pPr>
            <a:r>
              <a:rPr lang="ru-RU" dirty="0" smtClean="0">
                <a:latin typeface="Arial Narrow" charset="0"/>
                <a:ea typeface="Arial Narrow" charset="0"/>
                <a:cs typeface="Arial Narrow" charset="0"/>
              </a:rPr>
              <a:t>Ответственный за расчет – Росстат.</a:t>
            </a:r>
          </a:p>
          <a:p>
            <a:pPr algn="l">
              <a:spcBef>
                <a:spcPts val="2000"/>
              </a:spcBef>
              <a:defRPr sz="2100">
                <a:solidFill>
                  <a:srgbClr val="253957"/>
                </a:solidFill>
                <a:latin typeface="+mn-lt"/>
                <a:ea typeface="+mn-ea"/>
                <a:cs typeface="+mn-cs"/>
                <a:sym typeface="Arial Narrow"/>
              </a:defRPr>
            </a:pPr>
            <a:r>
              <a:rPr lang="ru-RU" dirty="0" smtClean="0">
                <a:latin typeface="Arial Narrow" charset="0"/>
                <a:ea typeface="Arial Narrow" charset="0"/>
                <a:cs typeface="Arial Narrow" charset="0"/>
              </a:rPr>
              <a:t>Величина прожиточного минимума включает:</a:t>
            </a:r>
          </a:p>
          <a:p>
            <a:pPr marL="342900" indent="-342900" algn="l">
              <a:buFont typeface="Wingdings" panose="05000000000000000000" pitchFamily="2" charset="2"/>
              <a:buChar char="ü"/>
              <a:defRPr sz="2100">
                <a:solidFill>
                  <a:srgbClr val="253957"/>
                </a:solidFill>
                <a:latin typeface="+mn-lt"/>
                <a:ea typeface="+mn-ea"/>
                <a:cs typeface="+mn-cs"/>
                <a:sym typeface="Arial Narrow"/>
              </a:defRPr>
            </a:pPr>
            <a:r>
              <a:rPr lang="ru-RU" dirty="0">
                <a:latin typeface="Arial Narrow" charset="0"/>
                <a:ea typeface="Arial Narrow" charset="0"/>
                <a:cs typeface="Arial Narrow" charset="0"/>
              </a:rPr>
              <a:t>о</a:t>
            </a:r>
            <a:r>
              <a:rPr lang="ru-RU" dirty="0" smtClean="0">
                <a:latin typeface="Arial Narrow" charset="0"/>
                <a:ea typeface="Arial Narrow" charset="0"/>
                <a:cs typeface="Arial Narrow" charset="0"/>
              </a:rPr>
              <a:t>ценку стоимости минимально необходимых продуктов питания (потребительской корзины)</a:t>
            </a:r>
          </a:p>
          <a:p>
            <a:pPr marL="342900" indent="-342900" algn="l">
              <a:buFont typeface="Wingdings" panose="05000000000000000000" pitchFamily="2" charset="2"/>
              <a:buChar char="ü"/>
              <a:defRPr sz="2100">
                <a:solidFill>
                  <a:srgbClr val="253957"/>
                </a:solidFill>
                <a:latin typeface="+mn-lt"/>
                <a:ea typeface="+mn-ea"/>
                <a:cs typeface="+mn-cs"/>
                <a:sym typeface="Arial Narrow"/>
              </a:defRPr>
            </a:pPr>
            <a:r>
              <a:rPr lang="ru-RU" dirty="0" smtClean="0">
                <a:latin typeface="Arial Narrow" charset="0"/>
                <a:ea typeface="Arial Narrow" charset="0"/>
                <a:cs typeface="Arial Narrow" charset="0"/>
              </a:rPr>
              <a:t>оценку стоимости непродовольственных товаров </a:t>
            </a:r>
          </a:p>
          <a:p>
            <a:pPr marL="342900" indent="-342900" algn="l">
              <a:buFont typeface="Wingdings" panose="05000000000000000000" pitchFamily="2" charset="2"/>
              <a:buChar char="ü"/>
              <a:defRPr sz="2100">
                <a:solidFill>
                  <a:srgbClr val="253957"/>
                </a:solidFill>
                <a:latin typeface="+mn-lt"/>
                <a:ea typeface="+mn-ea"/>
                <a:cs typeface="+mn-cs"/>
                <a:sym typeface="Arial Narrow"/>
              </a:defRPr>
            </a:pPr>
            <a:r>
              <a:rPr lang="ru-RU" dirty="0" smtClean="0">
                <a:latin typeface="Arial Narrow" charset="0"/>
                <a:ea typeface="Arial Narrow" charset="0"/>
                <a:cs typeface="Arial Narrow" charset="0"/>
              </a:rPr>
              <a:t>оценку стоимости услуг</a:t>
            </a:r>
            <a:endParaRPr lang="ru-RU" dirty="0">
              <a:latin typeface="Arial Narrow" charset="0"/>
              <a:ea typeface="Arial Narrow" charset="0"/>
              <a:cs typeface="Arial Narrow" charset="0"/>
            </a:endParaRPr>
          </a:p>
          <a:p>
            <a:pPr marL="342900" indent="-342900" algn="l">
              <a:buFont typeface="Wingdings" panose="05000000000000000000" pitchFamily="2" charset="2"/>
              <a:buChar char="ü"/>
              <a:defRPr sz="2100">
                <a:solidFill>
                  <a:srgbClr val="253957"/>
                </a:solidFill>
                <a:latin typeface="+mn-lt"/>
                <a:ea typeface="+mn-ea"/>
                <a:cs typeface="+mn-cs"/>
                <a:sym typeface="Arial Narrow"/>
              </a:defRPr>
            </a:pPr>
            <a:r>
              <a:rPr lang="ru-RU" dirty="0" smtClean="0">
                <a:latin typeface="Arial Narrow" charset="0"/>
                <a:ea typeface="Arial Narrow" charset="0"/>
                <a:cs typeface="Arial Narrow" charset="0"/>
              </a:rPr>
              <a:t>платежи и сборы.</a:t>
            </a:r>
          </a:p>
          <a:p>
            <a:pPr algn="l">
              <a:spcBef>
                <a:spcPts val="2000"/>
              </a:spcBef>
              <a:defRPr sz="2100">
                <a:solidFill>
                  <a:srgbClr val="253957"/>
                </a:solidFill>
                <a:latin typeface="+mn-lt"/>
                <a:ea typeface="+mn-ea"/>
                <a:cs typeface="+mn-cs"/>
                <a:sym typeface="Arial Narrow"/>
              </a:defRPr>
            </a:pPr>
            <a:r>
              <a:rPr lang="ru-RU" dirty="0" smtClean="0">
                <a:latin typeface="Arial Narrow" charset="0"/>
                <a:ea typeface="Arial Narrow" charset="0"/>
                <a:cs typeface="Arial Narrow" charset="0"/>
              </a:rPr>
              <a:t>Величина прожиточного минимума пересчитывается ежеквартально.</a:t>
            </a:r>
          </a:p>
          <a:p>
            <a:pPr algn="l">
              <a:spcBef>
                <a:spcPts val="2000"/>
              </a:spcBef>
              <a:defRPr sz="2100">
                <a:solidFill>
                  <a:srgbClr val="253957"/>
                </a:solidFill>
                <a:latin typeface="+mn-lt"/>
                <a:ea typeface="+mn-ea"/>
                <a:cs typeface="+mn-cs"/>
                <a:sym typeface="Arial Narrow"/>
              </a:defRPr>
            </a:pPr>
            <a:r>
              <a:rPr lang="ru-RU" dirty="0" smtClean="0">
                <a:latin typeface="Arial Narrow" charset="0"/>
                <a:ea typeface="Arial Narrow" charset="0"/>
                <a:cs typeface="Arial Narrow" charset="0"/>
              </a:rPr>
              <a:t>ФЗ, регламентирующий состав потребительской корзины, действует до 31.12.2020*.</a:t>
            </a:r>
          </a:p>
          <a:p>
            <a:pPr algn="l">
              <a:spcBef>
                <a:spcPts val="2000"/>
              </a:spcBef>
              <a:defRPr sz="2100">
                <a:solidFill>
                  <a:srgbClr val="253957"/>
                </a:solidFill>
                <a:latin typeface="+mn-lt"/>
                <a:ea typeface="+mn-ea"/>
                <a:cs typeface="+mn-cs"/>
                <a:sym typeface="Arial Narrow"/>
              </a:defRPr>
            </a:pPr>
            <a:endParaRPr lang="ru-RU" dirty="0" smtClean="0">
              <a:latin typeface="Arial Narrow" charset="0"/>
              <a:ea typeface="Arial Narrow" charset="0"/>
              <a:cs typeface="Arial Narrow" charset="0"/>
            </a:endParaRPr>
          </a:p>
          <a:p>
            <a:pPr algn="l">
              <a:spcBef>
                <a:spcPts val="2000"/>
              </a:spcBef>
              <a:defRPr sz="2100">
                <a:solidFill>
                  <a:srgbClr val="253957"/>
                </a:solidFill>
                <a:latin typeface="+mn-lt"/>
                <a:ea typeface="+mn-ea"/>
                <a:cs typeface="+mn-cs"/>
                <a:sym typeface="Arial Narrow"/>
              </a:defRPr>
            </a:pPr>
            <a:endParaRPr dirty="0">
              <a:latin typeface="Arial Narrow" charset="0"/>
              <a:ea typeface="Arial Narrow" charset="0"/>
              <a:cs typeface="Arial Narrow" charset="0"/>
            </a:endParaRPr>
          </a:p>
        </p:txBody>
      </p:sp>
      <p:pic>
        <p:nvPicPr>
          <p:cNvPr id="135"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
        <p:nvSpPr>
          <p:cNvPr id="8" name="Очень крутой заголовок…"/>
          <p:cNvSpPr txBox="1"/>
          <p:nvPr/>
        </p:nvSpPr>
        <p:spPr>
          <a:xfrm>
            <a:off x="793361" y="2113981"/>
            <a:ext cx="11430002" cy="164496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5000" b="1" cap="all">
                <a:solidFill>
                  <a:srgbClr val="253957"/>
                </a:solidFill>
                <a:latin typeface="+mn-lt"/>
                <a:ea typeface="+mn-ea"/>
                <a:cs typeface="+mn-cs"/>
                <a:sym typeface="Arial Narrow"/>
              </a:defRPr>
            </a:pPr>
            <a:r>
              <a:rPr lang="ru-RU" b="1" dirty="0">
                <a:latin typeface="Arial Narrow" charset="0"/>
                <a:ea typeface="Arial Narrow" charset="0"/>
                <a:cs typeface="Arial Narrow" charset="0"/>
              </a:rPr>
              <a:t>Подходы к определению бедности</a:t>
            </a:r>
          </a:p>
          <a:p>
            <a:pPr algn="l">
              <a:defRPr sz="3000">
                <a:solidFill>
                  <a:srgbClr val="253957"/>
                </a:solidFill>
                <a:latin typeface="+mn-lt"/>
                <a:ea typeface="+mn-ea"/>
                <a:cs typeface="+mn-cs"/>
                <a:sym typeface="Arial Narrow"/>
              </a:defRPr>
            </a:pPr>
            <a:r>
              <a:rPr lang="ru-RU" dirty="0" smtClean="0">
                <a:latin typeface="Arial Narrow" charset="0"/>
                <a:ea typeface="Arial Narrow" charset="0"/>
                <a:cs typeface="Arial Narrow" charset="0"/>
              </a:rPr>
              <a:t>В Российской практике используется абсолютный подход</a:t>
            </a:r>
            <a:endParaRPr dirty="0">
              <a:latin typeface="Arial Narrow" charset="0"/>
              <a:ea typeface="Arial Narrow" charset="0"/>
              <a:cs typeface="Arial Narrow" charset="0"/>
            </a:endParaRPr>
          </a:p>
        </p:txBody>
      </p:sp>
      <p:sp>
        <p:nvSpPr>
          <p:cNvPr id="9" name="Заголовок основного текста"/>
          <p:cNvSpPr txBox="1"/>
          <p:nvPr/>
        </p:nvSpPr>
        <p:spPr>
          <a:xfrm>
            <a:off x="787399" y="3758943"/>
            <a:ext cx="11430001" cy="94218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r>
              <a:rPr lang="ru-RU" dirty="0" smtClean="0">
                <a:latin typeface="Arial Narrow" charset="0"/>
                <a:ea typeface="Arial Narrow" charset="0"/>
                <a:cs typeface="Arial Narrow" charset="0"/>
              </a:rPr>
              <a:t>К </a:t>
            </a:r>
            <a:r>
              <a:rPr lang="ru-RU" dirty="0">
                <a:latin typeface="Arial Narrow" charset="0"/>
                <a:ea typeface="Arial Narrow" charset="0"/>
                <a:cs typeface="Arial Narrow" charset="0"/>
              </a:rPr>
              <a:t>бедным относятся индивиды и домохозяйства, чьи доходы не превышают величину прожиточного минимума</a:t>
            </a:r>
            <a:endParaRPr dirty="0">
              <a:latin typeface="Arial Narrow" charset="0"/>
              <a:ea typeface="Arial Narrow" charset="0"/>
              <a:cs typeface="Arial Narrow" charset="0"/>
            </a:endParaRPr>
          </a:p>
        </p:txBody>
      </p:sp>
      <p:sp>
        <p:nvSpPr>
          <p:cNvPr id="10"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социальной политики НИУ ВШЭ</a:t>
            </a:r>
          </a:p>
        </p:txBody>
      </p:sp>
      <p:sp>
        <p:nvSpPr>
          <p:cNvPr id="12" name="Прямоугольник 11"/>
          <p:cNvSpPr/>
          <p:nvPr/>
        </p:nvSpPr>
        <p:spPr>
          <a:xfrm>
            <a:off x="6502399" y="5034541"/>
            <a:ext cx="6502401"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l" defTabSz="584200" rtl="0" fontAlgn="auto" latinLnBrk="0" hangingPunct="0">
              <a:lnSpc>
                <a:spcPct val="100000"/>
              </a:lnSpc>
              <a:spcBef>
                <a:spcPts val="0"/>
              </a:spcBef>
              <a:spcAft>
                <a:spcPts val="0"/>
              </a:spcAft>
              <a:buClrTx/>
              <a:buSzTx/>
              <a:buFontTx/>
              <a:buNone/>
              <a:tabLst/>
            </a:pPr>
            <a:r>
              <a:rPr lang="ru-RU" sz="2100" dirty="0" smtClean="0">
                <a:solidFill>
                  <a:schemeClr val="accent1">
                    <a:lumMod val="50000"/>
                  </a:schemeClr>
                </a:solidFill>
                <a:latin typeface="Arial Narrow" panose="020B0606020202030204" pitchFamily="34" charset="0"/>
              </a:rPr>
              <a:t>Величина прожиточного минимума на 06.02.2018, руб.</a:t>
            </a:r>
          </a:p>
          <a:p>
            <a:pPr algn="l"/>
            <a:r>
              <a:rPr kumimoji="0" lang="ru-RU" sz="2100" b="0" i="0" u="none" strike="noStrike" cap="none" spc="0" normalizeH="0" baseline="0" dirty="0" smtClean="0">
                <a:ln>
                  <a:noFill/>
                </a:ln>
                <a:solidFill>
                  <a:schemeClr val="accent1">
                    <a:lumMod val="50000"/>
                  </a:schemeClr>
                </a:solidFill>
                <a:uFillTx/>
                <a:latin typeface="Arial Narrow" panose="020B0606020202030204" pitchFamily="34" charset="0"/>
                <a:sym typeface="Helvetica Light"/>
              </a:rPr>
              <a:t>Установлена</a:t>
            </a:r>
            <a:r>
              <a:rPr kumimoji="0" lang="ru-RU" sz="2100" b="0" i="0" u="none" strike="noStrike" cap="none" spc="0" normalizeH="0" dirty="0" smtClean="0">
                <a:ln>
                  <a:noFill/>
                </a:ln>
                <a:solidFill>
                  <a:schemeClr val="accent1">
                    <a:lumMod val="50000"/>
                  </a:schemeClr>
                </a:solidFill>
                <a:uFillTx/>
                <a:latin typeface="Arial Narrow" panose="020B0606020202030204" pitchFamily="34" charset="0"/>
                <a:sym typeface="Helvetica Light"/>
              </a:rPr>
              <a:t> </a:t>
            </a:r>
            <a:r>
              <a:rPr lang="ru-RU" sz="2100" dirty="0">
                <a:solidFill>
                  <a:schemeClr val="accent1">
                    <a:lumMod val="50000"/>
                  </a:schemeClr>
                </a:solidFill>
                <a:latin typeface="Arial Narrow" panose="020B0606020202030204" pitchFamily="34" charset="0"/>
              </a:rPr>
              <a:t>Постановлением Правительства РФ </a:t>
            </a:r>
            <a:r>
              <a:rPr lang="ru-RU" sz="2100" dirty="0" smtClean="0">
                <a:solidFill>
                  <a:schemeClr val="accent1">
                    <a:lumMod val="50000"/>
                  </a:schemeClr>
                </a:solidFill>
                <a:latin typeface="Arial Narrow" panose="020B0606020202030204" pitchFamily="34" charset="0"/>
              </a:rPr>
              <a:t>08.12.2017*</a:t>
            </a:r>
            <a:endParaRPr kumimoji="0" lang="ru-RU" sz="2100" b="0" i="0" u="none" strike="noStrike" cap="none" spc="0" normalizeH="0" baseline="0" dirty="0">
              <a:ln>
                <a:noFill/>
              </a:ln>
              <a:solidFill>
                <a:schemeClr val="accent1">
                  <a:lumMod val="50000"/>
                </a:schemeClr>
              </a:solidFill>
              <a:uFillTx/>
              <a:latin typeface="Arial Narrow" panose="020B0606020202030204" pitchFamily="34" charset="0"/>
              <a:sym typeface="Helvetica Light"/>
            </a:endParaRPr>
          </a:p>
        </p:txBody>
      </p:sp>
      <p:graphicFrame>
        <p:nvGraphicFramePr>
          <p:cNvPr id="6" name="Таблица 5"/>
          <p:cNvGraphicFramePr>
            <a:graphicFrameLocks noGrp="1"/>
          </p:cNvGraphicFramePr>
          <p:nvPr>
            <p:extLst>
              <p:ext uri="{D42A27DB-BD31-4B8C-83A1-F6EECF244321}">
                <p14:modId xmlns:p14="http://schemas.microsoft.com/office/powerpoint/2010/main" xmlns="" val="220304015"/>
              </p:ext>
            </p:extLst>
          </p:nvPr>
        </p:nvGraphicFramePr>
        <p:xfrm>
          <a:off x="7206423" y="5633723"/>
          <a:ext cx="4608000" cy="1584960"/>
        </p:xfrm>
        <a:graphic>
          <a:graphicData uri="http://schemas.openxmlformats.org/drawingml/2006/table">
            <a:tbl>
              <a:tblPr firstRow="1" bandRow="1">
                <a:tableStyleId>{5940675A-B579-460E-94D1-54222C63F5DA}</a:tableStyleId>
              </a:tblPr>
              <a:tblGrid>
                <a:gridCol w="2988000">
                  <a:extLst>
                    <a:ext uri="{9D8B030D-6E8A-4147-A177-3AD203B41FA5}">
                      <a16:colId xmlns:a16="http://schemas.microsoft.com/office/drawing/2014/main" xmlns="" val="3276952762"/>
                    </a:ext>
                  </a:extLst>
                </a:gridCol>
                <a:gridCol w="1620000">
                  <a:extLst>
                    <a:ext uri="{9D8B030D-6E8A-4147-A177-3AD203B41FA5}">
                      <a16:colId xmlns:a16="http://schemas.microsoft.com/office/drawing/2014/main" xmlns="" val="2830884847"/>
                    </a:ext>
                  </a:extLst>
                </a:gridCol>
              </a:tblGrid>
              <a:tr h="358378">
                <a:tc>
                  <a:txBody>
                    <a:bodyPr/>
                    <a:lstStyle/>
                    <a:p>
                      <a:pPr algn="l" rtl="0" fontAlgn="ctr"/>
                      <a:r>
                        <a:rPr lang="ru-RU" sz="2000" u="none" strike="noStrike" dirty="0">
                          <a:solidFill>
                            <a:schemeClr val="accent1">
                              <a:lumMod val="50000"/>
                            </a:schemeClr>
                          </a:solidFill>
                          <a:effectLst/>
                        </a:rPr>
                        <a:t>Все население</a:t>
                      </a:r>
                      <a:endParaRPr lang="ru-RU" sz="2000" b="0" i="0" u="none" strike="noStrike" dirty="0">
                        <a:solidFill>
                          <a:schemeClr val="accent1">
                            <a:lumMod val="50000"/>
                          </a:schemeClr>
                        </a:solidFill>
                        <a:effectLst/>
                        <a:latin typeface="Arial Narrow" panose="020B0606020202030204" pitchFamily="34" charset="0"/>
                      </a:endParaRPr>
                    </a:p>
                  </a:txBody>
                  <a:tcPr marL="45720" marR="4572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rtl="0" fontAlgn="b"/>
                      <a:r>
                        <a:rPr lang="ru-RU" sz="2000" u="none" strike="noStrike" dirty="0">
                          <a:solidFill>
                            <a:schemeClr val="accent1">
                              <a:lumMod val="50000"/>
                            </a:schemeClr>
                          </a:solidFill>
                          <a:effectLst/>
                        </a:rPr>
                        <a:t>10 328</a:t>
                      </a:r>
                      <a:endParaRPr lang="ru-RU" sz="2000" b="0" i="0" u="none" strike="noStrike" dirty="0">
                        <a:solidFill>
                          <a:schemeClr val="accent1">
                            <a:lumMod val="50000"/>
                          </a:schemeClr>
                        </a:solidFill>
                        <a:effectLst/>
                        <a:latin typeface="Arial Narrow" panose="020B0606020202030204" pitchFamily="34" charset="0"/>
                      </a:endParaRPr>
                    </a:p>
                  </a:txBody>
                  <a:tcPr marL="45720" marR="4572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756557004"/>
                  </a:ext>
                </a:extLst>
              </a:tr>
              <a:tr h="358378">
                <a:tc>
                  <a:txBody>
                    <a:bodyPr/>
                    <a:lstStyle/>
                    <a:p>
                      <a:pPr algn="l" rtl="0" fontAlgn="t"/>
                      <a:r>
                        <a:rPr lang="ru-RU" sz="2000" u="none" strike="noStrike" dirty="0">
                          <a:solidFill>
                            <a:schemeClr val="accent1">
                              <a:lumMod val="50000"/>
                            </a:schemeClr>
                          </a:solidFill>
                          <a:effectLst/>
                        </a:rPr>
                        <a:t>Трудоспособное население</a:t>
                      </a:r>
                      <a:endParaRPr lang="ru-RU" sz="2000" b="0" i="0" u="none" strike="noStrike" dirty="0">
                        <a:solidFill>
                          <a:schemeClr val="accent1">
                            <a:lumMod val="50000"/>
                          </a:schemeClr>
                        </a:solidFill>
                        <a:effectLst/>
                        <a:latin typeface="Arial Narrow" panose="020B0606020202030204" pitchFamily="34" charset="0"/>
                      </a:endParaRPr>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rtl="0" fontAlgn="b"/>
                      <a:r>
                        <a:rPr lang="ru-RU" sz="2000" u="none" strike="noStrike" dirty="0">
                          <a:solidFill>
                            <a:schemeClr val="accent1">
                              <a:lumMod val="50000"/>
                            </a:schemeClr>
                          </a:solidFill>
                          <a:effectLst/>
                        </a:rPr>
                        <a:t>11 160</a:t>
                      </a:r>
                      <a:endParaRPr lang="ru-RU" sz="2000" b="0" i="0" u="none" strike="noStrike" dirty="0">
                        <a:solidFill>
                          <a:schemeClr val="accent1">
                            <a:lumMod val="50000"/>
                          </a:schemeClr>
                        </a:solidFill>
                        <a:effectLst/>
                        <a:latin typeface="Arial Narrow" panose="020B0606020202030204" pitchFamily="34" charset="0"/>
                      </a:endParaRPr>
                    </a:p>
                  </a:txBody>
                  <a:tcPr marL="45720" marR="4572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2303987522"/>
                  </a:ext>
                </a:extLst>
              </a:tr>
              <a:tr h="358378">
                <a:tc>
                  <a:txBody>
                    <a:bodyPr/>
                    <a:lstStyle/>
                    <a:p>
                      <a:pPr algn="l" rtl="0" fontAlgn="t"/>
                      <a:r>
                        <a:rPr lang="ru-RU" sz="2000" u="none" strike="noStrike" dirty="0">
                          <a:solidFill>
                            <a:schemeClr val="accent1">
                              <a:lumMod val="50000"/>
                            </a:schemeClr>
                          </a:solidFill>
                          <a:effectLst/>
                        </a:rPr>
                        <a:t>Пенсионеры</a:t>
                      </a:r>
                      <a:endParaRPr lang="ru-RU" sz="2000" b="0" i="0" u="none" strike="noStrike" dirty="0">
                        <a:solidFill>
                          <a:schemeClr val="accent1">
                            <a:lumMod val="50000"/>
                          </a:schemeClr>
                        </a:solidFill>
                        <a:effectLst/>
                        <a:latin typeface="Arial Narrow" panose="020B0606020202030204" pitchFamily="34" charset="0"/>
                      </a:endParaRPr>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rtl="0" fontAlgn="b"/>
                      <a:r>
                        <a:rPr lang="ru-RU" sz="2000" u="none" strike="noStrike" dirty="0">
                          <a:solidFill>
                            <a:schemeClr val="accent1">
                              <a:lumMod val="50000"/>
                            </a:schemeClr>
                          </a:solidFill>
                          <a:effectLst/>
                        </a:rPr>
                        <a:t>8 496</a:t>
                      </a:r>
                      <a:endParaRPr lang="ru-RU" sz="2000" b="0" i="0" u="none" strike="noStrike" dirty="0">
                        <a:solidFill>
                          <a:schemeClr val="accent1">
                            <a:lumMod val="50000"/>
                          </a:schemeClr>
                        </a:solidFill>
                        <a:effectLst/>
                        <a:latin typeface="Arial Narrow" panose="020B0606020202030204" pitchFamily="34" charset="0"/>
                      </a:endParaRPr>
                    </a:p>
                  </a:txBody>
                  <a:tcPr marL="45720" marR="4572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055274720"/>
                  </a:ext>
                </a:extLst>
              </a:tr>
              <a:tr h="358378">
                <a:tc>
                  <a:txBody>
                    <a:bodyPr/>
                    <a:lstStyle/>
                    <a:p>
                      <a:pPr algn="l" rtl="0" fontAlgn="t"/>
                      <a:r>
                        <a:rPr lang="ru-RU" sz="2000" u="none" strike="noStrike" dirty="0">
                          <a:solidFill>
                            <a:schemeClr val="accent1">
                              <a:lumMod val="50000"/>
                            </a:schemeClr>
                          </a:solidFill>
                          <a:effectLst/>
                        </a:rPr>
                        <a:t>Дети</a:t>
                      </a:r>
                      <a:endParaRPr lang="ru-RU" sz="2000" b="0" i="0" u="none" strike="noStrike" dirty="0">
                        <a:solidFill>
                          <a:schemeClr val="accent1">
                            <a:lumMod val="50000"/>
                          </a:schemeClr>
                        </a:solidFill>
                        <a:effectLst/>
                        <a:latin typeface="Arial Narrow" panose="020B0606020202030204" pitchFamily="34" charset="0"/>
                      </a:endParaRPr>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rtl="0" fontAlgn="b"/>
                      <a:r>
                        <a:rPr lang="ru-RU" sz="2000" u="none" strike="noStrike" dirty="0">
                          <a:solidFill>
                            <a:schemeClr val="accent1">
                              <a:lumMod val="50000"/>
                            </a:schemeClr>
                          </a:solidFill>
                          <a:effectLst/>
                        </a:rPr>
                        <a:t>10 181</a:t>
                      </a:r>
                      <a:endParaRPr lang="ru-RU" sz="2000" b="0" i="0" u="none" strike="noStrike" dirty="0">
                        <a:solidFill>
                          <a:schemeClr val="accent1">
                            <a:lumMod val="50000"/>
                          </a:schemeClr>
                        </a:solidFill>
                        <a:effectLst/>
                        <a:latin typeface="Arial Narrow" panose="020B0606020202030204" pitchFamily="34" charset="0"/>
                      </a:endParaRPr>
                    </a:p>
                  </a:txBody>
                  <a:tcPr marL="45720" marR="4572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986907795"/>
                  </a:ext>
                </a:extLst>
              </a:tr>
            </a:tbl>
          </a:graphicData>
        </a:graphic>
      </p:graphicFrame>
      <p:sp>
        <p:nvSpPr>
          <p:cNvPr id="14" name="Прямоугольник 13"/>
          <p:cNvSpPr/>
          <p:nvPr/>
        </p:nvSpPr>
        <p:spPr>
          <a:xfrm>
            <a:off x="6552503" y="8087628"/>
            <a:ext cx="6424678"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algn="l"/>
            <a:r>
              <a:rPr lang="ru-RU" sz="2100" dirty="0" smtClean="0">
                <a:solidFill>
                  <a:schemeClr val="accent1">
                    <a:lumMod val="50000"/>
                  </a:schemeClr>
                </a:solidFill>
                <a:latin typeface="Arial Narrow" panose="020B0606020202030204" pitchFamily="34" charset="0"/>
              </a:rPr>
              <a:t>Помимо абсолютного подхода предпринималась попытка использовать линию бедности равную 50% </a:t>
            </a:r>
            <a:r>
              <a:rPr lang="ru-RU" sz="2100" dirty="0">
                <a:solidFill>
                  <a:schemeClr val="accent1">
                    <a:lumMod val="50000"/>
                  </a:schemeClr>
                </a:solidFill>
                <a:latin typeface="Arial Narrow" panose="020B0606020202030204" pitchFamily="34" charset="0"/>
              </a:rPr>
              <a:t>медианного дохода. </a:t>
            </a:r>
            <a:r>
              <a:rPr lang="ru-RU" sz="2100" dirty="0" smtClean="0">
                <a:solidFill>
                  <a:schemeClr val="accent1">
                    <a:lumMod val="50000"/>
                  </a:schemeClr>
                </a:solidFill>
                <a:latin typeface="Arial Narrow" panose="020B0606020202030204" pitchFamily="34" charset="0"/>
              </a:rPr>
              <a:t>Половина </a:t>
            </a:r>
            <a:r>
              <a:rPr lang="ru-RU" sz="2100" dirty="0">
                <a:solidFill>
                  <a:schemeClr val="accent1">
                    <a:lumMod val="50000"/>
                  </a:schemeClr>
                </a:solidFill>
                <a:latin typeface="Arial Narrow" panose="020B0606020202030204" pitchFamily="34" charset="0"/>
              </a:rPr>
              <a:t>от медианных доходов населения </a:t>
            </a:r>
            <a:r>
              <a:rPr lang="ru-RU" sz="2100" dirty="0" smtClean="0">
                <a:solidFill>
                  <a:schemeClr val="accent1">
                    <a:lumMod val="50000"/>
                  </a:schemeClr>
                </a:solidFill>
                <a:latin typeface="Arial Narrow" panose="020B0606020202030204" pitchFamily="34" charset="0"/>
              </a:rPr>
              <a:t>превышала прожиточный минимум на </a:t>
            </a:r>
            <a:r>
              <a:rPr lang="ru-RU" sz="2100" dirty="0">
                <a:solidFill>
                  <a:schemeClr val="accent1">
                    <a:lumMod val="50000"/>
                  </a:schemeClr>
                </a:solidFill>
                <a:latin typeface="Arial Narrow" panose="020B0606020202030204" pitchFamily="34" charset="0"/>
              </a:rPr>
              <a:t>17% в 2015 </a:t>
            </a:r>
            <a:r>
              <a:rPr lang="ru-RU" sz="2100" dirty="0" smtClean="0">
                <a:solidFill>
                  <a:schemeClr val="accent1">
                    <a:lumMod val="50000"/>
                  </a:schemeClr>
                </a:solidFill>
                <a:latin typeface="Arial Narrow" panose="020B0606020202030204" pitchFamily="34" charset="0"/>
              </a:rPr>
              <a:t>году.</a:t>
            </a:r>
            <a:endParaRPr kumimoji="0" lang="ru-RU" sz="2100" b="0" i="0" u="none" strike="noStrike" cap="none" spc="0" normalizeH="0" baseline="0" dirty="0">
              <a:ln>
                <a:noFill/>
              </a:ln>
              <a:solidFill>
                <a:schemeClr val="accent1">
                  <a:lumMod val="50000"/>
                </a:schemeClr>
              </a:solidFill>
              <a:uFillTx/>
              <a:latin typeface="Arial Narrow" panose="020B0606020202030204" pitchFamily="34" charset="0"/>
              <a:sym typeface="Helvetica Light"/>
            </a:endParaRPr>
          </a:p>
        </p:txBody>
      </p:sp>
      <p:sp>
        <p:nvSpPr>
          <p:cNvPr id="2" name="Прямоугольник 1"/>
          <p:cNvSpPr/>
          <p:nvPr/>
        </p:nvSpPr>
        <p:spPr>
          <a:xfrm>
            <a:off x="3580259" y="9282300"/>
            <a:ext cx="9245600" cy="338554"/>
          </a:xfrm>
          <a:prstGeom prst="rect">
            <a:avLst/>
          </a:prstGeom>
        </p:spPr>
        <p:txBody>
          <a:bodyPr wrap="square">
            <a:spAutoFit/>
          </a:bodyPr>
          <a:lstStyle/>
          <a:p>
            <a:pPr algn="r">
              <a:spcBef>
                <a:spcPts val="2000"/>
              </a:spcBef>
              <a:defRPr sz="2100">
                <a:solidFill>
                  <a:srgbClr val="253957"/>
                </a:solidFill>
                <a:latin typeface="+mn-lt"/>
                <a:ea typeface="+mn-ea"/>
                <a:cs typeface="+mn-cs"/>
                <a:sym typeface="Arial Narrow"/>
              </a:defRPr>
            </a:pPr>
            <a:r>
              <a:rPr lang="ru-RU" sz="1600" dirty="0" smtClean="0">
                <a:solidFill>
                  <a:srgbClr val="253957"/>
                </a:solidFill>
                <a:latin typeface="Arial Narrow" charset="0"/>
                <a:ea typeface="Arial Narrow" charset="0"/>
                <a:cs typeface="Arial Narrow" charset="0"/>
                <a:sym typeface="Arial Narrow"/>
              </a:rPr>
              <a:t>* Изменения</a:t>
            </a:r>
            <a:r>
              <a:rPr lang="ru-RU" sz="1600" dirty="0">
                <a:solidFill>
                  <a:srgbClr val="253957"/>
                </a:solidFill>
                <a:latin typeface="Arial Narrow" charset="0"/>
                <a:ea typeface="Arial Narrow" charset="0"/>
                <a:cs typeface="Arial Narrow" charset="0"/>
                <a:sym typeface="Arial Narrow"/>
              </a:rPr>
              <a:t>, внесенные Федеральным законом от 28.12.2017 N 421-ФЗ, вступили в силу с 1 января 2018 года</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pic>
        <p:nvPicPr>
          <p:cNvPr id="142"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
        <p:nvSpPr>
          <p:cNvPr id="8" name="Очень крутой заголовок…"/>
          <p:cNvSpPr txBox="1"/>
          <p:nvPr/>
        </p:nvSpPr>
        <p:spPr>
          <a:xfrm>
            <a:off x="793361" y="2113981"/>
            <a:ext cx="11430002" cy="164496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5000" b="1" cap="all">
                <a:solidFill>
                  <a:srgbClr val="253957"/>
                </a:solidFill>
                <a:latin typeface="+mn-lt"/>
                <a:ea typeface="+mn-ea"/>
                <a:cs typeface="+mn-cs"/>
                <a:sym typeface="Arial Narrow"/>
              </a:defRPr>
            </a:pPr>
            <a:r>
              <a:rPr lang="ru-RU" b="1" dirty="0" smtClean="0">
                <a:latin typeface="Arial Narrow" charset="0"/>
                <a:ea typeface="Arial Narrow" charset="0"/>
                <a:cs typeface="Arial Narrow" charset="0"/>
              </a:rPr>
              <a:t>Методика расчета величины прожиточного минимума</a:t>
            </a:r>
            <a:endParaRPr b="1" dirty="0">
              <a:latin typeface="Arial Narrow" charset="0"/>
              <a:ea typeface="Arial Narrow" charset="0"/>
              <a:cs typeface="Arial Narrow" charset="0"/>
            </a:endParaRPr>
          </a:p>
          <a:p>
            <a:pPr algn="l">
              <a:defRPr sz="3000">
                <a:solidFill>
                  <a:srgbClr val="253957"/>
                </a:solidFill>
                <a:latin typeface="+mn-lt"/>
                <a:ea typeface="+mn-ea"/>
                <a:cs typeface="+mn-cs"/>
                <a:sym typeface="Arial Narrow"/>
              </a:defRPr>
            </a:pPr>
            <a:r>
              <a:rPr lang="ru-RU" dirty="0" smtClean="0">
                <a:latin typeface="Arial Narrow" charset="0"/>
                <a:ea typeface="Arial Narrow" charset="0"/>
                <a:cs typeface="Arial Narrow" charset="0"/>
              </a:rPr>
              <a:t>В основе расчетов – стоимость продуктовой корзины</a:t>
            </a:r>
            <a:endParaRPr dirty="0">
              <a:latin typeface="Arial Narrow" charset="0"/>
              <a:ea typeface="Arial Narrow" charset="0"/>
              <a:cs typeface="Arial Narrow" charset="0"/>
            </a:endParaRPr>
          </a:p>
        </p:txBody>
      </p:sp>
      <p:sp>
        <p:nvSpPr>
          <p:cNvPr id="9" name="Заголовок основного текста"/>
          <p:cNvSpPr txBox="1"/>
          <p:nvPr/>
        </p:nvSpPr>
        <p:spPr>
          <a:xfrm>
            <a:off x="787399" y="4139373"/>
            <a:ext cx="11430001" cy="94218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r>
              <a:rPr lang="ru-RU" dirty="0" smtClean="0">
                <a:latin typeface="Arial Narrow" charset="0"/>
                <a:ea typeface="Arial Narrow" charset="0"/>
                <a:cs typeface="Arial Narrow" charset="0"/>
              </a:rPr>
              <a:t>Величина прожиточного минимума равна сумме стоимостей:</a:t>
            </a:r>
            <a:endParaRPr dirty="0">
              <a:latin typeface="Arial Narrow" charset="0"/>
              <a:ea typeface="Arial Narrow" charset="0"/>
              <a:cs typeface="Arial Narrow" charset="0"/>
            </a:endParaRPr>
          </a:p>
        </p:txBody>
      </p:sp>
      <p:sp>
        <p:nvSpPr>
          <p:cNvPr id="10"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социальной политики НИУ ВШЭ</a:t>
            </a:r>
          </a:p>
        </p:txBody>
      </p:sp>
      <p:sp>
        <p:nvSpPr>
          <p:cNvPr id="2" name="Прямоугольник 1"/>
          <p:cNvSpPr/>
          <p:nvPr/>
        </p:nvSpPr>
        <p:spPr>
          <a:xfrm>
            <a:off x="588064" y="5382179"/>
            <a:ext cx="5797497" cy="1657448"/>
          </a:xfrm>
          <a:prstGeom prst="rect">
            <a:avLst/>
          </a:prstGeom>
          <a:noFill/>
          <a:ln w="12700" cap="flat">
            <a:solidFill>
              <a:schemeClr val="accent1">
                <a:lumMod val="5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400" b="0" i="0" u="none" strike="noStrike" cap="none" spc="0" normalizeH="0" baseline="0">
              <a:ln>
                <a:noFill/>
              </a:ln>
              <a:solidFill>
                <a:srgbClr val="FFFFFF"/>
              </a:solidFill>
              <a:effectLst/>
              <a:uFillTx/>
              <a:latin typeface="+mj-lt"/>
              <a:ea typeface="+mj-ea"/>
              <a:cs typeface="+mj-cs"/>
              <a:sym typeface="Helvetica Light"/>
            </a:endParaRPr>
          </a:p>
        </p:txBody>
      </p:sp>
      <p:sp>
        <p:nvSpPr>
          <p:cNvPr id="11" name="Прямоугольник 10"/>
          <p:cNvSpPr/>
          <p:nvPr/>
        </p:nvSpPr>
        <p:spPr>
          <a:xfrm>
            <a:off x="588066" y="7542755"/>
            <a:ext cx="5797496" cy="1657448"/>
          </a:xfrm>
          <a:prstGeom prst="rect">
            <a:avLst/>
          </a:prstGeom>
          <a:noFill/>
          <a:ln w="12700" cap="flat">
            <a:solidFill>
              <a:schemeClr val="accent1">
                <a:lumMod val="5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400" b="0" i="0" u="none" strike="noStrike" cap="none" spc="0" normalizeH="0" baseline="0">
              <a:ln>
                <a:noFill/>
              </a:ln>
              <a:solidFill>
                <a:srgbClr val="FFFFFF"/>
              </a:solidFill>
              <a:effectLst/>
              <a:uFillTx/>
              <a:latin typeface="+mj-lt"/>
              <a:ea typeface="+mj-ea"/>
              <a:cs typeface="+mj-cs"/>
              <a:sym typeface="Helvetica Light"/>
            </a:endParaRPr>
          </a:p>
        </p:txBody>
      </p:sp>
      <p:sp>
        <p:nvSpPr>
          <p:cNvPr id="12" name="Прямоугольник 11"/>
          <p:cNvSpPr/>
          <p:nvPr/>
        </p:nvSpPr>
        <p:spPr>
          <a:xfrm>
            <a:off x="6477346" y="5382179"/>
            <a:ext cx="6164231" cy="1657448"/>
          </a:xfrm>
          <a:prstGeom prst="rect">
            <a:avLst/>
          </a:prstGeom>
          <a:noFill/>
          <a:ln w="12700" cap="flat">
            <a:solidFill>
              <a:schemeClr val="accent1">
                <a:lumMod val="5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400" b="0" i="0" u="none" strike="noStrike" cap="none" spc="0" normalizeH="0" baseline="0">
              <a:ln>
                <a:noFill/>
              </a:ln>
              <a:solidFill>
                <a:srgbClr val="FFFFFF"/>
              </a:solidFill>
              <a:effectLst/>
              <a:uFillTx/>
              <a:latin typeface="+mj-lt"/>
              <a:ea typeface="+mj-ea"/>
              <a:cs typeface="+mj-cs"/>
              <a:sym typeface="Helvetica Light"/>
            </a:endParaRPr>
          </a:p>
        </p:txBody>
      </p:sp>
      <p:sp>
        <p:nvSpPr>
          <p:cNvPr id="13" name="Прямоугольник 12"/>
          <p:cNvSpPr/>
          <p:nvPr/>
        </p:nvSpPr>
        <p:spPr>
          <a:xfrm>
            <a:off x="6489874" y="7542755"/>
            <a:ext cx="6164230" cy="1657448"/>
          </a:xfrm>
          <a:prstGeom prst="rect">
            <a:avLst/>
          </a:prstGeom>
          <a:noFill/>
          <a:ln w="12700" cap="flat">
            <a:solidFill>
              <a:schemeClr val="accent1">
                <a:lumMod val="5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400" b="0" i="0" u="none" strike="noStrike" cap="none" spc="0" normalizeH="0" baseline="0">
              <a:ln>
                <a:noFill/>
              </a:ln>
              <a:solidFill>
                <a:srgbClr val="FFFFFF"/>
              </a:solidFill>
              <a:effectLst/>
              <a:uFillTx/>
              <a:latin typeface="+mj-lt"/>
              <a:ea typeface="+mj-ea"/>
              <a:cs typeface="+mj-cs"/>
              <a:sym typeface="Helvetica Light"/>
            </a:endParaRPr>
          </a:p>
        </p:txBody>
      </p:sp>
      <p:sp>
        <p:nvSpPr>
          <p:cNvPr id="14" name="Прямоугольник 13"/>
          <p:cNvSpPr/>
          <p:nvPr/>
        </p:nvSpPr>
        <p:spPr>
          <a:xfrm>
            <a:off x="601041" y="4980125"/>
            <a:ext cx="4816537"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algn="l"/>
            <a:r>
              <a:rPr lang="ru-RU" sz="2100" dirty="0" smtClean="0">
                <a:solidFill>
                  <a:schemeClr val="accent1">
                    <a:lumMod val="50000"/>
                  </a:schemeClr>
                </a:solidFill>
                <a:latin typeface="Arial Narrow" panose="020B0606020202030204" pitchFamily="34" charset="0"/>
              </a:rPr>
              <a:t>Стоимость продовольственных товаров</a:t>
            </a:r>
            <a:endParaRPr lang="ru-RU" sz="2100" dirty="0">
              <a:solidFill>
                <a:schemeClr val="accent1">
                  <a:lumMod val="50000"/>
                </a:schemeClr>
              </a:solidFill>
              <a:latin typeface="Arial Narrow" panose="020B0606020202030204" pitchFamily="34" charset="0"/>
            </a:endParaRPr>
          </a:p>
        </p:txBody>
      </p:sp>
      <p:sp>
        <p:nvSpPr>
          <p:cNvPr id="15" name="Прямоугольник 14"/>
          <p:cNvSpPr/>
          <p:nvPr/>
        </p:nvSpPr>
        <p:spPr>
          <a:xfrm>
            <a:off x="6505425" y="4966446"/>
            <a:ext cx="4816537"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algn="l"/>
            <a:r>
              <a:rPr lang="ru-RU" sz="2100" dirty="0" smtClean="0">
                <a:solidFill>
                  <a:schemeClr val="accent1">
                    <a:lumMod val="50000"/>
                  </a:schemeClr>
                </a:solidFill>
                <a:latin typeface="Arial Narrow" panose="020B0606020202030204" pitchFamily="34" charset="0"/>
              </a:rPr>
              <a:t>Стоимость непродовольственных товаров</a:t>
            </a:r>
            <a:endParaRPr lang="ru-RU" sz="2100" dirty="0">
              <a:solidFill>
                <a:schemeClr val="accent1">
                  <a:lumMod val="50000"/>
                </a:schemeClr>
              </a:solidFill>
              <a:latin typeface="Arial Narrow" panose="020B0606020202030204" pitchFamily="34" charset="0"/>
            </a:endParaRPr>
          </a:p>
        </p:txBody>
      </p:sp>
      <p:sp>
        <p:nvSpPr>
          <p:cNvPr id="16" name="Прямоугольник 15"/>
          <p:cNvSpPr/>
          <p:nvPr/>
        </p:nvSpPr>
        <p:spPr>
          <a:xfrm>
            <a:off x="573276" y="7155135"/>
            <a:ext cx="4816537"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algn="l"/>
            <a:r>
              <a:rPr lang="ru-RU" sz="2100" dirty="0" smtClean="0">
                <a:solidFill>
                  <a:schemeClr val="accent1">
                    <a:lumMod val="50000"/>
                  </a:schemeClr>
                </a:solidFill>
                <a:latin typeface="Arial Narrow" panose="020B0606020202030204" pitchFamily="34" charset="0"/>
              </a:rPr>
              <a:t>Стоимость услуг</a:t>
            </a:r>
            <a:endParaRPr lang="ru-RU" sz="2100" dirty="0">
              <a:solidFill>
                <a:schemeClr val="accent1">
                  <a:lumMod val="50000"/>
                </a:schemeClr>
              </a:solidFill>
              <a:latin typeface="Arial Narrow" panose="020B0606020202030204" pitchFamily="34" charset="0"/>
            </a:endParaRPr>
          </a:p>
        </p:txBody>
      </p:sp>
      <p:sp>
        <p:nvSpPr>
          <p:cNvPr id="17" name="Прямоугольник 16"/>
          <p:cNvSpPr/>
          <p:nvPr/>
        </p:nvSpPr>
        <p:spPr>
          <a:xfrm>
            <a:off x="6502400" y="7123573"/>
            <a:ext cx="4816537"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algn="l"/>
            <a:r>
              <a:rPr lang="ru-RU" sz="2100" dirty="0" smtClean="0">
                <a:solidFill>
                  <a:schemeClr val="accent1">
                    <a:lumMod val="50000"/>
                  </a:schemeClr>
                </a:solidFill>
                <a:latin typeface="Arial Narrow" panose="020B0606020202030204" pitchFamily="34" charset="0"/>
              </a:rPr>
              <a:t>Величина сборов и платежей (НДФЛ)</a:t>
            </a:r>
            <a:endParaRPr lang="ru-RU" sz="2100" dirty="0">
              <a:solidFill>
                <a:schemeClr val="accent1">
                  <a:lumMod val="50000"/>
                </a:schemeClr>
              </a:solidFill>
              <a:latin typeface="Arial Narrow" panose="020B0606020202030204" pitchFamily="34" charset="0"/>
            </a:endParaRPr>
          </a:p>
        </p:txBody>
      </p:sp>
      <p:sp>
        <p:nvSpPr>
          <p:cNvPr id="18" name="Прямоугольник 17"/>
          <p:cNvSpPr/>
          <p:nvPr/>
        </p:nvSpPr>
        <p:spPr>
          <a:xfrm>
            <a:off x="1114793" y="6001903"/>
            <a:ext cx="2468659"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1600" dirty="0" smtClean="0">
                <a:solidFill>
                  <a:schemeClr val="accent1">
                    <a:lumMod val="50000"/>
                  </a:schemeClr>
                </a:solidFill>
                <a:latin typeface="Arial Narrow" panose="020B0606020202030204" pitchFamily="34" charset="0"/>
              </a:rPr>
              <a:t>Объемы потребления минимального набора продуктов питания</a:t>
            </a:r>
            <a:endParaRPr lang="ru-RU" sz="1600" dirty="0">
              <a:solidFill>
                <a:schemeClr val="accent1">
                  <a:lumMod val="50000"/>
                </a:schemeClr>
              </a:solidFill>
              <a:latin typeface="Arial Narrow" panose="020B0606020202030204" pitchFamily="34" charset="0"/>
            </a:endParaRPr>
          </a:p>
        </p:txBody>
      </p:sp>
      <p:sp>
        <p:nvSpPr>
          <p:cNvPr id="3" name="Умножение 2"/>
          <p:cNvSpPr/>
          <p:nvPr/>
        </p:nvSpPr>
        <p:spPr>
          <a:xfrm>
            <a:off x="3607495" y="6060591"/>
            <a:ext cx="475989" cy="413236"/>
          </a:xfrm>
          <a:prstGeom prst="mathMultiply">
            <a:avLst/>
          </a:prstGeom>
          <a:solidFill>
            <a:schemeClr val="accent1">
              <a:lumMod val="50000"/>
            </a:schemeClr>
          </a:solidFill>
          <a:ln w="12700" cap="flat">
            <a:no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400" b="0" i="0" u="none" strike="noStrike" cap="none" spc="0" normalizeH="0" baseline="0" dirty="0">
              <a:ln>
                <a:noFill/>
              </a:ln>
              <a:solidFill>
                <a:srgbClr val="FFFFFF"/>
              </a:solidFill>
              <a:effectLst/>
              <a:uFillTx/>
              <a:latin typeface="+mj-lt"/>
              <a:ea typeface="+mj-ea"/>
              <a:cs typeface="+mj-cs"/>
              <a:sym typeface="Helvetica Light"/>
            </a:endParaRPr>
          </a:p>
        </p:txBody>
      </p:sp>
      <p:sp>
        <p:nvSpPr>
          <p:cNvPr id="19" name="Прямоугольник 18"/>
          <p:cNvSpPr/>
          <p:nvPr/>
        </p:nvSpPr>
        <p:spPr>
          <a:xfrm>
            <a:off x="4200322" y="6001903"/>
            <a:ext cx="1885448"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1600" dirty="0" smtClean="0">
                <a:solidFill>
                  <a:schemeClr val="accent1">
                    <a:lumMod val="50000"/>
                  </a:schemeClr>
                </a:solidFill>
                <a:latin typeface="Arial Narrow" panose="020B0606020202030204" pitchFamily="34" charset="0"/>
              </a:rPr>
              <a:t>Стоимость продуктов питания</a:t>
            </a:r>
            <a:endParaRPr lang="ru-RU" sz="1600" dirty="0">
              <a:solidFill>
                <a:schemeClr val="accent1">
                  <a:lumMod val="50000"/>
                </a:schemeClr>
              </a:solidFill>
              <a:latin typeface="Arial Narrow" panose="020B0606020202030204" pitchFamily="34" charset="0"/>
            </a:endParaRPr>
          </a:p>
        </p:txBody>
      </p:sp>
      <p:sp>
        <p:nvSpPr>
          <p:cNvPr id="20" name="Прямоугольник 19"/>
          <p:cNvSpPr/>
          <p:nvPr/>
        </p:nvSpPr>
        <p:spPr>
          <a:xfrm>
            <a:off x="6310702" y="6003991"/>
            <a:ext cx="2097134"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1600" dirty="0">
                <a:solidFill>
                  <a:schemeClr val="accent1">
                    <a:lumMod val="50000"/>
                  </a:schemeClr>
                </a:solidFill>
                <a:latin typeface="Arial Narrow" panose="020B0606020202030204" pitchFamily="34" charset="0"/>
              </a:rPr>
              <a:t>Стоимость продовольственных товаров</a:t>
            </a:r>
          </a:p>
        </p:txBody>
      </p:sp>
      <p:sp>
        <p:nvSpPr>
          <p:cNvPr id="21" name="Умножение 20"/>
          <p:cNvSpPr/>
          <p:nvPr/>
        </p:nvSpPr>
        <p:spPr>
          <a:xfrm>
            <a:off x="8401474" y="6009247"/>
            <a:ext cx="475989" cy="413236"/>
          </a:xfrm>
          <a:prstGeom prst="mathMultiply">
            <a:avLst/>
          </a:prstGeom>
          <a:solidFill>
            <a:schemeClr val="accent1">
              <a:lumMod val="50000"/>
            </a:schemeClr>
          </a:solidFill>
          <a:ln w="12700" cap="flat">
            <a:no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400" b="0" i="0" u="none" strike="noStrike" cap="none" spc="0" normalizeH="0" baseline="0">
              <a:ln>
                <a:noFill/>
              </a:ln>
              <a:solidFill>
                <a:srgbClr val="FFFFFF"/>
              </a:solidFill>
              <a:effectLst/>
              <a:uFillTx/>
              <a:latin typeface="+mj-lt"/>
              <a:ea typeface="+mj-ea"/>
              <a:cs typeface="+mj-cs"/>
              <a:sym typeface="Helvetica Light"/>
            </a:endParaRPr>
          </a:p>
        </p:txBody>
      </p:sp>
      <p:sp>
        <p:nvSpPr>
          <p:cNvPr id="22" name="Прямоугольник 21"/>
          <p:cNvSpPr/>
          <p:nvPr/>
        </p:nvSpPr>
        <p:spPr>
          <a:xfrm>
            <a:off x="8449883" y="5979903"/>
            <a:ext cx="1885448"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2100" dirty="0" smtClean="0">
                <a:solidFill>
                  <a:schemeClr val="accent1">
                    <a:lumMod val="50000"/>
                  </a:schemeClr>
                </a:solidFill>
                <a:latin typeface="Arial Narrow" panose="020B0606020202030204" pitchFamily="34" charset="0"/>
              </a:rPr>
              <a:t>50%</a:t>
            </a:r>
            <a:endParaRPr lang="ru-RU" sz="2100" dirty="0">
              <a:solidFill>
                <a:schemeClr val="accent1">
                  <a:lumMod val="50000"/>
                </a:schemeClr>
              </a:solidFill>
              <a:latin typeface="Arial Narrow" panose="020B0606020202030204" pitchFamily="34" charset="0"/>
            </a:endParaRPr>
          </a:p>
        </p:txBody>
      </p:sp>
      <p:sp>
        <p:nvSpPr>
          <p:cNvPr id="23" name="Прямоугольник 22"/>
          <p:cNvSpPr/>
          <p:nvPr/>
        </p:nvSpPr>
        <p:spPr>
          <a:xfrm>
            <a:off x="8320718" y="6498873"/>
            <a:ext cx="2097134"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1200" dirty="0" smtClean="0">
                <a:solidFill>
                  <a:schemeClr val="accent1">
                    <a:lumMod val="50000"/>
                  </a:schemeClr>
                </a:solidFill>
                <a:latin typeface="Arial Narrow" panose="020B0606020202030204" pitchFamily="34" charset="0"/>
              </a:rPr>
              <a:t>Установленное соотношение стоимости продуктов питания и непродовольственных товаров</a:t>
            </a:r>
            <a:endParaRPr lang="ru-RU" sz="1200" dirty="0">
              <a:solidFill>
                <a:schemeClr val="accent1">
                  <a:lumMod val="50000"/>
                </a:schemeClr>
              </a:solidFill>
              <a:latin typeface="Arial Narrow" panose="020B0606020202030204" pitchFamily="34" charset="0"/>
            </a:endParaRPr>
          </a:p>
        </p:txBody>
      </p:sp>
      <p:sp>
        <p:nvSpPr>
          <p:cNvPr id="24" name="Умножение 23"/>
          <p:cNvSpPr/>
          <p:nvPr/>
        </p:nvSpPr>
        <p:spPr>
          <a:xfrm>
            <a:off x="9815815" y="6009247"/>
            <a:ext cx="475989" cy="413236"/>
          </a:xfrm>
          <a:prstGeom prst="mathMultiply">
            <a:avLst/>
          </a:prstGeom>
          <a:solidFill>
            <a:schemeClr val="accent1">
              <a:lumMod val="50000"/>
            </a:schemeClr>
          </a:solidFill>
          <a:ln w="12700" cap="flat">
            <a:no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400" b="0" i="0" u="none" strike="noStrike" cap="none" spc="0" normalizeH="0" baseline="0">
              <a:ln>
                <a:noFill/>
              </a:ln>
              <a:solidFill>
                <a:srgbClr val="FFFFFF"/>
              </a:solidFill>
              <a:effectLst/>
              <a:uFillTx/>
              <a:latin typeface="+mj-lt"/>
              <a:ea typeface="+mj-ea"/>
              <a:cs typeface="+mj-cs"/>
              <a:sym typeface="Helvetica Light"/>
            </a:endParaRPr>
          </a:p>
        </p:txBody>
      </p:sp>
      <p:sp>
        <p:nvSpPr>
          <p:cNvPr id="25" name="Прямоугольник 24"/>
          <p:cNvSpPr/>
          <p:nvPr/>
        </p:nvSpPr>
        <p:spPr>
          <a:xfrm>
            <a:off x="10272745" y="5590770"/>
            <a:ext cx="2023259"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1600" dirty="0" smtClean="0">
                <a:solidFill>
                  <a:schemeClr val="accent1">
                    <a:lumMod val="50000"/>
                  </a:schemeClr>
                </a:solidFill>
                <a:latin typeface="Arial Narrow" panose="020B0606020202030204" pitchFamily="34" charset="0"/>
              </a:rPr>
              <a:t>ИПЦ на непродовольственные товары</a:t>
            </a:r>
            <a:endParaRPr lang="ru-RU" sz="1600" dirty="0">
              <a:solidFill>
                <a:schemeClr val="accent1">
                  <a:lumMod val="50000"/>
                </a:schemeClr>
              </a:solidFill>
              <a:latin typeface="Arial Narrow" panose="020B0606020202030204" pitchFamily="34" charset="0"/>
            </a:endParaRPr>
          </a:p>
        </p:txBody>
      </p:sp>
      <p:cxnSp>
        <p:nvCxnSpPr>
          <p:cNvPr id="5" name="Прямая соединительная линия 4"/>
          <p:cNvCxnSpPr/>
          <p:nvPr/>
        </p:nvCxnSpPr>
        <p:spPr>
          <a:xfrm>
            <a:off x="10504746" y="6253443"/>
            <a:ext cx="1453614" cy="0"/>
          </a:xfrm>
          <a:prstGeom prst="line">
            <a:avLst/>
          </a:prstGeom>
          <a:noFill/>
          <a:ln w="25400" cap="flat">
            <a:solidFill>
              <a:schemeClr val="accent1">
                <a:lumMod val="50000"/>
              </a:schemeClr>
            </a:solidFill>
            <a:prstDash val="solid"/>
            <a:miter lim="400000"/>
          </a:ln>
          <a:effectLst/>
          <a:sp3d/>
        </p:spPr>
        <p:style>
          <a:lnRef idx="0">
            <a:scrgbClr r="0" g="0" b="0"/>
          </a:lnRef>
          <a:fillRef idx="0">
            <a:scrgbClr r="0" g="0" b="0"/>
          </a:fillRef>
          <a:effectRef idx="0">
            <a:scrgbClr r="0" g="0" b="0"/>
          </a:effectRef>
          <a:fontRef idx="none"/>
        </p:style>
      </p:cxnSp>
      <p:sp>
        <p:nvSpPr>
          <p:cNvPr id="27" name="Прямоугольник 26"/>
          <p:cNvSpPr/>
          <p:nvPr/>
        </p:nvSpPr>
        <p:spPr>
          <a:xfrm>
            <a:off x="10299885" y="6432100"/>
            <a:ext cx="2023259"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1600" dirty="0" smtClean="0">
                <a:solidFill>
                  <a:schemeClr val="accent1">
                    <a:lumMod val="50000"/>
                  </a:schemeClr>
                </a:solidFill>
                <a:latin typeface="Arial Narrow" panose="020B0606020202030204" pitchFamily="34" charset="0"/>
              </a:rPr>
              <a:t>ИПЦ на продовольственные товары</a:t>
            </a:r>
            <a:endParaRPr lang="ru-RU" sz="1600" dirty="0">
              <a:solidFill>
                <a:schemeClr val="accent1">
                  <a:lumMod val="50000"/>
                </a:schemeClr>
              </a:solidFill>
              <a:latin typeface="Arial Narrow" panose="020B0606020202030204" pitchFamily="34" charset="0"/>
            </a:endParaRPr>
          </a:p>
        </p:txBody>
      </p:sp>
      <p:sp>
        <p:nvSpPr>
          <p:cNvPr id="28" name="Прямоугольник 27"/>
          <p:cNvSpPr/>
          <p:nvPr/>
        </p:nvSpPr>
        <p:spPr>
          <a:xfrm>
            <a:off x="588064" y="8140817"/>
            <a:ext cx="2097134"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1600" dirty="0">
                <a:solidFill>
                  <a:schemeClr val="accent1">
                    <a:lumMod val="50000"/>
                  </a:schemeClr>
                </a:solidFill>
                <a:latin typeface="Arial Narrow" panose="020B0606020202030204" pitchFamily="34" charset="0"/>
              </a:rPr>
              <a:t>Стоимость продовольственных товаров</a:t>
            </a:r>
          </a:p>
        </p:txBody>
      </p:sp>
      <p:sp>
        <p:nvSpPr>
          <p:cNvPr id="29" name="Умножение 28"/>
          <p:cNvSpPr/>
          <p:nvPr/>
        </p:nvSpPr>
        <p:spPr>
          <a:xfrm>
            <a:off x="2473950" y="8146073"/>
            <a:ext cx="475989" cy="413236"/>
          </a:xfrm>
          <a:prstGeom prst="mathMultiply">
            <a:avLst/>
          </a:prstGeom>
          <a:solidFill>
            <a:schemeClr val="accent1">
              <a:lumMod val="50000"/>
            </a:schemeClr>
          </a:solidFill>
          <a:ln w="12700" cap="flat">
            <a:no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400" b="0" i="0" u="none" strike="noStrike" cap="none" spc="0" normalizeH="0" baseline="0">
              <a:ln>
                <a:noFill/>
              </a:ln>
              <a:solidFill>
                <a:srgbClr val="FFFFFF"/>
              </a:solidFill>
              <a:effectLst/>
              <a:uFillTx/>
              <a:latin typeface="+mj-lt"/>
              <a:ea typeface="+mj-ea"/>
              <a:cs typeface="+mj-cs"/>
              <a:sym typeface="Helvetica Light"/>
            </a:endParaRPr>
          </a:p>
        </p:txBody>
      </p:sp>
      <p:sp>
        <p:nvSpPr>
          <p:cNvPr id="30" name="Прямоугольник 29"/>
          <p:cNvSpPr/>
          <p:nvPr/>
        </p:nvSpPr>
        <p:spPr>
          <a:xfrm>
            <a:off x="2522359" y="8116729"/>
            <a:ext cx="1885448"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2100" dirty="0" smtClean="0">
                <a:solidFill>
                  <a:schemeClr val="accent1">
                    <a:lumMod val="50000"/>
                  </a:schemeClr>
                </a:solidFill>
                <a:latin typeface="Arial Narrow" panose="020B0606020202030204" pitchFamily="34" charset="0"/>
              </a:rPr>
              <a:t>50%</a:t>
            </a:r>
            <a:endParaRPr lang="ru-RU" sz="2100" dirty="0">
              <a:solidFill>
                <a:schemeClr val="accent1">
                  <a:lumMod val="50000"/>
                </a:schemeClr>
              </a:solidFill>
              <a:latin typeface="Arial Narrow" panose="020B0606020202030204" pitchFamily="34" charset="0"/>
            </a:endParaRPr>
          </a:p>
        </p:txBody>
      </p:sp>
      <p:sp>
        <p:nvSpPr>
          <p:cNvPr id="31" name="Прямоугольник 30"/>
          <p:cNvSpPr/>
          <p:nvPr/>
        </p:nvSpPr>
        <p:spPr>
          <a:xfrm>
            <a:off x="2393194" y="8598121"/>
            <a:ext cx="2097134"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1200" dirty="0" smtClean="0">
                <a:solidFill>
                  <a:schemeClr val="accent1">
                    <a:lumMod val="50000"/>
                  </a:schemeClr>
                </a:solidFill>
                <a:latin typeface="Arial Narrow" panose="020B0606020202030204" pitchFamily="34" charset="0"/>
              </a:rPr>
              <a:t>Установленное соотношение стоимости продуктов питания и услуг</a:t>
            </a:r>
            <a:endParaRPr lang="ru-RU" sz="1200" dirty="0">
              <a:solidFill>
                <a:schemeClr val="accent1">
                  <a:lumMod val="50000"/>
                </a:schemeClr>
              </a:solidFill>
              <a:latin typeface="Arial Narrow" panose="020B0606020202030204" pitchFamily="34" charset="0"/>
            </a:endParaRPr>
          </a:p>
        </p:txBody>
      </p:sp>
      <p:sp>
        <p:nvSpPr>
          <p:cNvPr id="32" name="Умножение 31"/>
          <p:cNvSpPr/>
          <p:nvPr/>
        </p:nvSpPr>
        <p:spPr>
          <a:xfrm>
            <a:off x="3888291" y="8146073"/>
            <a:ext cx="475989" cy="413236"/>
          </a:xfrm>
          <a:prstGeom prst="mathMultiply">
            <a:avLst/>
          </a:prstGeom>
          <a:solidFill>
            <a:schemeClr val="accent1">
              <a:lumMod val="50000"/>
            </a:schemeClr>
          </a:solidFill>
          <a:ln w="12700" cap="flat">
            <a:no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400" b="0" i="0" u="none" strike="noStrike" cap="none" spc="0" normalizeH="0" baseline="0">
              <a:ln>
                <a:noFill/>
              </a:ln>
              <a:solidFill>
                <a:srgbClr val="FFFFFF"/>
              </a:solidFill>
              <a:effectLst/>
              <a:uFillTx/>
              <a:latin typeface="+mj-lt"/>
              <a:ea typeface="+mj-ea"/>
              <a:cs typeface="+mj-cs"/>
              <a:sym typeface="Helvetica Light"/>
            </a:endParaRPr>
          </a:p>
        </p:txBody>
      </p:sp>
      <p:sp>
        <p:nvSpPr>
          <p:cNvPr id="33" name="Прямоугольник 32"/>
          <p:cNvSpPr/>
          <p:nvPr/>
        </p:nvSpPr>
        <p:spPr>
          <a:xfrm>
            <a:off x="4345221" y="7690018"/>
            <a:ext cx="2023259"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1600" dirty="0" smtClean="0">
                <a:solidFill>
                  <a:schemeClr val="accent1">
                    <a:lumMod val="50000"/>
                  </a:schemeClr>
                </a:solidFill>
                <a:latin typeface="Arial Narrow" panose="020B0606020202030204" pitchFamily="34" charset="0"/>
              </a:rPr>
              <a:t>ИПЦ на услуги</a:t>
            </a:r>
            <a:endParaRPr lang="ru-RU" sz="1600" dirty="0">
              <a:solidFill>
                <a:schemeClr val="accent1">
                  <a:lumMod val="50000"/>
                </a:schemeClr>
              </a:solidFill>
              <a:latin typeface="Arial Narrow" panose="020B0606020202030204" pitchFamily="34" charset="0"/>
            </a:endParaRPr>
          </a:p>
        </p:txBody>
      </p:sp>
      <p:cxnSp>
        <p:nvCxnSpPr>
          <p:cNvPr id="34" name="Прямая соединительная линия 33"/>
          <p:cNvCxnSpPr/>
          <p:nvPr/>
        </p:nvCxnSpPr>
        <p:spPr>
          <a:xfrm>
            <a:off x="4577222" y="8352691"/>
            <a:ext cx="1453614" cy="0"/>
          </a:xfrm>
          <a:prstGeom prst="line">
            <a:avLst/>
          </a:prstGeom>
          <a:noFill/>
          <a:ln w="25400" cap="flat">
            <a:solidFill>
              <a:schemeClr val="accent1">
                <a:lumMod val="50000"/>
              </a:schemeClr>
            </a:solidFill>
            <a:prstDash val="solid"/>
            <a:miter lim="400000"/>
          </a:ln>
          <a:effectLst/>
          <a:sp3d/>
        </p:spPr>
        <p:style>
          <a:lnRef idx="0">
            <a:scrgbClr r="0" g="0" b="0"/>
          </a:lnRef>
          <a:fillRef idx="0">
            <a:scrgbClr r="0" g="0" b="0"/>
          </a:fillRef>
          <a:effectRef idx="0">
            <a:scrgbClr r="0" g="0" b="0"/>
          </a:effectRef>
          <a:fontRef idx="none"/>
        </p:style>
      </p:cxnSp>
      <p:sp>
        <p:nvSpPr>
          <p:cNvPr id="35" name="Прямоугольник 34"/>
          <p:cNvSpPr/>
          <p:nvPr/>
        </p:nvSpPr>
        <p:spPr>
          <a:xfrm>
            <a:off x="4372361" y="8531348"/>
            <a:ext cx="2023259"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1600" dirty="0" smtClean="0">
                <a:solidFill>
                  <a:schemeClr val="accent1">
                    <a:lumMod val="50000"/>
                  </a:schemeClr>
                </a:solidFill>
                <a:latin typeface="Arial Narrow" panose="020B0606020202030204" pitchFamily="34" charset="0"/>
              </a:rPr>
              <a:t>ИПЦ на продовольственные товары</a:t>
            </a:r>
            <a:endParaRPr lang="ru-RU" sz="1600" dirty="0">
              <a:solidFill>
                <a:schemeClr val="accent1">
                  <a:lumMod val="50000"/>
                </a:schemeClr>
              </a:solidFill>
              <a:latin typeface="Arial Narrow" panose="020B0606020202030204" pitchFamily="34" charset="0"/>
            </a:endParaRPr>
          </a:p>
        </p:txBody>
      </p:sp>
      <p:sp>
        <p:nvSpPr>
          <p:cNvPr id="36" name="Прямоугольник 35"/>
          <p:cNvSpPr/>
          <p:nvPr/>
        </p:nvSpPr>
        <p:spPr>
          <a:xfrm>
            <a:off x="6310702" y="8090512"/>
            <a:ext cx="2097134"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1600" dirty="0">
                <a:solidFill>
                  <a:schemeClr val="accent1">
                    <a:lumMod val="50000"/>
                  </a:schemeClr>
                </a:solidFill>
                <a:latin typeface="Arial Narrow" panose="020B0606020202030204" pitchFamily="34" charset="0"/>
              </a:rPr>
              <a:t>Стоимость продовольственных товаров</a:t>
            </a:r>
          </a:p>
        </p:txBody>
      </p:sp>
      <p:sp>
        <p:nvSpPr>
          <p:cNvPr id="6" name="Минус 5"/>
          <p:cNvSpPr/>
          <p:nvPr/>
        </p:nvSpPr>
        <p:spPr>
          <a:xfrm>
            <a:off x="8138429" y="8221523"/>
            <a:ext cx="396000" cy="250104"/>
          </a:xfrm>
          <a:prstGeom prst="mathMinus">
            <a:avLst/>
          </a:prstGeom>
          <a:solidFill>
            <a:schemeClr val="accent1">
              <a:lumMod val="50000"/>
            </a:schemeClr>
          </a:solidFill>
          <a:ln w="12700" cap="flat">
            <a:no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400" b="0" i="0" u="none" strike="noStrike" cap="none" spc="0" normalizeH="0" baseline="0">
              <a:ln>
                <a:noFill/>
              </a:ln>
              <a:solidFill>
                <a:srgbClr val="FFFFFF"/>
              </a:solidFill>
              <a:effectLst/>
              <a:uFillTx/>
              <a:latin typeface="+mj-lt"/>
              <a:ea typeface="+mj-ea"/>
              <a:cs typeface="+mj-cs"/>
              <a:sym typeface="Helvetica Light"/>
            </a:endParaRPr>
          </a:p>
        </p:txBody>
      </p:sp>
      <p:sp>
        <p:nvSpPr>
          <p:cNvPr id="38" name="Прямоугольник 37"/>
          <p:cNvSpPr/>
          <p:nvPr/>
        </p:nvSpPr>
        <p:spPr>
          <a:xfrm>
            <a:off x="8254657" y="8084106"/>
            <a:ext cx="1559271"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1600" dirty="0" smtClean="0">
                <a:solidFill>
                  <a:schemeClr val="accent1">
                    <a:lumMod val="50000"/>
                  </a:schemeClr>
                </a:solidFill>
                <a:latin typeface="Arial Narrow" panose="020B0606020202030204" pitchFamily="34" charset="0"/>
              </a:rPr>
              <a:t>Размер стандартного налогового вычета на 1 ребенка</a:t>
            </a:r>
            <a:endParaRPr lang="ru-RU" sz="1600" dirty="0">
              <a:solidFill>
                <a:schemeClr val="accent1">
                  <a:lumMod val="50000"/>
                </a:schemeClr>
              </a:solidFill>
              <a:latin typeface="Arial Narrow" panose="020B0606020202030204" pitchFamily="34" charset="0"/>
            </a:endParaRPr>
          </a:p>
        </p:txBody>
      </p:sp>
      <p:sp>
        <p:nvSpPr>
          <p:cNvPr id="39" name="Прямоугольник 38"/>
          <p:cNvSpPr/>
          <p:nvPr/>
        </p:nvSpPr>
        <p:spPr>
          <a:xfrm>
            <a:off x="9895660" y="7708527"/>
            <a:ext cx="1260737"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1600" dirty="0" smtClean="0">
                <a:solidFill>
                  <a:schemeClr val="accent1">
                    <a:lumMod val="50000"/>
                  </a:schemeClr>
                </a:solidFill>
                <a:latin typeface="Arial Narrow" panose="020B0606020202030204" pitchFamily="34" charset="0"/>
              </a:rPr>
              <a:t>Численность детей младше 15 лет</a:t>
            </a:r>
            <a:endParaRPr lang="ru-RU" sz="1600" dirty="0">
              <a:solidFill>
                <a:schemeClr val="accent1">
                  <a:lumMod val="50000"/>
                </a:schemeClr>
              </a:solidFill>
              <a:latin typeface="Arial Narrow" panose="020B0606020202030204" pitchFamily="34" charset="0"/>
            </a:endParaRPr>
          </a:p>
        </p:txBody>
      </p:sp>
      <p:sp>
        <p:nvSpPr>
          <p:cNvPr id="40" name="Прямоугольник 39"/>
          <p:cNvSpPr/>
          <p:nvPr/>
        </p:nvSpPr>
        <p:spPr>
          <a:xfrm>
            <a:off x="9833029" y="8471627"/>
            <a:ext cx="1485908"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1600" dirty="0" smtClean="0">
                <a:solidFill>
                  <a:schemeClr val="accent1">
                    <a:lumMod val="50000"/>
                  </a:schemeClr>
                </a:solidFill>
                <a:latin typeface="Arial Narrow" panose="020B0606020202030204" pitchFamily="34" charset="0"/>
              </a:rPr>
              <a:t>Численность трудоспособного населения</a:t>
            </a:r>
            <a:endParaRPr lang="ru-RU" sz="1600" dirty="0">
              <a:solidFill>
                <a:schemeClr val="accent1">
                  <a:lumMod val="50000"/>
                </a:schemeClr>
              </a:solidFill>
              <a:latin typeface="Arial Narrow" panose="020B0606020202030204" pitchFamily="34" charset="0"/>
            </a:endParaRPr>
          </a:p>
        </p:txBody>
      </p:sp>
      <p:cxnSp>
        <p:nvCxnSpPr>
          <p:cNvPr id="41" name="Прямая соединительная линия 40"/>
          <p:cNvCxnSpPr/>
          <p:nvPr/>
        </p:nvCxnSpPr>
        <p:spPr>
          <a:xfrm>
            <a:off x="9892761" y="8352691"/>
            <a:ext cx="1332000" cy="0"/>
          </a:xfrm>
          <a:prstGeom prst="line">
            <a:avLst/>
          </a:prstGeom>
          <a:noFill/>
          <a:ln w="25400" cap="flat">
            <a:solidFill>
              <a:schemeClr val="accent1">
                <a:lumMod val="50000"/>
              </a:schemeClr>
            </a:solidFill>
            <a:prstDash val="solid"/>
            <a:miter lim="400000"/>
          </a:ln>
          <a:effectLst/>
          <a:sp3d/>
        </p:spPr>
        <p:style>
          <a:lnRef idx="0">
            <a:scrgbClr r="0" g="0" b="0"/>
          </a:lnRef>
          <a:fillRef idx="0">
            <a:scrgbClr r="0" g="0" b="0"/>
          </a:fillRef>
          <a:effectRef idx="0">
            <a:scrgbClr r="0" g="0" b="0"/>
          </a:effectRef>
          <a:fontRef idx="none"/>
        </p:style>
      </p:cxnSp>
      <p:sp>
        <p:nvSpPr>
          <p:cNvPr id="42" name="Умножение 41"/>
          <p:cNvSpPr/>
          <p:nvPr/>
        </p:nvSpPr>
        <p:spPr>
          <a:xfrm>
            <a:off x="11271113" y="8140817"/>
            <a:ext cx="475989" cy="413236"/>
          </a:xfrm>
          <a:prstGeom prst="mathMultiply">
            <a:avLst/>
          </a:prstGeom>
          <a:solidFill>
            <a:schemeClr val="accent1">
              <a:lumMod val="50000"/>
            </a:schemeClr>
          </a:solidFill>
          <a:ln w="12700" cap="flat">
            <a:no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400" b="0" i="0" u="none" strike="noStrike" cap="none" spc="0" normalizeH="0" baseline="0">
              <a:ln>
                <a:noFill/>
              </a:ln>
              <a:solidFill>
                <a:srgbClr val="FFFFFF"/>
              </a:solidFill>
              <a:effectLst/>
              <a:uFillTx/>
              <a:latin typeface="+mj-lt"/>
              <a:ea typeface="+mj-ea"/>
              <a:cs typeface="+mj-cs"/>
              <a:sym typeface="Helvetica Light"/>
            </a:endParaRPr>
          </a:p>
        </p:txBody>
      </p:sp>
      <p:sp>
        <p:nvSpPr>
          <p:cNvPr id="46" name="Прямоугольник 45"/>
          <p:cNvSpPr/>
          <p:nvPr/>
        </p:nvSpPr>
        <p:spPr>
          <a:xfrm>
            <a:off x="11504905" y="7685530"/>
            <a:ext cx="1260737"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1600" dirty="0" smtClean="0">
                <a:solidFill>
                  <a:schemeClr val="accent1">
                    <a:lumMod val="50000"/>
                  </a:schemeClr>
                </a:solidFill>
                <a:latin typeface="Arial Narrow" panose="020B0606020202030204" pitchFamily="34" charset="0"/>
              </a:rPr>
              <a:t>Налоговая ставка</a:t>
            </a:r>
            <a:endParaRPr lang="ru-RU" sz="1600" dirty="0">
              <a:solidFill>
                <a:schemeClr val="accent1">
                  <a:lumMod val="50000"/>
                </a:schemeClr>
              </a:solidFill>
              <a:latin typeface="Arial Narrow" panose="020B0606020202030204" pitchFamily="34" charset="0"/>
            </a:endParaRPr>
          </a:p>
        </p:txBody>
      </p:sp>
      <p:sp>
        <p:nvSpPr>
          <p:cNvPr id="47" name="Прямоугольник 46"/>
          <p:cNvSpPr/>
          <p:nvPr/>
        </p:nvSpPr>
        <p:spPr>
          <a:xfrm>
            <a:off x="11429748" y="8448630"/>
            <a:ext cx="1485908"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1600" dirty="0" smtClean="0">
                <a:solidFill>
                  <a:schemeClr val="accent1">
                    <a:lumMod val="50000"/>
                  </a:schemeClr>
                </a:solidFill>
                <a:latin typeface="Arial Narrow" panose="020B0606020202030204" pitchFamily="34" charset="0"/>
              </a:rPr>
              <a:t>100%</a:t>
            </a:r>
            <a:endParaRPr lang="ru-RU" sz="1600" dirty="0">
              <a:solidFill>
                <a:schemeClr val="accent1">
                  <a:lumMod val="50000"/>
                </a:schemeClr>
              </a:solidFill>
              <a:latin typeface="Arial Narrow" panose="020B0606020202030204" pitchFamily="34" charset="0"/>
            </a:endParaRPr>
          </a:p>
        </p:txBody>
      </p:sp>
      <p:cxnSp>
        <p:nvCxnSpPr>
          <p:cNvPr id="48" name="Прямая соединительная линия 47"/>
          <p:cNvCxnSpPr/>
          <p:nvPr/>
        </p:nvCxnSpPr>
        <p:spPr>
          <a:xfrm>
            <a:off x="11740000" y="8329694"/>
            <a:ext cx="864000" cy="0"/>
          </a:xfrm>
          <a:prstGeom prst="line">
            <a:avLst/>
          </a:prstGeom>
          <a:noFill/>
          <a:ln w="25400" cap="flat">
            <a:solidFill>
              <a:schemeClr val="accent1">
                <a:lumMod val="50000"/>
              </a:schemeClr>
            </a:solidFill>
            <a:prstDash val="solid"/>
            <a:miter lim="400000"/>
          </a:ln>
          <a:effectLst/>
          <a:sp3d/>
        </p:spPr>
        <p:style>
          <a:lnRef idx="0">
            <a:scrgbClr r="0" g="0" b="0"/>
          </a:lnRef>
          <a:fillRef idx="0">
            <a:scrgbClr r="0" g="0" b="0"/>
          </a:fillRef>
          <a:effectRef idx="0">
            <a:scrgbClr r="0" g="0" b="0"/>
          </a:effectRef>
          <a:fontRef idx="none"/>
        </p:style>
      </p:cxnSp>
      <p:sp>
        <p:nvSpPr>
          <p:cNvPr id="52" name="Умножение 51"/>
          <p:cNvSpPr/>
          <p:nvPr/>
        </p:nvSpPr>
        <p:spPr>
          <a:xfrm>
            <a:off x="9432197" y="8142794"/>
            <a:ext cx="475989" cy="413236"/>
          </a:xfrm>
          <a:prstGeom prst="mathMultiply">
            <a:avLst/>
          </a:prstGeom>
          <a:solidFill>
            <a:schemeClr val="accent1">
              <a:lumMod val="50000"/>
            </a:schemeClr>
          </a:solidFill>
          <a:ln w="12700" cap="flat">
            <a:no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400" b="0" i="0" u="none" strike="noStrike" cap="none" spc="0" normalizeH="0" baseline="0">
              <a:ln>
                <a:noFill/>
              </a:ln>
              <a:solidFill>
                <a:srgbClr val="FFFFFF"/>
              </a:solidFill>
              <a:effectLst/>
              <a:uFillTx/>
              <a:latin typeface="+mj-lt"/>
              <a:ea typeface="+mj-ea"/>
              <a:cs typeface="+mj-cs"/>
              <a:sym typeface="Helvetica Light"/>
            </a:endParaRPr>
          </a:p>
        </p:txBody>
      </p:sp>
      <p:sp>
        <p:nvSpPr>
          <p:cNvPr id="7" name="Двойные круглые скобки 6"/>
          <p:cNvSpPr/>
          <p:nvPr/>
        </p:nvSpPr>
        <p:spPr>
          <a:xfrm>
            <a:off x="6529925" y="7708527"/>
            <a:ext cx="4763960" cy="1413384"/>
          </a:xfrm>
          <a:prstGeom prst="bracketPair">
            <a:avLst/>
          </a:prstGeom>
          <a:noFill/>
          <a:ln w="25400" cap="flat">
            <a:solidFill>
              <a:schemeClr val="accent1">
                <a:lumMod val="50000"/>
              </a:schemeClr>
            </a:solidFill>
            <a:prstDash val="solid"/>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ru-RU" sz="1800" b="0" i="0" u="none" strike="noStrike" cap="none" spc="0" normalizeH="0" baseline="0">
              <a:ln>
                <a:noFill/>
              </a:ln>
              <a:solidFill>
                <a:srgbClr val="000000"/>
              </a:solidFill>
              <a:effectLst/>
              <a:uFillTx/>
            </a:endParaRP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8" descr="World Bank"/>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24583" y="5385589"/>
            <a:ext cx="2152506" cy="861003"/>
          </a:xfrm>
          <a:prstGeom prst="rect">
            <a:avLst/>
          </a:prstGeom>
          <a:noFill/>
          <a:extLst>
            <a:ext uri="{909E8E84-426E-40DD-AFC4-6F175D3DCCD1}">
              <a14:hiddenFill xmlns:a14="http://schemas.microsoft.com/office/drawing/2010/main" xmlns="">
                <a:solidFill>
                  <a:srgbClr val="FFFFFF"/>
                </a:solidFill>
              </a14:hiddenFill>
            </a:ext>
          </a:extLst>
        </p:spPr>
      </p:pic>
      <p:sp>
        <p:nvSpPr>
          <p:cNvPr id="144"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pic>
        <p:nvPicPr>
          <p:cNvPr id="149" name="Изображение" descr="Изображение"/>
          <p:cNvPicPr>
            <a:picLocks noChangeAspect="1"/>
          </p:cNvPicPr>
          <p:nvPr/>
        </p:nvPicPr>
        <p:blipFill>
          <a:blip r:embed="rId4" cstate="print">
            <a:extLst/>
          </a:blip>
          <a:stretch>
            <a:fillRect/>
          </a:stretch>
        </p:blipFill>
        <p:spPr>
          <a:xfrm>
            <a:off x="805562" y="416839"/>
            <a:ext cx="853034" cy="853034"/>
          </a:xfrm>
          <a:prstGeom prst="rect">
            <a:avLst/>
          </a:prstGeom>
          <a:ln w="12700">
            <a:miter lim="400000"/>
          </a:ln>
        </p:spPr>
      </p:pic>
      <p:sp>
        <p:nvSpPr>
          <p:cNvPr id="8" name="Очень крутой заголовок…"/>
          <p:cNvSpPr txBox="1"/>
          <p:nvPr/>
        </p:nvSpPr>
        <p:spPr>
          <a:xfrm>
            <a:off x="793361" y="2113981"/>
            <a:ext cx="11430002" cy="164496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5000" b="1" cap="all">
                <a:solidFill>
                  <a:srgbClr val="253957"/>
                </a:solidFill>
                <a:latin typeface="+mn-lt"/>
                <a:ea typeface="+mn-ea"/>
                <a:cs typeface="+mn-cs"/>
                <a:sym typeface="Arial Narrow"/>
              </a:defRPr>
            </a:pPr>
            <a:r>
              <a:rPr lang="ru-RU" b="1" dirty="0" smtClean="0">
                <a:latin typeface="Arial Narrow" charset="0"/>
                <a:ea typeface="Arial Narrow" charset="0"/>
                <a:cs typeface="Arial Narrow" charset="0"/>
              </a:rPr>
              <a:t>Международные практики измерения уровня бедности</a:t>
            </a:r>
            <a:endParaRPr b="1" dirty="0">
              <a:latin typeface="Arial Narrow" charset="0"/>
              <a:ea typeface="Arial Narrow" charset="0"/>
              <a:cs typeface="Arial Narrow" charset="0"/>
            </a:endParaRPr>
          </a:p>
          <a:p>
            <a:pPr algn="l">
              <a:defRPr sz="3000">
                <a:solidFill>
                  <a:srgbClr val="253957"/>
                </a:solidFill>
                <a:latin typeface="+mn-lt"/>
                <a:ea typeface="+mn-ea"/>
                <a:cs typeface="+mn-cs"/>
                <a:sym typeface="Arial Narrow"/>
              </a:defRPr>
            </a:pPr>
            <a:r>
              <a:rPr lang="ru-RU" dirty="0" smtClean="0">
                <a:latin typeface="Arial Narrow" charset="0"/>
                <a:ea typeface="Arial Narrow" charset="0"/>
                <a:cs typeface="Arial Narrow" charset="0"/>
              </a:rPr>
              <a:t>В международных исследованиях представлены все варианты подходов к определению уровня бедности</a:t>
            </a:r>
            <a:endParaRPr dirty="0">
              <a:latin typeface="Arial Narrow" charset="0"/>
              <a:ea typeface="Arial Narrow" charset="0"/>
              <a:cs typeface="Arial Narrow" charset="0"/>
            </a:endParaRPr>
          </a:p>
        </p:txBody>
      </p:sp>
      <p:sp>
        <p:nvSpPr>
          <p:cNvPr id="10"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социальной политики НИУ ВШЭ</a:t>
            </a:r>
          </a:p>
        </p:txBody>
      </p:sp>
      <p:sp>
        <p:nvSpPr>
          <p:cNvPr id="11" name="Прямоугольник 10"/>
          <p:cNvSpPr/>
          <p:nvPr/>
        </p:nvSpPr>
        <p:spPr>
          <a:xfrm>
            <a:off x="268836" y="4893448"/>
            <a:ext cx="2664000" cy="471924"/>
          </a:xfrm>
          <a:prstGeom prst="rect">
            <a:avLst/>
          </a:prstGeom>
          <a:solidFill>
            <a:schemeClr val="bg1"/>
          </a:solidFill>
          <a:ln w="12700" cap="flat">
            <a:solidFill>
              <a:schemeClr val="accent1">
                <a:lumMod val="50000"/>
              </a:schemeClr>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ru-RU" sz="2100" b="0" i="0" u="none" strike="noStrike" cap="none" spc="0" normalizeH="0" baseline="0" dirty="0" smtClean="0">
                <a:ln>
                  <a:noFill/>
                </a:ln>
                <a:solidFill>
                  <a:schemeClr val="accent1">
                    <a:lumMod val="50000"/>
                  </a:schemeClr>
                </a:solidFill>
                <a:effectLst/>
                <a:uFillTx/>
                <a:latin typeface="Arial Narrow" panose="020B0606020202030204" pitchFamily="34" charset="0"/>
                <a:sym typeface="Helvetica Light"/>
              </a:rPr>
              <a:t>Абсолютный</a:t>
            </a:r>
            <a:endParaRPr kumimoji="0" lang="ru-RU" sz="2100" b="0" i="0" u="none" strike="noStrike" cap="none" spc="0" normalizeH="0" baseline="0" dirty="0">
              <a:ln>
                <a:noFill/>
              </a:ln>
              <a:solidFill>
                <a:schemeClr val="accent1">
                  <a:lumMod val="50000"/>
                </a:schemeClr>
              </a:solidFill>
              <a:effectLst/>
              <a:uFillTx/>
              <a:latin typeface="Arial Narrow" panose="020B0606020202030204" pitchFamily="34" charset="0"/>
              <a:sym typeface="Helvetica Light"/>
            </a:endParaRPr>
          </a:p>
        </p:txBody>
      </p:sp>
      <p:sp>
        <p:nvSpPr>
          <p:cNvPr id="12" name="Прямоугольник 11"/>
          <p:cNvSpPr/>
          <p:nvPr/>
        </p:nvSpPr>
        <p:spPr>
          <a:xfrm>
            <a:off x="3383728" y="4893448"/>
            <a:ext cx="2664000" cy="471924"/>
          </a:xfrm>
          <a:prstGeom prst="rect">
            <a:avLst/>
          </a:prstGeom>
          <a:solidFill>
            <a:schemeClr val="bg1"/>
          </a:solidFill>
          <a:ln w="12700" cap="flat">
            <a:solidFill>
              <a:schemeClr val="accent1">
                <a:lumMod val="50000"/>
              </a:schemeClr>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ru-RU" sz="2100" b="0" i="0" u="none" strike="noStrike" cap="none" spc="0" normalizeH="0" baseline="0" dirty="0" smtClean="0">
                <a:ln>
                  <a:noFill/>
                </a:ln>
                <a:solidFill>
                  <a:schemeClr val="accent1">
                    <a:lumMod val="50000"/>
                  </a:schemeClr>
                </a:solidFill>
                <a:effectLst/>
                <a:uFillTx/>
                <a:latin typeface="Arial Narrow" panose="020B0606020202030204" pitchFamily="34" charset="0"/>
                <a:sym typeface="Helvetica Light"/>
              </a:rPr>
              <a:t>Относительный</a:t>
            </a:r>
            <a:endParaRPr kumimoji="0" lang="ru-RU" sz="2100" b="0" i="0" u="none" strike="noStrike" cap="none" spc="0" normalizeH="0" baseline="0" dirty="0">
              <a:ln>
                <a:noFill/>
              </a:ln>
              <a:solidFill>
                <a:schemeClr val="accent1">
                  <a:lumMod val="50000"/>
                </a:schemeClr>
              </a:solidFill>
              <a:effectLst/>
              <a:uFillTx/>
              <a:latin typeface="Arial Narrow" panose="020B0606020202030204" pitchFamily="34" charset="0"/>
              <a:sym typeface="Helvetica Light"/>
            </a:endParaRPr>
          </a:p>
        </p:txBody>
      </p:sp>
      <p:sp>
        <p:nvSpPr>
          <p:cNvPr id="13" name="Прямоугольник 12"/>
          <p:cNvSpPr/>
          <p:nvPr/>
        </p:nvSpPr>
        <p:spPr>
          <a:xfrm>
            <a:off x="10166938" y="4893448"/>
            <a:ext cx="2664000" cy="471924"/>
          </a:xfrm>
          <a:prstGeom prst="rect">
            <a:avLst/>
          </a:prstGeom>
          <a:solidFill>
            <a:schemeClr val="bg1"/>
          </a:solidFill>
          <a:ln w="12700" cap="flat">
            <a:solidFill>
              <a:schemeClr val="accent1">
                <a:lumMod val="50000"/>
              </a:schemeClr>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ru-RU" sz="2100" b="0" i="0" u="none" strike="noStrike" cap="none" spc="0" normalizeH="0" baseline="0" dirty="0" smtClean="0">
                <a:ln>
                  <a:noFill/>
                </a:ln>
                <a:solidFill>
                  <a:schemeClr val="accent1">
                    <a:lumMod val="50000"/>
                  </a:schemeClr>
                </a:solidFill>
                <a:effectLst/>
                <a:uFillTx/>
                <a:latin typeface="Arial Narrow" panose="020B0606020202030204" pitchFamily="34" charset="0"/>
                <a:sym typeface="Helvetica Light"/>
              </a:rPr>
              <a:t>Субъективный</a:t>
            </a:r>
            <a:endParaRPr kumimoji="0" lang="ru-RU" sz="2100" b="0" i="0" u="none" strike="noStrike" cap="none" spc="0" normalizeH="0" baseline="0" dirty="0">
              <a:ln>
                <a:noFill/>
              </a:ln>
              <a:solidFill>
                <a:schemeClr val="accent1">
                  <a:lumMod val="50000"/>
                </a:schemeClr>
              </a:solidFill>
              <a:effectLst/>
              <a:uFillTx/>
              <a:latin typeface="Arial Narrow" panose="020B0606020202030204" pitchFamily="34" charset="0"/>
              <a:sym typeface="Helvetica Light"/>
            </a:endParaRPr>
          </a:p>
        </p:txBody>
      </p:sp>
      <p:sp>
        <p:nvSpPr>
          <p:cNvPr id="16" name="Прямоугольник 15"/>
          <p:cNvSpPr/>
          <p:nvPr/>
        </p:nvSpPr>
        <p:spPr>
          <a:xfrm>
            <a:off x="223047" y="6604149"/>
            <a:ext cx="2755578"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1800" dirty="0" smtClean="0">
                <a:solidFill>
                  <a:schemeClr val="accent1">
                    <a:lumMod val="50000"/>
                  </a:schemeClr>
                </a:solidFill>
                <a:latin typeface="Arial Narrow" panose="020B0606020202030204" pitchFamily="34" charset="0"/>
              </a:rPr>
              <a:t>Линия бедности – доход 1,90</a:t>
            </a:r>
            <a:r>
              <a:rPr lang="en-US" sz="1800" dirty="0" smtClean="0">
                <a:solidFill>
                  <a:schemeClr val="accent1">
                    <a:lumMod val="50000"/>
                  </a:schemeClr>
                </a:solidFill>
                <a:latin typeface="Arial Narrow" panose="020B0606020202030204" pitchFamily="34" charset="0"/>
              </a:rPr>
              <a:t>$</a:t>
            </a:r>
            <a:r>
              <a:rPr lang="ru-RU" sz="1800" dirty="0" smtClean="0">
                <a:solidFill>
                  <a:schemeClr val="accent1">
                    <a:lumMod val="50000"/>
                  </a:schemeClr>
                </a:solidFill>
                <a:latin typeface="Arial Narrow" panose="020B0606020202030204" pitchFamily="34" charset="0"/>
              </a:rPr>
              <a:t>, установлена в 2015 году, с 2017 добавлено еще две линии </a:t>
            </a:r>
            <a:r>
              <a:rPr lang="ru-RU" sz="1800" dirty="0">
                <a:solidFill>
                  <a:schemeClr val="accent1">
                    <a:lumMod val="50000"/>
                  </a:schemeClr>
                </a:solidFill>
                <a:latin typeface="Arial Narrow" panose="020B0606020202030204" pitchFamily="34" charset="0"/>
              </a:rPr>
              <a:t>на уровне 3,20$ и 5,50$</a:t>
            </a:r>
            <a:endParaRPr lang="ru-RU" sz="1800" dirty="0" smtClean="0">
              <a:solidFill>
                <a:schemeClr val="accent1">
                  <a:lumMod val="50000"/>
                </a:schemeClr>
              </a:solidFill>
              <a:latin typeface="Arial Narrow" panose="020B0606020202030204" pitchFamily="34" charset="0"/>
            </a:endParaRPr>
          </a:p>
        </p:txBody>
      </p:sp>
      <p:pic>
        <p:nvPicPr>
          <p:cNvPr id="2060" name="Picture 12" descr="Картинки по запросу human development report"/>
          <p:cNvPicPr>
            <a:picLocks noChangeAspect="1" noChangeArrowheads="1"/>
          </p:cNvPicPr>
          <p:nvPr/>
        </p:nvPicPr>
        <p:blipFill rotWithShape="1">
          <a:blip r:embed="rId5" cstate="print">
            <a:extLst>
              <a:ext uri="{28A0092B-C50C-407E-A947-70E740481C1C}">
                <a14:useLocalDpi xmlns:a14="http://schemas.microsoft.com/office/drawing/2010/main" xmlns="" val="0"/>
              </a:ext>
            </a:extLst>
          </a:blip>
          <a:srcRect l="807" r="34350" b="53217"/>
          <a:stretch/>
        </p:blipFill>
        <p:spPr bwMode="auto">
          <a:xfrm>
            <a:off x="7414298" y="5312982"/>
            <a:ext cx="2126540" cy="767128"/>
          </a:xfrm>
          <a:prstGeom prst="rect">
            <a:avLst/>
          </a:prstGeom>
          <a:noFill/>
          <a:extLst>
            <a:ext uri="{909E8E84-426E-40DD-AFC4-6F175D3DCCD1}">
              <a14:hiddenFill xmlns:a14="http://schemas.microsoft.com/office/drawing/2010/main" xmlns="">
                <a:solidFill>
                  <a:srgbClr val="FFFFFF"/>
                </a:solidFill>
              </a14:hiddenFill>
            </a:ext>
          </a:extLst>
        </p:spPr>
      </p:pic>
      <p:pic>
        <p:nvPicPr>
          <p:cNvPr id="2058" name="Picture 10" descr="Home"/>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7004815" y="5462947"/>
            <a:ext cx="256676" cy="521908"/>
          </a:xfrm>
          <a:prstGeom prst="rect">
            <a:avLst/>
          </a:prstGeom>
          <a:noFill/>
          <a:extLst>
            <a:ext uri="{909E8E84-426E-40DD-AFC4-6F175D3DCCD1}">
              <a14:hiddenFill xmlns:a14="http://schemas.microsoft.com/office/drawing/2010/main" xmlns="">
                <a:solidFill>
                  <a:srgbClr val="FFFFFF"/>
                </a:solidFill>
              </a14:hiddenFill>
            </a:ext>
          </a:extLst>
        </p:spPr>
      </p:pic>
      <p:sp>
        <p:nvSpPr>
          <p:cNvPr id="20" name="Прямоугольник 19"/>
          <p:cNvSpPr/>
          <p:nvPr/>
        </p:nvSpPr>
        <p:spPr>
          <a:xfrm>
            <a:off x="6560565" y="6549743"/>
            <a:ext cx="3597753"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1800" dirty="0" smtClean="0">
                <a:solidFill>
                  <a:schemeClr val="accent1">
                    <a:lumMod val="50000"/>
                  </a:schemeClr>
                </a:solidFill>
                <a:latin typeface="Arial Narrow" panose="020B0606020202030204" pitchFamily="34" charset="0"/>
              </a:rPr>
              <a:t>Анализ деприваций в сфере образования, здоровья и уровня жизни. Если семья испытывает более 33% лишений из списка, ее можно отнести к бедным</a:t>
            </a:r>
          </a:p>
        </p:txBody>
      </p:sp>
      <p:pic>
        <p:nvPicPr>
          <p:cNvPr id="2066" name="Picture 18" descr="Статисти­че­ская служба Европей­ского союза - Eurostat"/>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4076817" y="5469270"/>
            <a:ext cx="1277823" cy="578215"/>
          </a:xfrm>
          <a:prstGeom prst="rect">
            <a:avLst/>
          </a:prstGeom>
          <a:noFill/>
          <a:extLst>
            <a:ext uri="{909E8E84-426E-40DD-AFC4-6F175D3DCCD1}">
              <a14:hiddenFill xmlns:a14="http://schemas.microsoft.com/office/drawing/2010/main" xmlns="">
                <a:solidFill>
                  <a:srgbClr val="FFFFFF"/>
                </a:solidFill>
              </a14:hiddenFill>
            </a:ext>
          </a:extLst>
        </p:spPr>
      </p:pic>
      <p:sp>
        <p:nvSpPr>
          <p:cNvPr id="23" name="Прямоугольник 22"/>
          <p:cNvSpPr/>
          <p:nvPr/>
        </p:nvSpPr>
        <p:spPr>
          <a:xfrm>
            <a:off x="3013151" y="6549743"/>
            <a:ext cx="3405155"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1800" dirty="0" smtClean="0">
                <a:solidFill>
                  <a:schemeClr val="accent1">
                    <a:lumMod val="50000"/>
                  </a:schemeClr>
                </a:solidFill>
                <a:latin typeface="Arial Narrow" panose="020B0606020202030204" pitchFamily="34" charset="0"/>
              </a:rPr>
              <a:t>Линия бедности рассчитывается несколькими способами: 40%/50%/60%/70% медианного дохода или </a:t>
            </a:r>
            <a:r>
              <a:rPr lang="ru-RU" sz="1800" dirty="0">
                <a:solidFill>
                  <a:schemeClr val="accent1">
                    <a:lumMod val="50000"/>
                  </a:schemeClr>
                </a:solidFill>
                <a:latin typeface="Arial Narrow" panose="020B0606020202030204" pitchFamily="34" charset="0"/>
              </a:rPr>
              <a:t>40%/50%/60</a:t>
            </a:r>
            <a:r>
              <a:rPr lang="ru-RU" sz="1800" dirty="0" smtClean="0">
                <a:solidFill>
                  <a:schemeClr val="accent1">
                    <a:lumMod val="50000"/>
                  </a:schemeClr>
                </a:solidFill>
                <a:latin typeface="Arial Narrow" panose="020B0606020202030204" pitchFamily="34" charset="0"/>
              </a:rPr>
              <a:t>% среднего дохода </a:t>
            </a:r>
          </a:p>
        </p:txBody>
      </p:sp>
      <p:pic>
        <p:nvPicPr>
          <p:cNvPr id="2068" name="Picture 20" descr="Картинки по запросу oecd"/>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3809104" y="7650420"/>
            <a:ext cx="1813249" cy="462166"/>
          </a:xfrm>
          <a:prstGeom prst="rect">
            <a:avLst/>
          </a:prstGeom>
          <a:noFill/>
          <a:extLst>
            <a:ext uri="{909E8E84-426E-40DD-AFC4-6F175D3DCCD1}">
              <a14:hiddenFill xmlns:a14="http://schemas.microsoft.com/office/drawing/2010/main" xmlns="">
                <a:solidFill>
                  <a:srgbClr val="FFFFFF"/>
                </a:solidFill>
              </a14:hiddenFill>
            </a:ext>
          </a:extLst>
        </p:spPr>
      </p:pic>
      <p:sp>
        <p:nvSpPr>
          <p:cNvPr id="25" name="Прямоугольник 24"/>
          <p:cNvSpPr/>
          <p:nvPr/>
        </p:nvSpPr>
        <p:spPr>
          <a:xfrm>
            <a:off x="3013151" y="8286093"/>
            <a:ext cx="3405155"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1800" dirty="0" smtClean="0">
                <a:solidFill>
                  <a:schemeClr val="accent1">
                    <a:lumMod val="50000"/>
                  </a:schemeClr>
                </a:solidFill>
                <a:latin typeface="Arial Narrow" panose="020B0606020202030204" pitchFamily="34" charset="0"/>
              </a:rPr>
              <a:t>Линия бедности - 50% медианного дохода</a:t>
            </a:r>
          </a:p>
        </p:txBody>
      </p:sp>
      <p:pic>
        <p:nvPicPr>
          <p:cNvPr id="2070" name="Picture 22" descr="Картинки по запросу unicef"/>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7835690" y="7466976"/>
            <a:ext cx="1047502" cy="775152"/>
          </a:xfrm>
          <a:prstGeom prst="rect">
            <a:avLst/>
          </a:prstGeom>
          <a:noFill/>
          <a:extLst>
            <a:ext uri="{909E8E84-426E-40DD-AFC4-6F175D3DCCD1}">
              <a14:hiddenFill xmlns:a14="http://schemas.microsoft.com/office/drawing/2010/main" xmlns="">
                <a:solidFill>
                  <a:srgbClr val="FFFFFF"/>
                </a:solidFill>
              </a14:hiddenFill>
            </a:ext>
          </a:extLst>
        </p:spPr>
      </p:pic>
      <p:sp>
        <p:nvSpPr>
          <p:cNvPr id="27" name="Прямоугольник 26"/>
          <p:cNvSpPr/>
          <p:nvPr/>
        </p:nvSpPr>
        <p:spPr>
          <a:xfrm>
            <a:off x="6334805" y="8409321"/>
            <a:ext cx="4049272"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1800" dirty="0" smtClean="0">
                <a:solidFill>
                  <a:schemeClr val="accent1">
                    <a:lumMod val="50000"/>
                  </a:schemeClr>
                </a:solidFill>
                <a:latin typeface="Arial Narrow" panose="020B0606020202030204" pitchFamily="34" charset="0"/>
              </a:rPr>
              <a:t>Анализ деприваций только для детей. Если ребенок испытывает более 2 лишений из списка, семья считается бедной</a:t>
            </a:r>
          </a:p>
        </p:txBody>
      </p:sp>
      <p:sp>
        <p:nvSpPr>
          <p:cNvPr id="14" name="Прямоугольник 13"/>
          <p:cNvSpPr/>
          <p:nvPr/>
        </p:nvSpPr>
        <p:spPr>
          <a:xfrm>
            <a:off x="7027441" y="4893448"/>
            <a:ext cx="2664000" cy="471924"/>
          </a:xfrm>
          <a:prstGeom prst="rect">
            <a:avLst/>
          </a:prstGeom>
          <a:solidFill>
            <a:schemeClr val="bg1"/>
          </a:solidFill>
          <a:ln w="12700" cap="flat">
            <a:solidFill>
              <a:schemeClr val="accent1">
                <a:lumMod val="50000"/>
              </a:schemeClr>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ru-RU" sz="2100" b="0" i="0" u="none" strike="noStrike" cap="none" spc="0" normalizeH="0" baseline="0" dirty="0" smtClean="0">
                <a:ln>
                  <a:noFill/>
                </a:ln>
                <a:solidFill>
                  <a:schemeClr val="accent1">
                    <a:lumMod val="50000"/>
                  </a:schemeClr>
                </a:solidFill>
                <a:effectLst/>
                <a:uFillTx/>
                <a:latin typeface="Arial Narrow" panose="020B0606020202030204" pitchFamily="34" charset="0"/>
                <a:sym typeface="Helvetica Light"/>
              </a:rPr>
              <a:t>Анализ деприваций</a:t>
            </a:r>
            <a:endParaRPr kumimoji="0" lang="ru-RU" sz="2100" b="0" i="0" u="none" strike="noStrike" cap="none" spc="0" normalizeH="0" baseline="0" dirty="0">
              <a:ln>
                <a:noFill/>
              </a:ln>
              <a:solidFill>
                <a:schemeClr val="accent1">
                  <a:lumMod val="50000"/>
                </a:schemeClr>
              </a:solidFill>
              <a:effectLst/>
              <a:uFillTx/>
              <a:latin typeface="Arial Narrow" panose="020B0606020202030204" pitchFamily="34" charset="0"/>
              <a:sym typeface="Helvetica Light"/>
            </a:endParaRP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793361" y="2113981"/>
            <a:ext cx="11430002" cy="164496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5000" b="1" cap="all">
                <a:solidFill>
                  <a:srgbClr val="253957"/>
                </a:solidFill>
                <a:latin typeface="+mn-lt"/>
                <a:ea typeface="+mn-ea"/>
                <a:cs typeface="+mn-cs"/>
                <a:sym typeface="Arial Narrow"/>
              </a:defRPr>
            </a:pPr>
            <a:r>
              <a:rPr lang="ru-RU" b="1" dirty="0" smtClean="0">
                <a:latin typeface="Arial Narrow" charset="0"/>
                <a:ea typeface="Arial Narrow" charset="0"/>
                <a:cs typeface="Arial Narrow" charset="0"/>
              </a:rPr>
              <a:t>применение подходов к определению бедности в России</a:t>
            </a:r>
            <a:endParaRPr b="1" dirty="0">
              <a:latin typeface="Arial Narrow" charset="0"/>
              <a:ea typeface="Arial Narrow" charset="0"/>
              <a:cs typeface="Arial Narrow" charset="0"/>
            </a:endParaRPr>
          </a:p>
          <a:p>
            <a:pPr algn="l">
              <a:defRPr sz="3000">
                <a:solidFill>
                  <a:srgbClr val="253957"/>
                </a:solidFill>
                <a:latin typeface="+mn-lt"/>
                <a:ea typeface="+mn-ea"/>
                <a:cs typeface="+mn-cs"/>
                <a:sym typeface="Arial Narrow"/>
              </a:defRPr>
            </a:pPr>
            <a:r>
              <a:rPr lang="ru-RU" dirty="0" smtClean="0">
                <a:latin typeface="Arial Narrow" charset="0"/>
                <a:ea typeface="Arial Narrow" charset="0"/>
                <a:cs typeface="Arial Narrow" charset="0"/>
              </a:rPr>
              <a:t>При использовании существующих подходов возникает ряд ограничений</a:t>
            </a:r>
            <a:endParaRPr lang="ru-RU" dirty="0">
              <a:latin typeface="Arial Narrow" charset="0"/>
              <a:ea typeface="Arial Narrow" charset="0"/>
              <a:cs typeface="Arial Narrow" charset="0"/>
            </a:endParaRPr>
          </a:p>
        </p:txBody>
      </p:sp>
      <p:sp>
        <p:nvSpPr>
          <p:cNvPr id="126" name="Заголовок основного текста"/>
          <p:cNvSpPr txBox="1"/>
          <p:nvPr/>
        </p:nvSpPr>
        <p:spPr>
          <a:xfrm>
            <a:off x="787399" y="4139373"/>
            <a:ext cx="11430001" cy="94218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r>
              <a:rPr lang="ru-RU" dirty="0" smtClean="0">
                <a:latin typeface="Arial Narrow" charset="0"/>
                <a:ea typeface="Arial Narrow" charset="0"/>
                <a:cs typeface="Arial Narrow" charset="0"/>
              </a:rPr>
              <a:t>Ограничения подходов</a:t>
            </a:r>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социальной политики НИУ ВШЭ</a:t>
            </a: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
        <p:nvSpPr>
          <p:cNvPr id="16" name="Прямоугольник 15"/>
          <p:cNvSpPr/>
          <p:nvPr/>
        </p:nvSpPr>
        <p:spPr>
          <a:xfrm>
            <a:off x="268836" y="5114769"/>
            <a:ext cx="2664000" cy="471924"/>
          </a:xfrm>
          <a:prstGeom prst="rect">
            <a:avLst/>
          </a:prstGeom>
          <a:solidFill>
            <a:schemeClr val="bg1"/>
          </a:solidFill>
          <a:ln w="12700" cap="flat">
            <a:solidFill>
              <a:schemeClr val="accent1">
                <a:lumMod val="50000"/>
              </a:schemeClr>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ru-RU" sz="2100" b="0" i="0" u="none" strike="noStrike" cap="none" spc="0" normalizeH="0" baseline="0" dirty="0" smtClean="0">
                <a:ln>
                  <a:noFill/>
                </a:ln>
                <a:solidFill>
                  <a:schemeClr val="accent1">
                    <a:lumMod val="50000"/>
                  </a:schemeClr>
                </a:solidFill>
                <a:effectLst/>
                <a:uFillTx/>
                <a:latin typeface="Arial Narrow" panose="020B0606020202030204" pitchFamily="34" charset="0"/>
                <a:sym typeface="Helvetica Light"/>
              </a:rPr>
              <a:t>Абсолютный</a:t>
            </a:r>
            <a:endParaRPr kumimoji="0" lang="ru-RU" sz="2100" b="0" i="0" u="none" strike="noStrike" cap="none" spc="0" normalizeH="0" baseline="0" dirty="0">
              <a:ln>
                <a:noFill/>
              </a:ln>
              <a:solidFill>
                <a:schemeClr val="accent1">
                  <a:lumMod val="50000"/>
                </a:schemeClr>
              </a:solidFill>
              <a:effectLst/>
              <a:uFillTx/>
              <a:latin typeface="Arial Narrow" panose="020B0606020202030204" pitchFamily="34" charset="0"/>
              <a:sym typeface="Helvetica Light"/>
            </a:endParaRPr>
          </a:p>
        </p:txBody>
      </p:sp>
      <p:sp>
        <p:nvSpPr>
          <p:cNvPr id="17" name="Прямоугольник 16"/>
          <p:cNvSpPr/>
          <p:nvPr/>
        </p:nvSpPr>
        <p:spPr>
          <a:xfrm>
            <a:off x="268836" y="6939321"/>
            <a:ext cx="2755578"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1800" dirty="0" smtClean="0">
                <a:solidFill>
                  <a:schemeClr val="accent1">
                    <a:lumMod val="50000"/>
                  </a:schemeClr>
                </a:solidFill>
                <a:latin typeface="Arial Narrow" panose="020B0606020202030204" pitchFamily="34" charset="0"/>
              </a:rPr>
              <a:t>Установление линии бедности на уровне поддержания существования, отсутствие привязки к среднему уровню потребления населения</a:t>
            </a:r>
          </a:p>
          <a:p>
            <a:endParaRPr lang="ru-RU" sz="1800" dirty="0">
              <a:solidFill>
                <a:schemeClr val="accent1">
                  <a:lumMod val="50000"/>
                </a:schemeClr>
              </a:solidFill>
              <a:latin typeface="Arial Narrow" panose="020B0606020202030204" pitchFamily="34" charset="0"/>
            </a:endParaRPr>
          </a:p>
          <a:p>
            <a:r>
              <a:rPr lang="ru-RU" sz="1800" dirty="0" smtClean="0">
                <a:solidFill>
                  <a:schemeClr val="accent1">
                    <a:lumMod val="50000"/>
                  </a:schemeClr>
                </a:solidFill>
                <a:latin typeface="Arial Narrow" panose="020B0606020202030204" pitchFamily="34" charset="0"/>
              </a:rPr>
              <a:t>Занижение уровня бедности при использовании международных стандартов для России</a:t>
            </a:r>
          </a:p>
        </p:txBody>
      </p:sp>
      <p:sp>
        <p:nvSpPr>
          <p:cNvPr id="18" name="Прямоугольник 17"/>
          <p:cNvSpPr/>
          <p:nvPr/>
        </p:nvSpPr>
        <p:spPr>
          <a:xfrm>
            <a:off x="3383728" y="5114769"/>
            <a:ext cx="2664000" cy="471924"/>
          </a:xfrm>
          <a:prstGeom prst="rect">
            <a:avLst/>
          </a:prstGeom>
          <a:solidFill>
            <a:schemeClr val="bg1"/>
          </a:solidFill>
          <a:ln w="12700" cap="flat">
            <a:solidFill>
              <a:schemeClr val="accent1">
                <a:lumMod val="50000"/>
              </a:schemeClr>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ru-RU" sz="2100" b="0" i="0" u="none" strike="noStrike" cap="none" spc="0" normalizeH="0" baseline="0" dirty="0" smtClean="0">
                <a:ln>
                  <a:noFill/>
                </a:ln>
                <a:solidFill>
                  <a:schemeClr val="accent1">
                    <a:lumMod val="50000"/>
                  </a:schemeClr>
                </a:solidFill>
                <a:effectLst/>
                <a:uFillTx/>
                <a:latin typeface="Arial Narrow" panose="020B0606020202030204" pitchFamily="34" charset="0"/>
                <a:sym typeface="Helvetica Light"/>
              </a:rPr>
              <a:t>Относительный</a:t>
            </a:r>
            <a:endParaRPr kumimoji="0" lang="ru-RU" sz="2100" b="0" i="0" u="none" strike="noStrike" cap="none" spc="0" normalizeH="0" baseline="0" dirty="0">
              <a:ln>
                <a:noFill/>
              </a:ln>
              <a:solidFill>
                <a:schemeClr val="accent1">
                  <a:lumMod val="50000"/>
                </a:schemeClr>
              </a:solidFill>
              <a:effectLst/>
              <a:uFillTx/>
              <a:latin typeface="Arial Narrow" panose="020B0606020202030204" pitchFamily="34" charset="0"/>
              <a:sym typeface="Helvetica Light"/>
            </a:endParaRPr>
          </a:p>
        </p:txBody>
      </p:sp>
      <p:sp>
        <p:nvSpPr>
          <p:cNvPr id="19" name="Прямоугольник 18"/>
          <p:cNvSpPr/>
          <p:nvPr/>
        </p:nvSpPr>
        <p:spPr>
          <a:xfrm>
            <a:off x="3292150" y="5974819"/>
            <a:ext cx="2755578"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1800" dirty="0" smtClean="0">
                <a:solidFill>
                  <a:schemeClr val="accent1">
                    <a:lumMod val="50000"/>
                  </a:schemeClr>
                </a:solidFill>
                <a:latin typeface="Arial Narrow" panose="020B0606020202030204" pitchFamily="34" charset="0"/>
              </a:rPr>
              <a:t>Существование регионов, где прожиточный минимум превышает 50% медианного дохода </a:t>
            </a:r>
          </a:p>
        </p:txBody>
      </p:sp>
      <p:sp>
        <p:nvSpPr>
          <p:cNvPr id="20" name="Прямоугольник 19"/>
          <p:cNvSpPr/>
          <p:nvPr/>
        </p:nvSpPr>
        <p:spPr>
          <a:xfrm>
            <a:off x="6498620" y="5114769"/>
            <a:ext cx="2664000" cy="471924"/>
          </a:xfrm>
          <a:prstGeom prst="rect">
            <a:avLst/>
          </a:prstGeom>
          <a:solidFill>
            <a:schemeClr val="bg1"/>
          </a:solidFill>
          <a:ln w="12700" cap="flat">
            <a:solidFill>
              <a:schemeClr val="accent1">
                <a:lumMod val="50000"/>
              </a:schemeClr>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ru-RU" sz="2100" b="0" i="0" u="none" strike="noStrike" cap="none" spc="0" normalizeH="0" baseline="0" dirty="0" smtClean="0">
                <a:ln>
                  <a:noFill/>
                </a:ln>
                <a:solidFill>
                  <a:schemeClr val="accent1">
                    <a:lumMod val="50000"/>
                  </a:schemeClr>
                </a:solidFill>
                <a:effectLst/>
                <a:uFillTx/>
                <a:latin typeface="Arial Narrow" panose="020B0606020202030204" pitchFamily="34" charset="0"/>
                <a:sym typeface="Helvetica Light"/>
              </a:rPr>
              <a:t>Анализ деприваций</a:t>
            </a:r>
            <a:endParaRPr kumimoji="0" lang="ru-RU" sz="2100" b="0" i="0" u="none" strike="noStrike" cap="none" spc="0" normalizeH="0" baseline="0" dirty="0">
              <a:ln>
                <a:noFill/>
              </a:ln>
              <a:solidFill>
                <a:schemeClr val="accent1">
                  <a:lumMod val="50000"/>
                </a:schemeClr>
              </a:solidFill>
              <a:effectLst/>
              <a:uFillTx/>
              <a:latin typeface="Arial Narrow" panose="020B0606020202030204" pitchFamily="34" charset="0"/>
              <a:sym typeface="Helvetica Light"/>
            </a:endParaRPr>
          </a:p>
        </p:txBody>
      </p:sp>
      <p:sp>
        <p:nvSpPr>
          <p:cNvPr id="23" name="Прямоугольник 22"/>
          <p:cNvSpPr/>
          <p:nvPr/>
        </p:nvSpPr>
        <p:spPr>
          <a:xfrm>
            <a:off x="6452831" y="6125131"/>
            <a:ext cx="2755578"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r>
              <a:rPr lang="ru-RU" sz="1800" dirty="0" smtClean="0">
                <a:solidFill>
                  <a:schemeClr val="accent1">
                    <a:lumMod val="50000"/>
                  </a:schemeClr>
                </a:solidFill>
                <a:latin typeface="Arial Narrow" panose="020B0606020202030204" pitchFamily="34" charset="0"/>
              </a:rPr>
              <a:t>Перечень деприваций, используемый в исследованиях, специфичен для узкого круга стран или узкого спектра задач</a:t>
            </a:r>
          </a:p>
        </p:txBody>
      </p:sp>
      <p:sp>
        <p:nvSpPr>
          <p:cNvPr id="32" name="Прямоугольник 31"/>
          <p:cNvSpPr/>
          <p:nvPr/>
        </p:nvSpPr>
        <p:spPr>
          <a:xfrm>
            <a:off x="10107015" y="6609336"/>
            <a:ext cx="2664000" cy="1185908"/>
          </a:xfrm>
          <a:prstGeom prst="rect">
            <a:avLst/>
          </a:prstGeom>
          <a:solidFill>
            <a:schemeClr val="bg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ru-RU" sz="2100" b="0" i="0" u="none" strike="noStrike" cap="none" spc="0" normalizeH="0" baseline="0" dirty="0" smtClean="0">
                <a:ln>
                  <a:noFill/>
                </a:ln>
                <a:solidFill>
                  <a:schemeClr val="accent1">
                    <a:lumMod val="50000"/>
                  </a:schemeClr>
                </a:solidFill>
                <a:effectLst/>
                <a:uFillTx/>
                <a:latin typeface="Arial Narrow" panose="020B0606020202030204" pitchFamily="34" charset="0"/>
                <a:sym typeface="Helvetica Light"/>
              </a:rPr>
              <a:t>Необходим новый комплексный подход к измерению бедности.</a:t>
            </a:r>
          </a:p>
          <a:p>
            <a:pPr marL="0" marR="0" indent="0" algn="ctr" defTabSz="584200" rtl="0" fontAlgn="auto" latinLnBrk="0" hangingPunct="0">
              <a:lnSpc>
                <a:spcPct val="100000"/>
              </a:lnSpc>
              <a:spcBef>
                <a:spcPts val="0"/>
              </a:spcBef>
              <a:spcAft>
                <a:spcPts val="0"/>
              </a:spcAft>
              <a:buClrTx/>
              <a:buSzTx/>
              <a:buFontTx/>
              <a:buNone/>
              <a:tabLst/>
            </a:pPr>
            <a:endParaRPr lang="ru-RU" sz="2100" dirty="0">
              <a:solidFill>
                <a:schemeClr val="accent1">
                  <a:lumMod val="50000"/>
                </a:schemeClr>
              </a:solidFill>
              <a:latin typeface="Arial Narrow" panose="020B0606020202030204" pitchFamily="34" charset="0"/>
            </a:endParaRPr>
          </a:p>
          <a:p>
            <a:pPr marL="0" marR="0" indent="0" algn="ctr" defTabSz="584200" rtl="0" fontAlgn="auto" latinLnBrk="0" hangingPunct="0">
              <a:lnSpc>
                <a:spcPct val="100000"/>
              </a:lnSpc>
              <a:spcBef>
                <a:spcPts val="0"/>
              </a:spcBef>
              <a:spcAft>
                <a:spcPts val="0"/>
              </a:spcAft>
              <a:buClrTx/>
              <a:buSzTx/>
              <a:buFontTx/>
              <a:buNone/>
              <a:tabLst/>
            </a:pPr>
            <a:r>
              <a:rPr kumimoji="0" lang="ru-RU" sz="2100" b="0" i="0" u="none" strike="noStrike" cap="none" spc="0" normalizeH="0" baseline="0" dirty="0" smtClean="0">
                <a:ln>
                  <a:noFill/>
                </a:ln>
                <a:solidFill>
                  <a:schemeClr val="accent1">
                    <a:lumMod val="50000"/>
                  </a:schemeClr>
                </a:solidFill>
                <a:effectLst/>
                <a:uFillTx/>
                <a:latin typeface="Arial Narrow" panose="020B0606020202030204" pitchFamily="34" charset="0"/>
                <a:sym typeface="Helvetica Light"/>
              </a:rPr>
              <a:t>Может быть использован индекс </a:t>
            </a:r>
            <a:r>
              <a:rPr lang="en-US" sz="2100" dirty="0" smtClean="0">
                <a:solidFill>
                  <a:schemeClr val="accent1">
                    <a:lumMod val="50000"/>
                  </a:schemeClr>
                </a:solidFill>
                <a:latin typeface="Arial Narrow" panose="020B0606020202030204" pitchFamily="34" charset="0"/>
              </a:rPr>
              <a:t>AROPE</a:t>
            </a:r>
            <a:r>
              <a:rPr lang="ru-RU" sz="2100" dirty="0" smtClean="0">
                <a:solidFill>
                  <a:schemeClr val="accent1">
                    <a:lumMod val="50000"/>
                  </a:schemeClr>
                </a:solidFill>
                <a:latin typeface="Arial Narrow" panose="020B0606020202030204" pitchFamily="34" charset="0"/>
              </a:rPr>
              <a:t>.</a:t>
            </a:r>
            <a:endParaRPr kumimoji="0" lang="ru-RU" sz="2100" b="0" i="0" u="none" strike="noStrike" cap="none" spc="0" normalizeH="0" baseline="0" dirty="0">
              <a:ln>
                <a:noFill/>
              </a:ln>
              <a:solidFill>
                <a:schemeClr val="accent1">
                  <a:lumMod val="50000"/>
                </a:schemeClr>
              </a:solidFill>
              <a:effectLst/>
              <a:uFillTx/>
              <a:latin typeface="Arial Narrow" panose="020B0606020202030204" pitchFamily="34" charset="0"/>
              <a:sym typeface="Helvetica Light"/>
            </a:endParaRPr>
          </a:p>
        </p:txBody>
      </p:sp>
      <p:sp>
        <p:nvSpPr>
          <p:cNvPr id="33" name="Левая фигурная скобка 32"/>
          <p:cNvSpPr/>
          <p:nvPr/>
        </p:nvSpPr>
        <p:spPr>
          <a:xfrm rot="10800000">
            <a:off x="9608340" y="5114768"/>
            <a:ext cx="388307" cy="4474063"/>
          </a:xfrm>
          <a:prstGeom prst="leftBrace">
            <a:avLst/>
          </a:prstGeom>
          <a:noFill/>
          <a:ln w="9525" cap="flat">
            <a:solidFill>
              <a:schemeClr val="accent1">
                <a:lumMod val="50000"/>
              </a:schemeClr>
            </a:solidFill>
            <a:prstDash val="solid"/>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ru-RU" sz="1800" b="0" i="0" u="none" strike="noStrike" cap="none" spc="0" normalizeH="0" baseline="0">
              <a:ln>
                <a:noFill/>
              </a:ln>
              <a:solidFill>
                <a:srgbClr val="000000"/>
              </a:solidFill>
              <a:effectLst/>
              <a:uFillTx/>
            </a:endParaRPr>
          </a:p>
        </p:txBody>
      </p:sp>
    </p:spTree>
    <p:extLst>
      <p:ext uri="{BB962C8B-B14F-4D97-AF65-F5344CB8AC3E}">
        <p14:creationId xmlns:p14="http://schemas.microsoft.com/office/powerpoint/2010/main" xmlns="" val="133406028"/>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793361" y="2113981"/>
            <a:ext cx="11430002" cy="164496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5000" b="1" cap="all">
                <a:solidFill>
                  <a:srgbClr val="253957"/>
                </a:solidFill>
                <a:latin typeface="+mn-lt"/>
                <a:ea typeface="+mn-ea"/>
                <a:cs typeface="+mn-cs"/>
                <a:sym typeface="Arial Narrow"/>
              </a:defRPr>
            </a:pPr>
            <a:r>
              <a:rPr lang="ru-RU" b="1" dirty="0">
                <a:latin typeface="Arial Narrow" charset="0"/>
                <a:ea typeface="Arial Narrow" charset="0"/>
                <a:cs typeface="Arial Narrow" charset="0"/>
              </a:rPr>
              <a:t>Основные характеристики индикатора А</a:t>
            </a:r>
            <a:r>
              <a:rPr lang="en-US" b="1" dirty="0">
                <a:latin typeface="Arial Narrow" charset="0"/>
                <a:ea typeface="Arial Narrow" charset="0"/>
                <a:cs typeface="Arial Narrow" charset="0"/>
              </a:rPr>
              <a:t>R</a:t>
            </a:r>
            <a:r>
              <a:rPr lang="ru-RU" b="1" dirty="0">
                <a:latin typeface="Arial Narrow" charset="0"/>
                <a:ea typeface="Arial Narrow" charset="0"/>
                <a:cs typeface="Arial Narrow" charset="0"/>
              </a:rPr>
              <a:t>О</a:t>
            </a:r>
            <a:r>
              <a:rPr lang="en-US" b="1" dirty="0" smtClean="0">
                <a:latin typeface="Arial Narrow" charset="0"/>
                <a:ea typeface="Arial Narrow" charset="0"/>
                <a:cs typeface="Arial Narrow" charset="0"/>
              </a:rPr>
              <a:t>PE</a:t>
            </a:r>
            <a:endParaRPr lang="ru-RU"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социальной политики НИУ ВШЭ</a:t>
            </a: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
        <p:nvSpPr>
          <p:cNvPr id="8"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401" y="4167034"/>
            <a:ext cx="11825513" cy="3443685"/>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numCol="1" spcCol="571500"/>
          <a:lstStyle/>
          <a:p>
            <a:pPr algn="l">
              <a:spcBef>
                <a:spcPts val="2000"/>
              </a:spcBef>
              <a:defRPr sz="2100">
                <a:solidFill>
                  <a:srgbClr val="253957"/>
                </a:solidFill>
                <a:latin typeface="+mn-lt"/>
                <a:ea typeface="+mn-ea"/>
                <a:cs typeface="+mn-cs"/>
                <a:sym typeface="Arial Narrow"/>
              </a:defRPr>
            </a:pPr>
            <a:r>
              <a:rPr lang="ru-RU" dirty="0">
                <a:latin typeface="Arial Narrow" charset="0"/>
                <a:ea typeface="Arial Narrow" charset="0"/>
                <a:cs typeface="Arial Narrow" charset="0"/>
              </a:rPr>
              <a:t>Общий индикатор AROPE – </a:t>
            </a:r>
            <a:r>
              <a:rPr lang="ru-RU" dirty="0" smtClean="0">
                <a:latin typeface="Arial Narrow" charset="0"/>
                <a:ea typeface="Arial Narrow" charset="0"/>
                <a:cs typeface="Arial Narrow" charset="0"/>
              </a:rPr>
              <a:t>используется </a:t>
            </a:r>
            <a:r>
              <a:rPr lang="ru-RU" dirty="0" err="1">
                <a:latin typeface="Arial Narrow" charset="0"/>
                <a:ea typeface="Arial Narrow" charset="0"/>
                <a:cs typeface="Arial Narrow" charset="0"/>
              </a:rPr>
              <a:t>Евростатом</a:t>
            </a:r>
            <a:r>
              <a:rPr lang="ru-RU" dirty="0">
                <a:latin typeface="Arial Narrow" charset="0"/>
                <a:ea typeface="Arial Narrow" charset="0"/>
                <a:cs typeface="Arial Narrow" charset="0"/>
              </a:rPr>
              <a:t> (http://ec.europa.eu/eurostat) для сравнительного анализа уровня бедности и социальной исключенности в странах ЕС. </a:t>
            </a:r>
          </a:p>
          <a:p>
            <a:pPr algn="l">
              <a:spcBef>
                <a:spcPts val="2000"/>
              </a:spcBef>
              <a:defRPr sz="2100">
                <a:solidFill>
                  <a:srgbClr val="253957"/>
                </a:solidFill>
                <a:latin typeface="+mn-lt"/>
                <a:ea typeface="+mn-ea"/>
                <a:cs typeface="+mn-cs"/>
                <a:sym typeface="Arial Narrow"/>
              </a:defRPr>
            </a:pPr>
            <a:r>
              <a:rPr lang="ru-RU" dirty="0" smtClean="0">
                <a:latin typeface="Arial Narrow" charset="0"/>
                <a:ea typeface="Arial Narrow" charset="0"/>
                <a:cs typeface="Arial Narrow" charset="0"/>
              </a:rPr>
              <a:t>Отвечает </a:t>
            </a:r>
            <a:r>
              <a:rPr lang="ru-RU" dirty="0">
                <a:latin typeface="Arial Narrow" charset="0"/>
                <a:ea typeface="Arial Narrow" charset="0"/>
                <a:cs typeface="Arial Narrow" charset="0"/>
              </a:rPr>
              <a:t>задачам по изменению бедности, сформулированным в Стратегии стран ЕС </a:t>
            </a:r>
            <a:r>
              <a:rPr lang="ru-RU" dirty="0" smtClean="0">
                <a:latin typeface="Arial Narrow" charset="0"/>
                <a:ea typeface="Arial Narrow" charset="0"/>
                <a:cs typeface="Arial Narrow" charset="0"/>
              </a:rPr>
              <a:t>2020. </a:t>
            </a:r>
            <a:r>
              <a:rPr lang="ru-RU" dirty="0">
                <a:latin typeface="Arial Narrow" charset="0"/>
                <a:ea typeface="Arial Narrow" charset="0"/>
                <a:cs typeface="Arial Narrow" charset="0"/>
              </a:rPr>
              <a:t>(http://ec.europa.eu/research/era/docs/en/ec-understanding-era-13.pdf) </a:t>
            </a:r>
          </a:p>
          <a:p>
            <a:pPr algn="l">
              <a:spcBef>
                <a:spcPts val="2000"/>
              </a:spcBef>
              <a:defRPr sz="2100">
                <a:solidFill>
                  <a:srgbClr val="253957"/>
                </a:solidFill>
                <a:latin typeface="+mn-lt"/>
                <a:ea typeface="+mn-ea"/>
                <a:cs typeface="+mn-cs"/>
                <a:sym typeface="Arial Narrow"/>
              </a:defRPr>
            </a:pPr>
            <a:r>
              <a:rPr lang="ru-RU" dirty="0" smtClean="0">
                <a:latin typeface="Arial Narrow" charset="0"/>
                <a:ea typeface="Arial Narrow" charset="0"/>
                <a:cs typeface="Arial Narrow" charset="0"/>
              </a:rPr>
              <a:t>Индикатор </a:t>
            </a:r>
            <a:r>
              <a:rPr lang="ru-RU" dirty="0">
                <a:latin typeface="Arial Narrow" charset="0"/>
                <a:ea typeface="Arial Narrow" charset="0"/>
                <a:cs typeface="Arial Narrow" charset="0"/>
              </a:rPr>
              <a:t>используется также в странах Европы, не входящих в ЕС (Исландия, Норвегия, Швейцария).</a:t>
            </a:r>
          </a:p>
          <a:p>
            <a:pPr algn="l">
              <a:spcBef>
                <a:spcPts val="2000"/>
              </a:spcBef>
              <a:defRPr sz="2100">
                <a:solidFill>
                  <a:srgbClr val="253957"/>
                </a:solidFill>
                <a:latin typeface="+mn-lt"/>
                <a:ea typeface="+mn-ea"/>
                <a:cs typeface="+mn-cs"/>
                <a:sym typeface="Arial Narrow"/>
              </a:defRPr>
            </a:pPr>
            <a:r>
              <a:rPr lang="ru-RU" dirty="0" smtClean="0">
                <a:latin typeface="Arial Narrow" charset="0"/>
                <a:ea typeface="Arial Narrow" charset="0"/>
                <a:cs typeface="Arial Narrow" charset="0"/>
              </a:rPr>
              <a:t>По </a:t>
            </a:r>
            <a:r>
              <a:rPr lang="ru-RU" dirty="0">
                <a:latin typeface="Arial Narrow" charset="0"/>
                <a:ea typeface="Arial Narrow" charset="0"/>
                <a:cs typeface="Arial Narrow" charset="0"/>
              </a:rPr>
              <a:t>данным общеевропейского обследования EU-SILC 2014 года каждый четвертый житель европейских стран был затронут риском бедности или социальной </a:t>
            </a:r>
            <a:r>
              <a:rPr lang="ru-RU" dirty="0" err="1">
                <a:latin typeface="Arial Narrow" charset="0"/>
                <a:ea typeface="Arial Narrow" charset="0"/>
                <a:cs typeface="Arial Narrow" charset="0"/>
              </a:rPr>
              <a:t>исключенности</a:t>
            </a:r>
            <a:r>
              <a:rPr lang="ru-RU" dirty="0">
                <a:latin typeface="Arial Narrow" charset="0"/>
                <a:ea typeface="Arial Narrow" charset="0"/>
                <a:cs typeface="Arial Narrow" charset="0"/>
              </a:rPr>
              <a:t> (24,4% или 122 миллиона человек).</a:t>
            </a:r>
          </a:p>
          <a:p>
            <a:pPr algn="l">
              <a:spcBef>
                <a:spcPts val="2000"/>
              </a:spcBef>
              <a:defRPr sz="2100">
                <a:solidFill>
                  <a:srgbClr val="253957"/>
                </a:solidFill>
                <a:latin typeface="+mn-lt"/>
                <a:ea typeface="+mn-ea"/>
                <a:cs typeface="+mn-cs"/>
                <a:sym typeface="Arial Narrow"/>
              </a:defRPr>
            </a:pPr>
            <a:r>
              <a:rPr lang="ru-RU" dirty="0" smtClean="0">
                <a:latin typeface="Arial Narrow" charset="0"/>
                <a:ea typeface="Arial Narrow" charset="0"/>
                <a:cs typeface="Arial Narrow" charset="0"/>
              </a:rPr>
              <a:t>В </a:t>
            </a:r>
            <a:r>
              <a:rPr lang="ru-RU" dirty="0">
                <a:latin typeface="Arial Narrow" charset="0"/>
                <a:ea typeface="Arial Narrow" charset="0"/>
                <a:cs typeface="Arial Narrow" charset="0"/>
              </a:rPr>
              <a:t>2014 году наиболее высокий уровень бедности или социальной </a:t>
            </a:r>
            <a:r>
              <a:rPr lang="ru-RU" dirty="0" err="1">
                <a:latin typeface="Arial Narrow" charset="0"/>
                <a:ea typeface="Arial Narrow" charset="0"/>
                <a:cs typeface="Arial Narrow" charset="0"/>
              </a:rPr>
              <a:t>исключенности</a:t>
            </a:r>
            <a:r>
              <a:rPr lang="ru-RU" dirty="0">
                <a:latin typeface="Arial Narrow" charset="0"/>
                <a:ea typeface="Arial Narrow" charset="0"/>
                <a:cs typeface="Arial Narrow" charset="0"/>
              </a:rPr>
              <a:t> (больше трети населения) был зафиксирован в трех странах ЕС: Румынии (40,2%), Болгарии (40,1%) и Греции (36%). </a:t>
            </a:r>
          </a:p>
          <a:p>
            <a:pPr algn="l">
              <a:spcBef>
                <a:spcPts val="2000"/>
              </a:spcBef>
              <a:defRPr sz="2100">
                <a:solidFill>
                  <a:srgbClr val="253957"/>
                </a:solidFill>
                <a:latin typeface="+mn-lt"/>
                <a:ea typeface="+mn-ea"/>
                <a:cs typeface="+mn-cs"/>
                <a:sym typeface="Arial Narrow"/>
              </a:defRPr>
            </a:pPr>
            <a:r>
              <a:rPr lang="ru-RU" dirty="0" smtClean="0">
                <a:latin typeface="Arial Narrow" charset="0"/>
                <a:ea typeface="Arial Narrow" charset="0"/>
                <a:cs typeface="Arial Narrow" charset="0"/>
              </a:rPr>
              <a:t>Среди </a:t>
            </a:r>
            <a:r>
              <a:rPr lang="ru-RU" dirty="0">
                <a:latin typeface="Arial Narrow" charset="0"/>
                <a:ea typeface="Arial Narrow" charset="0"/>
                <a:cs typeface="Arial Narrow" charset="0"/>
              </a:rPr>
              <a:t>стран с самыми низкими показателями индикатора AROPЕ находятся Чехия (14,8%), Швеция (16,9%), Нидерланды (17,1%), Финляндия (17,3%) и Дания (17,8%).</a:t>
            </a:r>
          </a:p>
        </p:txBody>
      </p:sp>
    </p:spTree>
    <p:extLst>
      <p:ext uri="{BB962C8B-B14F-4D97-AF65-F5344CB8AC3E}">
        <p14:creationId xmlns:p14="http://schemas.microsoft.com/office/powerpoint/2010/main" xmlns="" val="1634241073"/>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793361" y="2113981"/>
            <a:ext cx="11430002" cy="164496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5000" b="1" cap="all">
                <a:solidFill>
                  <a:srgbClr val="253957"/>
                </a:solidFill>
                <a:latin typeface="+mn-lt"/>
                <a:ea typeface="+mn-ea"/>
                <a:cs typeface="+mn-cs"/>
                <a:sym typeface="Arial Narrow"/>
              </a:defRPr>
            </a:pPr>
            <a:r>
              <a:rPr lang="ru-RU" b="1" dirty="0" smtClean="0">
                <a:latin typeface="Arial Narrow" charset="0"/>
                <a:ea typeface="Arial Narrow" charset="0"/>
                <a:cs typeface="Arial Narrow" charset="0"/>
              </a:rPr>
              <a:t>Структура Индекса А</a:t>
            </a:r>
            <a:r>
              <a:rPr lang="en-US" b="1" dirty="0">
                <a:latin typeface="Arial Narrow" charset="0"/>
                <a:ea typeface="Arial Narrow" charset="0"/>
                <a:cs typeface="Arial Narrow" charset="0"/>
              </a:rPr>
              <a:t>R</a:t>
            </a:r>
            <a:r>
              <a:rPr lang="ru-RU" b="1" dirty="0">
                <a:latin typeface="Arial Narrow" charset="0"/>
                <a:ea typeface="Arial Narrow" charset="0"/>
                <a:cs typeface="Arial Narrow" charset="0"/>
              </a:rPr>
              <a:t>О</a:t>
            </a:r>
            <a:r>
              <a:rPr lang="en-US" b="1" dirty="0" smtClean="0">
                <a:latin typeface="Arial Narrow" charset="0"/>
                <a:ea typeface="Arial Narrow" charset="0"/>
                <a:cs typeface="Arial Narrow" charset="0"/>
              </a:rPr>
              <a:t>PE</a:t>
            </a:r>
            <a:endParaRPr lang="ru-RU"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социальной политики НИУ ВШЭ</a:t>
            </a:r>
          </a:p>
        </p:txBody>
      </p:sp>
      <p:pic>
        <p:nvPicPr>
          <p:cNvPr id="128" name="Изображение" descr="Изображение"/>
          <p:cNvPicPr>
            <a:picLocks noChangeAspect="1"/>
          </p:cNvPicPr>
          <p:nvPr/>
        </p:nvPicPr>
        <p:blipFill>
          <a:blip r:embed="rId3" cstate="print">
            <a:extLst/>
          </a:blip>
          <a:stretch>
            <a:fillRect/>
          </a:stretch>
        </p:blipFill>
        <p:spPr>
          <a:xfrm>
            <a:off x="805562" y="416839"/>
            <a:ext cx="853034" cy="853034"/>
          </a:xfrm>
          <a:prstGeom prst="rect">
            <a:avLst/>
          </a:prstGeom>
          <a:ln w="12700">
            <a:miter lim="400000"/>
          </a:ln>
        </p:spPr>
      </p:pic>
      <p:sp>
        <p:nvSpPr>
          <p:cNvPr id="7" name="Очень крутой заголовок…"/>
          <p:cNvSpPr txBox="1"/>
          <p:nvPr/>
        </p:nvSpPr>
        <p:spPr>
          <a:xfrm>
            <a:off x="870551" y="2863634"/>
            <a:ext cx="11430002" cy="164496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3000">
                <a:solidFill>
                  <a:srgbClr val="253957"/>
                </a:solidFill>
                <a:latin typeface="+mn-lt"/>
                <a:ea typeface="+mn-ea"/>
                <a:cs typeface="+mn-cs"/>
                <a:sym typeface="Arial Narrow"/>
              </a:defRPr>
            </a:pPr>
            <a:r>
              <a:rPr lang="ru-RU" dirty="0">
                <a:latin typeface="Arial Narrow" charset="0"/>
                <a:ea typeface="Arial Narrow" charset="0"/>
                <a:cs typeface="Arial Narrow" charset="0"/>
              </a:rPr>
              <a:t>Индикатор  AROPE состоит из трех составляющих</a:t>
            </a:r>
            <a:endParaRPr dirty="0">
              <a:latin typeface="Arial Narrow" charset="0"/>
              <a:ea typeface="Arial Narrow" charset="0"/>
              <a:cs typeface="Arial Narrow" charset="0"/>
            </a:endParaRPr>
          </a:p>
        </p:txBody>
      </p:sp>
      <p:sp>
        <p:nvSpPr>
          <p:cNvPr id="9"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859971" y="4326572"/>
            <a:ext cx="11825513" cy="3443685"/>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numCol="1" spcCol="571500"/>
          <a:lstStyle/>
          <a:p>
            <a:pPr marL="342900" indent="-342900" algn="l">
              <a:buFont typeface="Wingdings" panose="05000000000000000000" pitchFamily="2" charset="2"/>
              <a:buChar char="Ø"/>
              <a:defRPr sz="2100">
                <a:solidFill>
                  <a:srgbClr val="253957"/>
                </a:solidFill>
                <a:latin typeface="+mn-lt"/>
                <a:ea typeface="+mn-ea"/>
                <a:cs typeface="+mn-cs"/>
                <a:sym typeface="Arial Narrow"/>
              </a:defRPr>
            </a:pPr>
            <a:r>
              <a:rPr lang="ru-RU" b="1" dirty="0">
                <a:latin typeface="Arial Narrow" charset="0"/>
                <a:ea typeface="Arial Narrow" charset="0"/>
                <a:cs typeface="Arial Narrow" charset="0"/>
              </a:rPr>
              <a:t>Риск относительной монетарной бедности </a:t>
            </a:r>
            <a:r>
              <a:rPr lang="ru-RU" dirty="0">
                <a:latin typeface="Arial Narrow" charset="0"/>
                <a:ea typeface="Arial Narrow" charset="0"/>
                <a:cs typeface="Arial Narrow" charset="0"/>
              </a:rPr>
              <a:t>- доля населения, живущая в домохозяйствах с располагаемыми доходами ниже уровня 60% медианы с учетом эквивалентных шкал. </a:t>
            </a:r>
          </a:p>
          <a:p>
            <a:pPr marL="342900" indent="-342900" algn="l">
              <a:buFont typeface="Wingdings" panose="05000000000000000000" pitchFamily="2" charset="2"/>
              <a:buChar char="Ø"/>
              <a:defRPr sz="2100">
                <a:solidFill>
                  <a:srgbClr val="253957"/>
                </a:solidFill>
                <a:latin typeface="+mn-lt"/>
                <a:ea typeface="+mn-ea"/>
                <a:cs typeface="+mn-cs"/>
                <a:sym typeface="Arial Narrow"/>
              </a:defRPr>
            </a:pPr>
            <a:r>
              <a:rPr lang="ru-RU" b="1" dirty="0" smtClean="0">
                <a:latin typeface="Arial Narrow" charset="0"/>
                <a:ea typeface="Arial Narrow" charset="0"/>
                <a:cs typeface="Arial Narrow" charset="0"/>
              </a:rPr>
              <a:t>Индекс </a:t>
            </a:r>
            <a:r>
              <a:rPr lang="ru-RU" b="1" dirty="0">
                <a:latin typeface="Arial Narrow" charset="0"/>
                <a:ea typeface="Arial Narrow" charset="0"/>
                <a:cs typeface="Arial Narrow" charset="0"/>
              </a:rPr>
              <a:t>материальных деприваций </a:t>
            </a:r>
            <a:r>
              <a:rPr lang="ru-RU" dirty="0">
                <a:latin typeface="Arial Narrow" charset="0"/>
                <a:ea typeface="Arial Narrow" charset="0"/>
                <a:cs typeface="Arial Narrow" charset="0"/>
              </a:rPr>
              <a:t>- доля населения, живущая в домохозяйствах, которые из-за нехватки средств не могут себе позволить по крайней мере 4 пункта из следующего списка :</a:t>
            </a:r>
          </a:p>
          <a:p>
            <a:pPr marL="711200" indent="-347663" algn="l">
              <a:defRPr sz="2100">
                <a:solidFill>
                  <a:srgbClr val="253957"/>
                </a:solidFill>
                <a:latin typeface="+mn-lt"/>
                <a:ea typeface="+mn-ea"/>
                <a:cs typeface="+mn-cs"/>
                <a:sym typeface="Arial Narrow"/>
              </a:defRPr>
            </a:pPr>
            <a:r>
              <a:rPr lang="ru-RU" dirty="0">
                <a:latin typeface="Arial Narrow" charset="0"/>
                <a:ea typeface="Arial Narrow" charset="0"/>
                <a:cs typeface="Arial Narrow" charset="0"/>
              </a:rPr>
              <a:t>1)	неожиданные затраты;</a:t>
            </a:r>
          </a:p>
          <a:p>
            <a:pPr marL="711200" indent="-347663" algn="l">
              <a:defRPr sz="2100">
                <a:solidFill>
                  <a:srgbClr val="253957"/>
                </a:solidFill>
                <a:latin typeface="+mn-lt"/>
                <a:ea typeface="+mn-ea"/>
                <a:cs typeface="+mn-cs"/>
                <a:sym typeface="Arial Narrow"/>
              </a:defRPr>
            </a:pPr>
            <a:r>
              <a:rPr lang="ru-RU" dirty="0">
                <a:latin typeface="Arial Narrow" charset="0"/>
                <a:ea typeface="Arial Narrow" charset="0"/>
                <a:cs typeface="Arial Narrow" charset="0"/>
              </a:rPr>
              <a:t>2)	ежегодный отпуск в течение недели вне дома;</a:t>
            </a:r>
          </a:p>
          <a:p>
            <a:pPr marL="711200" indent="-347663" algn="l">
              <a:defRPr sz="2100">
                <a:solidFill>
                  <a:srgbClr val="253957"/>
                </a:solidFill>
                <a:latin typeface="+mn-lt"/>
                <a:ea typeface="+mn-ea"/>
                <a:cs typeface="+mn-cs"/>
                <a:sym typeface="Arial Narrow"/>
              </a:defRPr>
            </a:pPr>
            <a:r>
              <a:rPr lang="ru-RU" dirty="0">
                <a:latin typeface="Arial Narrow" charset="0"/>
                <a:ea typeface="Arial Narrow" charset="0"/>
                <a:cs typeface="Arial Narrow" charset="0"/>
              </a:rPr>
              <a:t>3)	погашение задолженности (по ипотеке, ренте, ЖКУ, платежи за покупки);</a:t>
            </a:r>
          </a:p>
          <a:p>
            <a:pPr marL="711200" indent="-347663" algn="l">
              <a:defRPr sz="2100">
                <a:solidFill>
                  <a:srgbClr val="253957"/>
                </a:solidFill>
                <a:latin typeface="+mn-lt"/>
                <a:ea typeface="+mn-ea"/>
                <a:cs typeface="+mn-cs"/>
                <a:sym typeface="Arial Narrow"/>
              </a:defRPr>
            </a:pPr>
            <a:r>
              <a:rPr lang="ru-RU" dirty="0">
                <a:latin typeface="Arial Narrow" charset="0"/>
                <a:ea typeface="Arial Narrow" charset="0"/>
                <a:cs typeface="Arial Narrow" charset="0"/>
              </a:rPr>
              <a:t>4)	питание мясом, курицей, рыбой или вегетарианским эквивалентом раз в два дня;</a:t>
            </a:r>
          </a:p>
          <a:p>
            <a:pPr marL="711200" indent="-347663" algn="l">
              <a:defRPr sz="2100">
                <a:solidFill>
                  <a:srgbClr val="253957"/>
                </a:solidFill>
                <a:latin typeface="+mn-lt"/>
                <a:ea typeface="+mn-ea"/>
                <a:cs typeface="+mn-cs"/>
                <a:sym typeface="Arial Narrow"/>
              </a:defRPr>
            </a:pPr>
            <a:r>
              <a:rPr lang="ru-RU" dirty="0">
                <a:latin typeface="Arial Narrow" charset="0"/>
                <a:ea typeface="Arial Narrow" charset="0"/>
                <a:cs typeface="Arial Narrow" charset="0"/>
              </a:rPr>
              <a:t>5)	поддержание дома в тепле;</a:t>
            </a:r>
          </a:p>
          <a:p>
            <a:pPr marL="711200" indent="-347663" algn="l">
              <a:defRPr sz="2100">
                <a:solidFill>
                  <a:srgbClr val="253957"/>
                </a:solidFill>
                <a:latin typeface="+mn-lt"/>
                <a:ea typeface="+mn-ea"/>
                <a:cs typeface="+mn-cs"/>
                <a:sym typeface="Arial Narrow"/>
              </a:defRPr>
            </a:pPr>
            <a:r>
              <a:rPr lang="ru-RU" dirty="0">
                <a:latin typeface="Arial Narrow" charset="0"/>
                <a:ea typeface="Arial Narrow" charset="0"/>
                <a:cs typeface="Arial Narrow" charset="0"/>
              </a:rPr>
              <a:t>6)	стиральная машина;</a:t>
            </a:r>
          </a:p>
          <a:p>
            <a:pPr marL="711200" indent="-347663" algn="l">
              <a:defRPr sz="2100">
                <a:solidFill>
                  <a:srgbClr val="253957"/>
                </a:solidFill>
                <a:latin typeface="+mn-lt"/>
                <a:ea typeface="+mn-ea"/>
                <a:cs typeface="+mn-cs"/>
                <a:sym typeface="Arial Narrow"/>
              </a:defRPr>
            </a:pPr>
            <a:r>
              <a:rPr lang="ru-RU" dirty="0">
                <a:latin typeface="Arial Narrow" charset="0"/>
                <a:ea typeface="Arial Narrow" charset="0"/>
                <a:cs typeface="Arial Narrow" charset="0"/>
              </a:rPr>
              <a:t>7)	цветной телевизор;</a:t>
            </a:r>
          </a:p>
          <a:p>
            <a:pPr marL="711200" indent="-347663" algn="l">
              <a:defRPr sz="2100">
                <a:solidFill>
                  <a:srgbClr val="253957"/>
                </a:solidFill>
                <a:latin typeface="+mn-lt"/>
                <a:ea typeface="+mn-ea"/>
                <a:cs typeface="+mn-cs"/>
                <a:sym typeface="Arial Narrow"/>
              </a:defRPr>
            </a:pPr>
            <a:r>
              <a:rPr lang="ru-RU" dirty="0" smtClean="0">
                <a:latin typeface="Arial Narrow" charset="0"/>
                <a:ea typeface="Arial Narrow" charset="0"/>
                <a:cs typeface="Arial Narrow" charset="0"/>
              </a:rPr>
              <a:t>8)	телефон</a:t>
            </a:r>
            <a:r>
              <a:rPr lang="ru-RU" dirty="0">
                <a:latin typeface="Arial Narrow" charset="0"/>
                <a:ea typeface="Arial Narrow" charset="0"/>
                <a:cs typeface="Arial Narrow" charset="0"/>
              </a:rPr>
              <a:t>;</a:t>
            </a:r>
          </a:p>
          <a:p>
            <a:pPr marL="711200" indent="-347663" algn="l">
              <a:buAutoNum type="arabicParenR" startAt="9"/>
              <a:defRPr sz="2100">
                <a:solidFill>
                  <a:srgbClr val="253957"/>
                </a:solidFill>
                <a:latin typeface="+mn-lt"/>
                <a:ea typeface="+mn-ea"/>
                <a:cs typeface="+mn-cs"/>
                <a:sym typeface="Arial Narrow"/>
              </a:defRPr>
            </a:pPr>
            <a:r>
              <a:rPr lang="ru-RU" dirty="0" smtClean="0">
                <a:latin typeface="Arial Narrow" charset="0"/>
                <a:ea typeface="Arial Narrow" charset="0"/>
                <a:cs typeface="Arial Narrow" charset="0"/>
              </a:rPr>
              <a:t>личный </a:t>
            </a:r>
            <a:r>
              <a:rPr lang="ru-RU" dirty="0">
                <a:latin typeface="Arial Narrow" charset="0"/>
                <a:ea typeface="Arial Narrow" charset="0"/>
                <a:cs typeface="Arial Narrow" charset="0"/>
              </a:rPr>
              <a:t>автомобиль</a:t>
            </a:r>
            <a:r>
              <a:rPr lang="ru-RU" dirty="0" smtClean="0">
                <a:latin typeface="Arial Narrow" charset="0"/>
                <a:ea typeface="Arial Narrow" charset="0"/>
                <a:cs typeface="Arial Narrow" charset="0"/>
              </a:rPr>
              <a:t>.</a:t>
            </a:r>
            <a:endParaRPr lang="ru-RU" dirty="0">
              <a:latin typeface="Arial Narrow" charset="0"/>
              <a:ea typeface="Arial Narrow" charset="0"/>
              <a:cs typeface="Arial Narrow" charset="0"/>
            </a:endParaRPr>
          </a:p>
          <a:p>
            <a:pPr marL="342900" indent="-342900" algn="l">
              <a:buFont typeface="Wingdings" panose="05000000000000000000" pitchFamily="2" charset="2"/>
              <a:buChar char="Ø"/>
              <a:defRPr sz="2100">
                <a:solidFill>
                  <a:srgbClr val="253957"/>
                </a:solidFill>
                <a:latin typeface="+mn-lt"/>
                <a:ea typeface="+mn-ea"/>
                <a:cs typeface="+mn-cs"/>
                <a:sym typeface="Arial Narrow"/>
              </a:defRPr>
            </a:pPr>
            <a:r>
              <a:rPr lang="ru-RU" b="1" dirty="0" err="1" smtClean="0">
                <a:latin typeface="Arial Narrow" charset="0"/>
                <a:ea typeface="Arial Narrow" charset="0"/>
                <a:cs typeface="Arial Narrow" charset="0"/>
              </a:rPr>
              <a:t>Исключенность</a:t>
            </a:r>
            <a:r>
              <a:rPr lang="ru-RU" b="1" dirty="0" smtClean="0">
                <a:latin typeface="Arial Narrow" charset="0"/>
                <a:ea typeface="Arial Narrow" charset="0"/>
                <a:cs typeface="Arial Narrow" charset="0"/>
              </a:rPr>
              <a:t> </a:t>
            </a:r>
            <a:r>
              <a:rPr lang="ru-RU" b="1" dirty="0">
                <a:latin typeface="Arial Narrow" charset="0"/>
                <a:ea typeface="Arial Narrow" charset="0"/>
                <a:cs typeface="Arial Narrow" charset="0"/>
              </a:rPr>
              <a:t>из рынка труда</a:t>
            </a:r>
            <a:r>
              <a:rPr lang="ru-RU" dirty="0">
                <a:latin typeface="Arial Narrow" charset="0"/>
                <a:ea typeface="Arial Narrow" charset="0"/>
                <a:cs typeface="Arial Narrow" charset="0"/>
              </a:rPr>
              <a:t>, выраженная в очень слабой интенсивности занятости (доля лиц от 0 до 59 лет, живущих в домохозяйствах где взрослые в возрасте от 18 до 59 лет (исключая учащихся) работали меньше 20% от их трудового потенциала в течение прошедшего года</a:t>
            </a:r>
            <a:r>
              <a:rPr lang="ru-RU" dirty="0" smtClean="0">
                <a:latin typeface="Arial Narrow" charset="0"/>
                <a:ea typeface="Arial Narrow" charset="0"/>
                <a:cs typeface="Arial Narrow" charset="0"/>
              </a:rPr>
              <a:t>).</a:t>
            </a:r>
          </a:p>
        </p:txBody>
      </p:sp>
      <p:sp>
        <p:nvSpPr>
          <p:cNvPr id="10" name="Заголовок основного текста"/>
          <p:cNvSpPr txBox="1"/>
          <p:nvPr/>
        </p:nvSpPr>
        <p:spPr>
          <a:xfrm>
            <a:off x="859969" y="3428054"/>
            <a:ext cx="11430001" cy="94218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Согласно индикатору  AROPE бедными считаются лица, имеющие хотя бы один из трех перечисленных </a:t>
            </a:r>
            <a:r>
              <a:rPr lang="ru-RU" dirty="0" smtClean="0">
                <a:latin typeface="Arial Narrow" charset="0"/>
                <a:ea typeface="Arial Narrow" charset="0"/>
                <a:cs typeface="Arial Narrow" charset="0"/>
              </a:rPr>
              <a:t>признаков</a:t>
            </a:r>
            <a:r>
              <a:rPr lang="ru-RU" dirty="0">
                <a:latin typeface="Arial Narrow" charset="0"/>
                <a:ea typeface="Arial Narrow" charset="0"/>
                <a:cs typeface="Arial Narrow" charset="0"/>
              </a:rPr>
              <a:t>:</a:t>
            </a:r>
          </a:p>
        </p:txBody>
      </p:sp>
    </p:spTree>
    <p:extLst>
      <p:ext uri="{BB962C8B-B14F-4D97-AF65-F5344CB8AC3E}">
        <p14:creationId xmlns:p14="http://schemas.microsoft.com/office/powerpoint/2010/main" xmlns="" val="196005015"/>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793361" y="2113981"/>
            <a:ext cx="11430002" cy="164496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5000" b="1" cap="all">
                <a:solidFill>
                  <a:srgbClr val="253957"/>
                </a:solidFill>
                <a:latin typeface="+mn-lt"/>
                <a:ea typeface="+mn-ea"/>
                <a:cs typeface="+mn-cs"/>
                <a:sym typeface="Arial Narrow"/>
              </a:defRPr>
            </a:pPr>
            <a:r>
              <a:rPr lang="ru-RU" b="1" dirty="0" smtClean="0">
                <a:latin typeface="Arial Narrow" charset="0"/>
                <a:ea typeface="Arial Narrow" charset="0"/>
                <a:cs typeface="Arial Narrow" charset="0"/>
              </a:rPr>
              <a:t>Расчет Индекса </a:t>
            </a:r>
            <a:r>
              <a:rPr lang="en-US" b="1" dirty="0" smtClean="0">
                <a:latin typeface="Arial Narrow" charset="0"/>
                <a:ea typeface="Arial Narrow" charset="0"/>
                <a:cs typeface="Arial Narrow" charset="0"/>
              </a:rPr>
              <a:t>AROPE </a:t>
            </a:r>
            <a:r>
              <a:rPr lang="ru-RU" b="1" dirty="0" smtClean="0">
                <a:latin typeface="Arial Narrow" charset="0"/>
                <a:ea typeface="Arial Narrow" charset="0"/>
                <a:cs typeface="Arial Narrow" charset="0"/>
              </a:rPr>
              <a:t>На данных Российских исследований</a:t>
            </a:r>
            <a:endParaRPr b="1" dirty="0">
              <a:latin typeface="Arial Narrow" charset="0"/>
              <a:ea typeface="Arial Narrow" charset="0"/>
              <a:cs typeface="Arial Narrow" charset="0"/>
            </a:endParaRPr>
          </a:p>
          <a:p>
            <a:pPr algn="l">
              <a:defRPr sz="3000">
                <a:solidFill>
                  <a:srgbClr val="253957"/>
                </a:solidFill>
                <a:latin typeface="+mn-lt"/>
                <a:ea typeface="+mn-ea"/>
                <a:cs typeface="+mn-cs"/>
                <a:sym typeface="Arial Narrow"/>
              </a:defRPr>
            </a:pPr>
            <a:r>
              <a:rPr lang="ru-RU" dirty="0">
                <a:latin typeface="Arial Narrow" charset="0"/>
                <a:ea typeface="Arial Narrow" charset="0"/>
                <a:cs typeface="Arial Narrow" charset="0"/>
              </a:rPr>
              <a:t>Индекс материальной депривации согласно методике </a:t>
            </a:r>
            <a:r>
              <a:rPr lang="ru-RU" dirty="0" err="1">
                <a:latin typeface="Arial Narrow" charset="0"/>
                <a:ea typeface="Arial Narrow" charset="0"/>
                <a:cs typeface="Arial Narrow" charset="0"/>
              </a:rPr>
              <a:t>Евростата</a:t>
            </a:r>
            <a:r>
              <a:rPr lang="ru-RU" dirty="0">
                <a:latin typeface="Arial Narrow" charset="0"/>
                <a:ea typeface="Arial Narrow" charset="0"/>
                <a:cs typeface="Arial Narrow" charset="0"/>
              </a:rPr>
              <a:t> для индикатора AROPE </a:t>
            </a:r>
            <a:r>
              <a:rPr lang="ru-RU" dirty="0" smtClean="0">
                <a:latin typeface="Arial Narrow" charset="0"/>
                <a:ea typeface="Arial Narrow" charset="0"/>
                <a:cs typeface="Arial Narrow" charset="0"/>
              </a:rPr>
              <a:t>(% </a:t>
            </a:r>
            <a:r>
              <a:rPr lang="ru-RU" dirty="0">
                <a:latin typeface="Arial Narrow" charset="0"/>
                <a:ea typeface="Arial Narrow" charset="0"/>
                <a:cs typeface="Arial Narrow" charset="0"/>
              </a:rPr>
              <a:t>числа домохозяйств)</a:t>
            </a: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социальной политики НИУ ВШЭ</a:t>
            </a: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graphicFrame>
        <p:nvGraphicFramePr>
          <p:cNvPr id="66" name="Объект 3"/>
          <p:cNvGraphicFramePr>
            <a:graphicFrameLocks/>
          </p:cNvGraphicFramePr>
          <p:nvPr>
            <p:extLst>
              <p:ext uri="{D42A27DB-BD31-4B8C-83A1-F6EECF244321}">
                <p14:modId xmlns:p14="http://schemas.microsoft.com/office/powerpoint/2010/main" xmlns="" val="749559684"/>
              </p:ext>
            </p:extLst>
          </p:nvPr>
        </p:nvGraphicFramePr>
        <p:xfrm>
          <a:off x="805562" y="5476390"/>
          <a:ext cx="11988000" cy="3767015"/>
        </p:xfrm>
        <a:graphic>
          <a:graphicData uri="http://schemas.openxmlformats.org/drawingml/2006/table">
            <a:tbl>
              <a:tblPr firstRow="1" firstCol="1" bandRow="1">
                <a:tableStyleId>{5C22544A-7EE6-4342-B048-85BDC9FD1C3A}</a:tableStyleId>
              </a:tblPr>
              <a:tblGrid>
                <a:gridCol w="10260000">
                  <a:extLst>
                    <a:ext uri="{9D8B030D-6E8A-4147-A177-3AD203B41FA5}">
                      <a16:colId xmlns:a16="http://schemas.microsoft.com/office/drawing/2014/main" xmlns="" val="20000"/>
                    </a:ext>
                  </a:extLst>
                </a:gridCol>
                <a:gridCol w="864000">
                  <a:extLst>
                    <a:ext uri="{9D8B030D-6E8A-4147-A177-3AD203B41FA5}">
                      <a16:colId xmlns:a16="http://schemas.microsoft.com/office/drawing/2014/main" xmlns="" val="20001"/>
                    </a:ext>
                  </a:extLst>
                </a:gridCol>
                <a:gridCol w="864000">
                  <a:extLst>
                    <a:ext uri="{9D8B030D-6E8A-4147-A177-3AD203B41FA5}">
                      <a16:colId xmlns:a16="http://schemas.microsoft.com/office/drawing/2014/main" xmlns="" val="20002"/>
                    </a:ext>
                  </a:extLst>
                </a:gridCol>
              </a:tblGrid>
              <a:tr h="340023">
                <a:tc>
                  <a:txBody>
                    <a:bodyPr/>
                    <a:lstStyle/>
                    <a:p>
                      <a:pPr algn="l">
                        <a:lnSpc>
                          <a:spcPct val="107000"/>
                        </a:lnSpc>
                        <a:spcAft>
                          <a:spcPts val="0"/>
                        </a:spcAft>
                      </a:pPr>
                      <a:r>
                        <a:rPr lang="ru-RU" sz="2100" b="1" dirty="0" smtClean="0">
                          <a:solidFill>
                            <a:schemeClr val="accent1">
                              <a:lumMod val="50000"/>
                            </a:schemeClr>
                          </a:solidFill>
                          <a:effectLst/>
                          <a:latin typeface="Arial Narrow" panose="020B0606020202030204" pitchFamily="34" charset="0"/>
                          <a:ea typeface="Times New Roman"/>
                          <a:cs typeface="Times New Roman"/>
                        </a:rPr>
                        <a:t>Депривации</a:t>
                      </a:r>
                      <a:endParaRPr lang="ru-RU" sz="2100" b="1" dirty="0">
                        <a:solidFill>
                          <a:schemeClr val="accent1">
                            <a:lumMod val="50000"/>
                          </a:schemeClr>
                        </a:solidFill>
                        <a:effectLst/>
                        <a:latin typeface="Arial Narrow" panose="020B0606020202030204" pitchFamily="34" charset="0"/>
                        <a:ea typeface="Times New Roman"/>
                        <a:cs typeface="Times New Roman"/>
                      </a:endParaRPr>
                    </a:p>
                  </a:txBody>
                  <a:tcPr marL="97536" marR="97536"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ru-RU" sz="2100" b="1" dirty="0" smtClean="0">
                          <a:solidFill>
                            <a:schemeClr val="accent1">
                              <a:lumMod val="50000"/>
                            </a:schemeClr>
                          </a:solidFill>
                          <a:effectLst/>
                          <a:latin typeface="Arial Narrow" panose="020B0606020202030204" pitchFamily="34" charset="0"/>
                          <a:ea typeface="Times New Roman"/>
                          <a:cs typeface="Times New Roman"/>
                        </a:rPr>
                        <a:t>КОУЖ</a:t>
                      </a:r>
                      <a:endParaRPr lang="ru-RU" sz="2100" b="1" dirty="0">
                        <a:solidFill>
                          <a:schemeClr val="accent1">
                            <a:lumMod val="50000"/>
                          </a:schemeClr>
                        </a:solidFill>
                        <a:effectLst/>
                        <a:latin typeface="Arial Narrow" panose="020B0606020202030204" pitchFamily="34" charset="0"/>
                        <a:ea typeface="Times New Roman"/>
                        <a:cs typeface="Times New Roman"/>
                      </a:endParaRPr>
                    </a:p>
                  </a:txBody>
                  <a:tcPr marL="97536" marR="9753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ru-RU" sz="2100" b="1" dirty="0" smtClean="0">
                          <a:solidFill>
                            <a:schemeClr val="accent1">
                              <a:lumMod val="50000"/>
                            </a:schemeClr>
                          </a:solidFill>
                          <a:effectLst/>
                          <a:latin typeface="Arial Narrow" panose="020B0606020202030204" pitchFamily="34" charset="0"/>
                          <a:ea typeface="Times New Roman"/>
                          <a:cs typeface="Times New Roman"/>
                        </a:rPr>
                        <a:t>ВНДН</a:t>
                      </a:r>
                      <a:endParaRPr lang="ru-RU" sz="2100" b="1" dirty="0">
                        <a:solidFill>
                          <a:schemeClr val="accent1">
                            <a:lumMod val="50000"/>
                          </a:schemeClr>
                        </a:solidFill>
                        <a:effectLst/>
                        <a:latin typeface="Arial Narrow" panose="020B0606020202030204" pitchFamily="34" charset="0"/>
                        <a:ea typeface="Times New Roman"/>
                        <a:cs typeface="Times New Roman"/>
                      </a:endParaRPr>
                    </a:p>
                  </a:txBody>
                  <a:tcPr marL="97536" marR="9753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340023">
                <a:tc>
                  <a:txBody>
                    <a:bodyPr/>
                    <a:lstStyle/>
                    <a:p>
                      <a:pPr algn="l">
                        <a:lnSpc>
                          <a:spcPct val="107000"/>
                        </a:lnSpc>
                        <a:spcAft>
                          <a:spcPts val="0"/>
                        </a:spcAft>
                      </a:pPr>
                      <a:r>
                        <a:rPr lang="ru-RU" sz="2100" b="0" dirty="0" smtClean="0">
                          <a:solidFill>
                            <a:schemeClr val="bg2">
                              <a:lumMod val="50000"/>
                            </a:schemeClr>
                          </a:solidFill>
                          <a:effectLst/>
                          <a:latin typeface="Arial Narrow" panose="020B0606020202030204" pitchFamily="34" charset="0"/>
                        </a:rPr>
                        <a:t>Аналог</a:t>
                      </a:r>
                      <a:r>
                        <a:rPr lang="ru-RU" sz="2100" b="0">
                          <a:solidFill>
                            <a:schemeClr val="bg2">
                              <a:lumMod val="50000"/>
                            </a:schemeClr>
                          </a:solidFill>
                          <a:effectLst/>
                          <a:latin typeface="Arial Narrow" panose="020B0606020202030204" pitchFamily="34" charset="0"/>
                        </a:rPr>
                        <a:t>: </a:t>
                      </a:r>
                      <a:r>
                        <a:rPr lang="ru-RU" sz="2100" b="0" smtClean="0">
                          <a:solidFill>
                            <a:schemeClr val="accent1">
                              <a:lumMod val="50000"/>
                            </a:schemeClr>
                          </a:solidFill>
                          <a:effectLst/>
                          <a:latin typeface="Arial Narrow" panose="020B0606020202030204" pitchFamily="34" charset="0"/>
                        </a:rPr>
                        <a:t>«С большими </a:t>
                      </a:r>
                      <a:r>
                        <a:rPr lang="ru-RU" sz="2100" b="0" dirty="0">
                          <a:solidFill>
                            <a:schemeClr val="accent1">
                              <a:lumMod val="50000"/>
                            </a:schemeClr>
                          </a:solidFill>
                          <a:effectLst/>
                          <a:latin typeface="Arial Narrow" panose="020B0606020202030204" pitchFamily="34" charset="0"/>
                        </a:rPr>
                        <a:t>затруднениями сводят концы с концами при покупке самого необходимого»</a:t>
                      </a:r>
                      <a:endParaRPr lang="ru-RU" sz="2100" b="0" dirty="0">
                        <a:solidFill>
                          <a:schemeClr val="accent1">
                            <a:lumMod val="50000"/>
                          </a:schemeClr>
                        </a:solidFill>
                        <a:effectLst/>
                        <a:latin typeface="Arial Narrow" panose="020B0606020202030204" pitchFamily="34" charset="0"/>
                        <a:ea typeface="Times New Roman"/>
                        <a:cs typeface="Times New Roman"/>
                      </a:endParaRPr>
                    </a:p>
                  </a:txBody>
                  <a:tcPr marL="97536" marR="97536"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ru-RU" sz="2100" b="0" dirty="0">
                          <a:solidFill>
                            <a:schemeClr val="accent1">
                              <a:lumMod val="50000"/>
                            </a:schemeClr>
                          </a:solidFill>
                          <a:effectLst/>
                          <a:latin typeface="Arial Narrow" panose="020B0606020202030204" pitchFamily="34" charset="0"/>
                        </a:rPr>
                        <a:t>9,9</a:t>
                      </a:r>
                      <a:endParaRPr lang="ru-RU" sz="2100" b="0" dirty="0">
                        <a:solidFill>
                          <a:schemeClr val="accent1">
                            <a:lumMod val="50000"/>
                          </a:schemeClr>
                        </a:solidFill>
                        <a:effectLst/>
                        <a:latin typeface="Arial Narrow" panose="020B0606020202030204" pitchFamily="34" charset="0"/>
                        <a:ea typeface="Times New Roman"/>
                        <a:cs typeface="Times New Roman"/>
                      </a:endParaRPr>
                    </a:p>
                  </a:txBody>
                  <a:tcPr marL="97536" marR="9753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ru-RU" sz="2100" b="0" dirty="0">
                          <a:solidFill>
                            <a:schemeClr val="accent1">
                              <a:lumMod val="50000"/>
                            </a:schemeClr>
                          </a:solidFill>
                          <a:effectLst/>
                          <a:latin typeface="Arial Narrow" panose="020B0606020202030204" pitchFamily="34" charset="0"/>
                          <a:ea typeface="Times New Roman"/>
                          <a:cs typeface="Times New Roman"/>
                        </a:rPr>
                        <a:t>11,2</a:t>
                      </a:r>
                    </a:p>
                  </a:txBody>
                  <a:tcPr marL="97536" marR="9753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340023">
                <a:tc>
                  <a:txBody>
                    <a:bodyPr/>
                    <a:lstStyle/>
                    <a:p>
                      <a:pPr algn="l">
                        <a:lnSpc>
                          <a:spcPct val="107000"/>
                        </a:lnSpc>
                        <a:spcAft>
                          <a:spcPts val="0"/>
                        </a:spcAft>
                      </a:pPr>
                      <a:r>
                        <a:rPr lang="ru-RU" sz="2100" b="0" dirty="0">
                          <a:solidFill>
                            <a:schemeClr val="accent1">
                              <a:lumMod val="50000"/>
                            </a:schemeClr>
                          </a:solidFill>
                          <a:effectLst/>
                          <a:latin typeface="Arial Narrow" panose="020B0606020202030204" pitchFamily="34" charset="0"/>
                        </a:rPr>
                        <a:t>Из-за нехватки средств не могут заплатить за жилье или ЖКУ</a:t>
                      </a:r>
                      <a:endParaRPr lang="ru-RU" sz="2100" b="0" dirty="0">
                        <a:solidFill>
                          <a:schemeClr val="accent1">
                            <a:lumMod val="50000"/>
                          </a:schemeClr>
                        </a:solidFill>
                        <a:effectLst/>
                        <a:latin typeface="Arial Narrow" panose="020B0606020202030204" pitchFamily="34" charset="0"/>
                        <a:ea typeface="Times New Roman"/>
                        <a:cs typeface="Times New Roman"/>
                      </a:endParaRPr>
                    </a:p>
                  </a:txBody>
                  <a:tcPr marL="97536" marR="97536"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ru-RU" sz="2100" b="0" dirty="0">
                          <a:solidFill>
                            <a:schemeClr val="accent1">
                              <a:lumMod val="50000"/>
                            </a:schemeClr>
                          </a:solidFill>
                          <a:effectLst/>
                          <a:latin typeface="Arial Narrow" panose="020B0606020202030204" pitchFamily="34" charset="0"/>
                        </a:rPr>
                        <a:t>10,7</a:t>
                      </a:r>
                      <a:endParaRPr lang="ru-RU" sz="2100" b="0" dirty="0">
                        <a:solidFill>
                          <a:schemeClr val="accent1">
                            <a:lumMod val="50000"/>
                          </a:schemeClr>
                        </a:solidFill>
                        <a:effectLst/>
                        <a:latin typeface="Arial Narrow" panose="020B0606020202030204" pitchFamily="34" charset="0"/>
                        <a:ea typeface="Times New Roman"/>
                        <a:cs typeface="Times New Roman"/>
                      </a:endParaRPr>
                    </a:p>
                  </a:txBody>
                  <a:tcPr marL="97536" marR="9753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ru-RU" sz="2100" b="0" dirty="0">
                          <a:solidFill>
                            <a:schemeClr val="accent1">
                              <a:lumMod val="50000"/>
                            </a:schemeClr>
                          </a:solidFill>
                          <a:effectLst/>
                          <a:latin typeface="Arial Narrow" panose="020B0606020202030204" pitchFamily="34" charset="0"/>
                          <a:ea typeface="Times New Roman"/>
                          <a:cs typeface="Times New Roman"/>
                        </a:rPr>
                        <a:t>12,3</a:t>
                      </a:r>
                    </a:p>
                  </a:txBody>
                  <a:tcPr marL="97536" marR="9753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340023">
                <a:tc>
                  <a:txBody>
                    <a:bodyPr/>
                    <a:lstStyle/>
                    <a:p>
                      <a:pPr algn="l">
                        <a:lnSpc>
                          <a:spcPct val="107000"/>
                        </a:lnSpc>
                        <a:spcAft>
                          <a:spcPts val="0"/>
                        </a:spcAft>
                      </a:pPr>
                      <a:r>
                        <a:rPr lang="ru-RU" sz="2100" b="0" dirty="0">
                          <a:solidFill>
                            <a:schemeClr val="accent1">
                              <a:lumMod val="50000"/>
                            </a:schemeClr>
                          </a:solidFill>
                          <a:effectLst/>
                          <a:latin typeface="Arial Narrow" panose="020B0606020202030204" pitchFamily="34" charset="0"/>
                        </a:rPr>
                        <a:t>Из-за нехватки средств не могут поддержать жилье в тепле*</a:t>
                      </a:r>
                      <a:endParaRPr lang="ru-RU" sz="2100" b="0" dirty="0">
                        <a:solidFill>
                          <a:schemeClr val="accent1">
                            <a:lumMod val="50000"/>
                          </a:schemeClr>
                        </a:solidFill>
                        <a:effectLst/>
                        <a:latin typeface="Arial Narrow" panose="020B0606020202030204" pitchFamily="34" charset="0"/>
                        <a:ea typeface="Times New Roman"/>
                        <a:cs typeface="Times New Roman"/>
                      </a:endParaRPr>
                    </a:p>
                  </a:txBody>
                  <a:tcPr marL="97536" marR="97536"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ru-RU" sz="2100" b="0" dirty="0">
                          <a:solidFill>
                            <a:schemeClr val="accent1">
                              <a:lumMod val="50000"/>
                            </a:schemeClr>
                          </a:solidFill>
                          <a:effectLst/>
                          <a:latin typeface="Arial Narrow" panose="020B0606020202030204" pitchFamily="34" charset="0"/>
                        </a:rPr>
                        <a:t>2,7</a:t>
                      </a:r>
                      <a:endParaRPr lang="ru-RU" sz="2100" b="0" dirty="0">
                        <a:solidFill>
                          <a:schemeClr val="accent1">
                            <a:lumMod val="50000"/>
                          </a:schemeClr>
                        </a:solidFill>
                        <a:effectLst/>
                        <a:latin typeface="Arial Narrow" panose="020B0606020202030204" pitchFamily="34" charset="0"/>
                        <a:ea typeface="Times New Roman"/>
                        <a:cs typeface="Times New Roman"/>
                      </a:endParaRPr>
                    </a:p>
                  </a:txBody>
                  <a:tcPr marL="97536" marR="9753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ru-RU" sz="2100" b="0" i="1" dirty="0">
                          <a:solidFill>
                            <a:schemeClr val="accent1">
                              <a:lumMod val="50000"/>
                            </a:schemeClr>
                          </a:solidFill>
                          <a:effectLst/>
                          <a:latin typeface="Arial Narrow" panose="020B0606020202030204" pitchFamily="34" charset="0"/>
                          <a:ea typeface="Times New Roman"/>
                          <a:cs typeface="Times New Roman"/>
                        </a:rPr>
                        <a:t>0,0</a:t>
                      </a:r>
                      <a:endParaRPr lang="ru-RU" sz="2100" b="0" dirty="0">
                        <a:solidFill>
                          <a:schemeClr val="accent1">
                            <a:lumMod val="50000"/>
                          </a:schemeClr>
                        </a:solidFill>
                        <a:effectLst/>
                        <a:latin typeface="Arial Narrow" panose="020B0606020202030204" pitchFamily="34" charset="0"/>
                        <a:ea typeface="Times New Roman"/>
                        <a:cs typeface="Times New Roman"/>
                      </a:endParaRPr>
                    </a:p>
                  </a:txBody>
                  <a:tcPr marL="97536" marR="9753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621179">
                <a:tc>
                  <a:txBody>
                    <a:bodyPr/>
                    <a:lstStyle/>
                    <a:p>
                      <a:pPr algn="l">
                        <a:lnSpc>
                          <a:spcPct val="107000"/>
                        </a:lnSpc>
                        <a:spcAft>
                          <a:spcPts val="0"/>
                        </a:spcAft>
                      </a:pPr>
                      <a:r>
                        <a:rPr lang="ru-RU" sz="2100" b="0" dirty="0">
                          <a:solidFill>
                            <a:schemeClr val="accent1">
                              <a:lumMod val="50000"/>
                            </a:schemeClr>
                          </a:solidFill>
                          <a:effectLst/>
                          <a:latin typeface="Arial Narrow" panose="020B0606020202030204" pitchFamily="34" charset="0"/>
                        </a:rPr>
                        <a:t>Не хватает средств на питание из мяса, птицы или рыбы (или равноценную вегетарианскую пищу) через день**</a:t>
                      </a:r>
                      <a:endParaRPr lang="ru-RU" sz="2100" b="0" dirty="0">
                        <a:solidFill>
                          <a:schemeClr val="accent1">
                            <a:lumMod val="50000"/>
                          </a:schemeClr>
                        </a:solidFill>
                        <a:effectLst/>
                        <a:latin typeface="Arial Narrow" panose="020B0606020202030204" pitchFamily="34" charset="0"/>
                        <a:ea typeface="Times New Roman"/>
                        <a:cs typeface="Times New Roman"/>
                      </a:endParaRPr>
                    </a:p>
                  </a:txBody>
                  <a:tcPr marL="97536" marR="97536"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ru-RU" sz="2100" b="0" dirty="0">
                          <a:solidFill>
                            <a:schemeClr val="accent1">
                              <a:lumMod val="50000"/>
                            </a:schemeClr>
                          </a:solidFill>
                          <a:effectLst/>
                          <a:latin typeface="Arial Narrow" panose="020B0606020202030204" pitchFamily="34" charset="0"/>
                        </a:rPr>
                        <a:t>4,4</a:t>
                      </a:r>
                      <a:endParaRPr lang="ru-RU" sz="2100" b="0" dirty="0">
                        <a:solidFill>
                          <a:schemeClr val="accent1">
                            <a:lumMod val="50000"/>
                          </a:schemeClr>
                        </a:solidFill>
                        <a:effectLst/>
                        <a:latin typeface="Arial Narrow" panose="020B0606020202030204" pitchFamily="34" charset="0"/>
                        <a:ea typeface="Times New Roman"/>
                        <a:cs typeface="Times New Roman"/>
                      </a:endParaRPr>
                    </a:p>
                  </a:txBody>
                  <a:tcPr marL="97536" marR="9753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ru-RU" sz="2100" b="0" dirty="0">
                          <a:solidFill>
                            <a:schemeClr val="accent1">
                              <a:lumMod val="50000"/>
                            </a:schemeClr>
                          </a:solidFill>
                          <a:effectLst/>
                          <a:latin typeface="Arial Narrow" panose="020B0606020202030204" pitchFamily="34" charset="0"/>
                          <a:ea typeface="Times New Roman"/>
                          <a:cs typeface="Times New Roman"/>
                        </a:rPr>
                        <a:t>10,3</a:t>
                      </a:r>
                    </a:p>
                  </a:txBody>
                  <a:tcPr marL="97536" marR="9753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340023">
                <a:tc>
                  <a:txBody>
                    <a:bodyPr/>
                    <a:lstStyle/>
                    <a:p>
                      <a:pPr algn="l">
                        <a:lnSpc>
                          <a:spcPct val="107000"/>
                        </a:lnSpc>
                        <a:spcAft>
                          <a:spcPts val="0"/>
                        </a:spcAft>
                      </a:pPr>
                      <a:r>
                        <a:rPr lang="ru-RU" sz="2100" b="0" dirty="0">
                          <a:solidFill>
                            <a:schemeClr val="accent1">
                              <a:lumMod val="50000"/>
                            </a:schemeClr>
                          </a:solidFill>
                          <a:effectLst/>
                          <a:latin typeface="Arial Narrow" panose="020B0606020202030204" pitchFamily="34" charset="0"/>
                        </a:rPr>
                        <a:t>Не хватает средств, чтобы провести неделю отпуска вне дома хотя бы раз в год</a:t>
                      </a:r>
                      <a:endParaRPr lang="ru-RU" sz="2100" b="0" dirty="0">
                        <a:solidFill>
                          <a:schemeClr val="accent1">
                            <a:lumMod val="50000"/>
                          </a:schemeClr>
                        </a:solidFill>
                        <a:effectLst/>
                        <a:latin typeface="Arial Narrow" panose="020B0606020202030204" pitchFamily="34" charset="0"/>
                        <a:ea typeface="Times New Roman"/>
                        <a:cs typeface="Times New Roman"/>
                      </a:endParaRPr>
                    </a:p>
                  </a:txBody>
                  <a:tcPr marL="97536" marR="97536"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ru-RU" sz="2100" b="0" dirty="0">
                          <a:solidFill>
                            <a:schemeClr val="accent1">
                              <a:lumMod val="50000"/>
                            </a:schemeClr>
                          </a:solidFill>
                          <a:effectLst/>
                          <a:latin typeface="Arial Narrow" panose="020B0606020202030204" pitchFamily="34" charset="0"/>
                        </a:rPr>
                        <a:t>39,6</a:t>
                      </a:r>
                      <a:endParaRPr lang="ru-RU" sz="2100" b="0" dirty="0">
                        <a:solidFill>
                          <a:schemeClr val="accent1">
                            <a:lumMod val="50000"/>
                          </a:schemeClr>
                        </a:solidFill>
                        <a:effectLst/>
                        <a:latin typeface="Arial Narrow" panose="020B0606020202030204" pitchFamily="34" charset="0"/>
                        <a:ea typeface="Times New Roman"/>
                        <a:cs typeface="Times New Roman"/>
                      </a:endParaRPr>
                    </a:p>
                  </a:txBody>
                  <a:tcPr marL="97536" marR="9753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ru-RU" sz="2100" b="0" dirty="0">
                          <a:solidFill>
                            <a:schemeClr val="accent1">
                              <a:lumMod val="50000"/>
                            </a:schemeClr>
                          </a:solidFill>
                          <a:effectLst/>
                          <a:latin typeface="Arial Narrow" panose="020B0606020202030204" pitchFamily="34" charset="0"/>
                          <a:ea typeface="Times New Roman"/>
                          <a:cs typeface="Times New Roman"/>
                        </a:rPr>
                        <a:t>39,2</a:t>
                      </a:r>
                    </a:p>
                  </a:txBody>
                  <a:tcPr marL="97536" marR="9753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340023">
                <a:tc>
                  <a:txBody>
                    <a:bodyPr/>
                    <a:lstStyle/>
                    <a:p>
                      <a:pPr algn="l">
                        <a:lnSpc>
                          <a:spcPct val="107000"/>
                        </a:lnSpc>
                        <a:spcAft>
                          <a:spcPts val="0"/>
                        </a:spcAft>
                      </a:pPr>
                      <a:r>
                        <a:rPr lang="ru-RU" sz="2100" b="0" dirty="0">
                          <a:solidFill>
                            <a:schemeClr val="accent1">
                              <a:lumMod val="50000"/>
                            </a:schemeClr>
                          </a:solidFill>
                          <a:effectLst/>
                          <a:latin typeface="Arial Narrow" panose="020B0606020202030204" pitchFamily="34" charset="0"/>
                        </a:rPr>
                        <a:t>Нет и не могут купить в случае необходимости: цветной телевизор </a:t>
                      </a:r>
                      <a:endParaRPr lang="ru-RU" sz="2100" b="0" dirty="0">
                        <a:solidFill>
                          <a:schemeClr val="accent1">
                            <a:lumMod val="50000"/>
                          </a:schemeClr>
                        </a:solidFill>
                        <a:effectLst/>
                        <a:latin typeface="Arial Narrow" panose="020B0606020202030204" pitchFamily="34" charset="0"/>
                        <a:ea typeface="Times New Roman"/>
                        <a:cs typeface="Times New Roman"/>
                      </a:endParaRPr>
                    </a:p>
                  </a:txBody>
                  <a:tcPr marL="97536" marR="97536"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ru-RU" sz="2100" b="0" dirty="0">
                          <a:solidFill>
                            <a:schemeClr val="accent1">
                              <a:lumMod val="50000"/>
                            </a:schemeClr>
                          </a:solidFill>
                          <a:effectLst/>
                          <a:latin typeface="Arial Narrow" panose="020B0606020202030204" pitchFamily="34" charset="0"/>
                        </a:rPr>
                        <a:t>0,2</a:t>
                      </a:r>
                      <a:endParaRPr lang="ru-RU" sz="2100" b="0" dirty="0">
                        <a:solidFill>
                          <a:schemeClr val="accent1">
                            <a:lumMod val="50000"/>
                          </a:schemeClr>
                        </a:solidFill>
                        <a:effectLst/>
                        <a:latin typeface="Arial Narrow" panose="020B0606020202030204" pitchFamily="34" charset="0"/>
                        <a:ea typeface="Times New Roman"/>
                        <a:cs typeface="Times New Roman"/>
                      </a:endParaRPr>
                    </a:p>
                  </a:txBody>
                  <a:tcPr marL="97536" marR="9753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ru-RU" sz="2100" b="0" dirty="0">
                          <a:solidFill>
                            <a:schemeClr val="accent1">
                              <a:lumMod val="50000"/>
                            </a:schemeClr>
                          </a:solidFill>
                          <a:effectLst/>
                          <a:latin typeface="Arial Narrow" panose="020B0606020202030204" pitchFamily="34" charset="0"/>
                          <a:ea typeface="Times New Roman"/>
                          <a:cs typeface="Times New Roman"/>
                        </a:rPr>
                        <a:t>0,6</a:t>
                      </a:r>
                    </a:p>
                  </a:txBody>
                  <a:tcPr marL="97536" marR="9753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r h="340023">
                <a:tc>
                  <a:txBody>
                    <a:bodyPr/>
                    <a:lstStyle/>
                    <a:p>
                      <a:pPr algn="l">
                        <a:lnSpc>
                          <a:spcPct val="107000"/>
                        </a:lnSpc>
                        <a:spcAft>
                          <a:spcPts val="0"/>
                        </a:spcAft>
                      </a:pPr>
                      <a:r>
                        <a:rPr lang="ru-RU" sz="2100" b="0" dirty="0">
                          <a:solidFill>
                            <a:schemeClr val="accent1">
                              <a:lumMod val="50000"/>
                            </a:schemeClr>
                          </a:solidFill>
                          <a:effectLst/>
                          <a:latin typeface="Arial Narrow" panose="020B0606020202030204" pitchFamily="34" charset="0"/>
                        </a:rPr>
                        <a:t>Нет и не могут иметь в случае необходимости: телефон (включая мобильный)</a:t>
                      </a:r>
                      <a:endParaRPr lang="ru-RU" sz="2100" b="0" dirty="0">
                        <a:solidFill>
                          <a:schemeClr val="accent1">
                            <a:lumMod val="50000"/>
                          </a:schemeClr>
                        </a:solidFill>
                        <a:effectLst/>
                        <a:latin typeface="Arial Narrow" panose="020B0606020202030204" pitchFamily="34" charset="0"/>
                        <a:ea typeface="Times New Roman"/>
                        <a:cs typeface="Times New Roman"/>
                      </a:endParaRPr>
                    </a:p>
                  </a:txBody>
                  <a:tcPr marL="97536" marR="97536"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ru-RU" sz="2100" b="0" dirty="0">
                          <a:solidFill>
                            <a:schemeClr val="accent1">
                              <a:lumMod val="50000"/>
                            </a:schemeClr>
                          </a:solidFill>
                          <a:effectLst/>
                          <a:latin typeface="Arial Narrow" panose="020B0606020202030204" pitchFamily="34" charset="0"/>
                        </a:rPr>
                        <a:t>4,7</a:t>
                      </a:r>
                      <a:endParaRPr lang="ru-RU" sz="2100" b="0" dirty="0">
                        <a:solidFill>
                          <a:schemeClr val="accent1">
                            <a:lumMod val="50000"/>
                          </a:schemeClr>
                        </a:solidFill>
                        <a:effectLst/>
                        <a:latin typeface="Arial Narrow" panose="020B0606020202030204" pitchFamily="34" charset="0"/>
                        <a:ea typeface="Times New Roman"/>
                        <a:cs typeface="Times New Roman"/>
                      </a:endParaRPr>
                    </a:p>
                  </a:txBody>
                  <a:tcPr marL="97536" marR="9753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ru-RU" sz="2100" b="0" dirty="0">
                          <a:solidFill>
                            <a:schemeClr val="accent1">
                              <a:lumMod val="50000"/>
                            </a:schemeClr>
                          </a:solidFill>
                          <a:effectLst/>
                          <a:latin typeface="Arial Narrow" panose="020B0606020202030204" pitchFamily="34" charset="0"/>
                          <a:ea typeface="Times New Roman"/>
                          <a:cs typeface="Times New Roman"/>
                        </a:rPr>
                        <a:t>0,4</a:t>
                      </a:r>
                    </a:p>
                  </a:txBody>
                  <a:tcPr marL="97536" marR="9753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7"/>
                  </a:ext>
                </a:extLst>
              </a:tr>
              <a:tr h="340023">
                <a:tc>
                  <a:txBody>
                    <a:bodyPr/>
                    <a:lstStyle/>
                    <a:p>
                      <a:pPr algn="l">
                        <a:lnSpc>
                          <a:spcPct val="107000"/>
                        </a:lnSpc>
                        <a:spcAft>
                          <a:spcPts val="0"/>
                        </a:spcAft>
                      </a:pPr>
                      <a:r>
                        <a:rPr lang="ru-RU" sz="2100" b="0" dirty="0">
                          <a:solidFill>
                            <a:schemeClr val="accent1">
                              <a:lumMod val="50000"/>
                            </a:schemeClr>
                          </a:solidFill>
                          <a:effectLst/>
                          <a:latin typeface="Arial Narrow" panose="020B0606020202030204" pitchFamily="34" charset="0"/>
                        </a:rPr>
                        <a:t>Нет и не могут купить в случае необходимости: стиральная машина</a:t>
                      </a:r>
                      <a:endParaRPr lang="ru-RU" sz="2100" b="0" dirty="0">
                        <a:solidFill>
                          <a:schemeClr val="accent1">
                            <a:lumMod val="50000"/>
                          </a:schemeClr>
                        </a:solidFill>
                        <a:effectLst/>
                        <a:latin typeface="Arial Narrow" panose="020B0606020202030204" pitchFamily="34" charset="0"/>
                        <a:ea typeface="Times New Roman"/>
                        <a:cs typeface="Times New Roman"/>
                      </a:endParaRPr>
                    </a:p>
                  </a:txBody>
                  <a:tcPr marL="97536" marR="97536"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ru-RU" sz="2100" b="0" dirty="0">
                          <a:solidFill>
                            <a:schemeClr val="accent1">
                              <a:lumMod val="50000"/>
                            </a:schemeClr>
                          </a:solidFill>
                          <a:effectLst/>
                          <a:latin typeface="Arial Narrow" panose="020B0606020202030204" pitchFamily="34" charset="0"/>
                        </a:rPr>
                        <a:t>0,7</a:t>
                      </a:r>
                      <a:endParaRPr lang="ru-RU" sz="2100" b="0" dirty="0">
                        <a:solidFill>
                          <a:schemeClr val="accent1">
                            <a:lumMod val="50000"/>
                          </a:schemeClr>
                        </a:solidFill>
                        <a:effectLst/>
                        <a:latin typeface="Arial Narrow" panose="020B0606020202030204" pitchFamily="34" charset="0"/>
                        <a:ea typeface="Times New Roman"/>
                        <a:cs typeface="Times New Roman"/>
                      </a:endParaRPr>
                    </a:p>
                  </a:txBody>
                  <a:tcPr marL="97536" marR="9753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ru-RU" sz="2100" b="0" dirty="0">
                          <a:solidFill>
                            <a:schemeClr val="accent1">
                              <a:lumMod val="50000"/>
                            </a:schemeClr>
                          </a:solidFill>
                          <a:effectLst/>
                          <a:latin typeface="Arial Narrow" panose="020B0606020202030204" pitchFamily="34" charset="0"/>
                          <a:ea typeface="Times New Roman"/>
                          <a:cs typeface="Times New Roman"/>
                        </a:rPr>
                        <a:t>1,9</a:t>
                      </a:r>
                    </a:p>
                  </a:txBody>
                  <a:tcPr marL="97536" marR="9753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8"/>
                  </a:ext>
                </a:extLst>
              </a:tr>
              <a:tr h="340023">
                <a:tc>
                  <a:txBody>
                    <a:bodyPr/>
                    <a:lstStyle/>
                    <a:p>
                      <a:pPr algn="l">
                        <a:lnSpc>
                          <a:spcPct val="107000"/>
                        </a:lnSpc>
                        <a:spcAft>
                          <a:spcPts val="0"/>
                        </a:spcAft>
                      </a:pPr>
                      <a:r>
                        <a:rPr lang="ru-RU" sz="2100" b="0" dirty="0">
                          <a:solidFill>
                            <a:schemeClr val="accent1">
                              <a:lumMod val="50000"/>
                            </a:schemeClr>
                          </a:solidFill>
                          <a:effectLst/>
                          <a:latin typeface="Arial Narrow" panose="020B0606020202030204" pitchFamily="34" charset="0"/>
                        </a:rPr>
                        <a:t>Нет и не могут купить в случае необходимости: автомобиль</a:t>
                      </a:r>
                      <a:endParaRPr lang="ru-RU" sz="2100" b="0" dirty="0">
                        <a:solidFill>
                          <a:schemeClr val="accent1">
                            <a:lumMod val="50000"/>
                          </a:schemeClr>
                        </a:solidFill>
                        <a:effectLst/>
                        <a:latin typeface="Arial Narrow" panose="020B0606020202030204" pitchFamily="34" charset="0"/>
                        <a:ea typeface="Times New Roman"/>
                        <a:cs typeface="Times New Roman"/>
                      </a:endParaRPr>
                    </a:p>
                  </a:txBody>
                  <a:tcPr marL="97536" marR="97536"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ru-RU" sz="2100" b="0" dirty="0">
                          <a:solidFill>
                            <a:schemeClr val="accent1">
                              <a:lumMod val="50000"/>
                            </a:schemeClr>
                          </a:solidFill>
                          <a:effectLst/>
                          <a:latin typeface="Arial Narrow" panose="020B0606020202030204" pitchFamily="34" charset="0"/>
                        </a:rPr>
                        <a:t>20,3</a:t>
                      </a:r>
                      <a:endParaRPr lang="ru-RU" sz="2100" b="0" dirty="0">
                        <a:solidFill>
                          <a:schemeClr val="accent1">
                            <a:lumMod val="50000"/>
                          </a:schemeClr>
                        </a:solidFill>
                        <a:effectLst/>
                        <a:latin typeface="Arial Narrow" panose="020B0606020202030204" pitchFamily="34" charset="0"/>
                        <a:ea typeface="Times New Roman"/>
                        <a:cs typeface="Times New Roman"/>
                      </a:endParaRPr>
                    </a:p>
                  </a:txBody>
                  <a:tcPr marL="97536" marR="9753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ru-RU" sz="2100" b="0" dirty="0">
                          <a:solidFill>
                            <a:schemeClr val="accent1">
                              <a:lumMod val="50000"/>
                            </a:schemeClr>
                          </a:solidFill>
                          <a:effectLst/>
                          <a:latin typeface="Arial Narrow" panose="020B0606020202030204" pitchFamily="34" charset="0"/>
                          <a:ea typeface="Times New Roman"/>
                          <a:cs typeface="Times New Roman"/>
                        </a:rPr>
                        <a:t>19,1</a:t>
                      </a:r>
                    </a:p>
                  </a:txBody>
                  <a:tcPr marL="97536" marR="9753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9"/>
                  </a:ext>
                </a:extLst>
              </a:tr>
            </a:tbl>
          </a:graphicData>
        </a:graphic>
      </p:graphicFrame>
      <p:sp>
        <p:nvSpPr>
          <p:cNvPr id="67" name="Прямоугольник 66"/>
          <p:cNvSpPr/>
          <p:nvPr/>
        </p:nvSpPr>
        <p:spPr>
          <a:xfrm>
            <a:off x="787400" y="4718752"/>
            <a:ext cx="11883304" cy="738664"/>
          </a:xfrm>
          <a:prstGeom prst="rect">
            <a:avLst/>
          </a:prstGeom>
        </p:spPr>
        <p:txBody>
          <a:bodyPr wrap="square">
            <a:spAutoFit/>
          </a:bodyPr>
          <a:lstStyle/>
          <a:p>
            <a:pPr algn="l" defTabSz="650230" fontAlgn="base" hangingPunct="1">
              <a:spcBef>
                <a:spcPct val="0"/>
              </a:spcBef>
              <a:spcAft>
                <a:spcPct val="0"/>
              </a:spcAft>
            </a:pPr>
            <a:r>
              <a:rPr lang="ru-RU" sz="2100" b="1" kern="1200" dirty="0">
                <a:solidFill>
                  <a:srgbClr val="1C2A55"/>
                </a:solidFill>
                <a:latin typeface="Arial Narrow" panose="020B0606020202030204" pitchFamily="34" charset="0"/>
                <a:ea typeface="ＭＳ Ｐゴシック"/>
              </a:rPr>
              <a:t>КОУЖ-2016 (4 из 9 деприваций) относит к бедным 4,1% домохозяйств или 4,7% российского населения.</a:t>
            </a:r>
          </a:p>
          <a:p>
            <a:pPr algn="l" defTabSz="650230" fontAlgn="base" hangingPunct="1">
              <a:spcBef>
                <a:spcPct val="0"/>
              </a:spcBef>
              <a:spcAft>
                <a:spcPct val="0"/>
              </a:spcAft>
            </a:pPr>
            <a:r>
              <a:rPr lang="ru-RU" sz="2100" b="1" kern="1200" dirty="0" smtClean="0">
                <a:solidFill>
                  <a:srgbClr val="1C2A55"/>
                </a:solidFill>
                <a:latin typeface="Arial Narrow" panose="020B0606020202030204" pitchFamily="34" charset="0"/>
                <a:ea typeface="ＭＳ Ｐゴシック"/>
              </a:rPr>
              <a:t>ВНДН-2017 </a:t>
            </a:r>
            <a:r>
              <a:rPr lang="ru-RU" sz="2100" b="1" kern="1200" dirty="0">
                <a:solidFill>
                  <a:srgbClr val="1C2A55"/>
                </a:solidFill>
                <a:latin typeface="Arial Narrow" panose="020B0606020202030204" pitchFamily="34" charset="0"/>
                <a:ea typeface="ＭＳ Ｐゴシック"/>
              </a:rPr>
              <a:t>(4 из 8 деприваций) - 4,2% домохозяйств или 4,6% российского населения.</a:t>
            </a:r>
          </a:p>
        </p:txBody>
      </p:sp>
    </p:spTree>
    <p:extLst>
      <p:ext uri="{BB962C8B-B14F-4D97-AF65-F5344CB8AC3E}">
        <p14:creationId xmlns:p14="http://schemas.microsoft.com/office/powerpoint/2010/main" xmlns="" val="1747605708"/>
      </p:ext>
    </p:extLst>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226</TotalTime>
  <Words>1239</Words>
  <Application>Microsoft Office PowerPoint</Application>
  <PresentationFormat>Произвольный</PresentationFormat>
  <Paragraphs>197</Paragraphs>
  <Slides>12</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White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Elena</dc:creator>
  <cp:lastModifiedBy>VolohovaTA</cp:lastModifiedBy>
  <cp:revision>30</cp:revision>
  <dcterms:modified xsi:type="dcterms:W3CDTF">2018-02-28T07:01:32Z</dcterms:modified>
</cp:coreProperties>
</file>