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4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61" r:id="rId5"/>
    <p:sldId id="278" r:id="rId6"/>
    <p:sldId id="279" r:id="rId7"/>
    <p:sldId id="281" r:id="rId8"/>
    <p:sldId id="280" r:id="rId9"/>
    <p:sldId id="268" r:id="rId10"/>
    <p:sldId id="260" r:id="rId11"/>
    <p:sldId id="262" r:id="rId12"/>
    <p:sldId id="265" r:id="rId13"/>
    <p:sldId id="264" r:id="rId14"/>
    <p:sldId id="263" r:id="rId15"/>
    <p:sldId id="271" r:id="rId16"/>
    <p:sldId id="272" r:id="rId17"/>
    <p:sldId id="273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C5C3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74" autoAdjust="0"/>
  </p:normalViewPr>
  <p:slideViewPr>
    <p:cSldViewPr snapToGrid="0">
      <p:cViewPr varScale="1">
        <p:scale>
          <a:sx n="127" d="100"/>
          <a:sy n="127" d="100"/>
        </p:scale>
        <p:origin x="53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0901520521038"/>
          <c:y val="0.163267937444338"/>
          <c:w val="0.533523635378954"/>
          <c:h val="0.47425934002362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</c:dPt>
          <c:dPt>
            <c:idx val="1"/>
            <c:bubble3D val="0"/>
            <c:explosion val="10"/>
          </c:dPt>
          <c:dPt>
            <c:idx val="2"/>
            <c:bubble3D val="0"/>
            <c:explosion val="15"/>
          </c:dPt>
          <c:dLbls>
            <c:dLbl>
              <c:idx val="0"/>
              <c:layout>
                <c:manualLayout>
                  <c:x val="-0.208264585329428"/>
                  <c:y val="-0.13519557463370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</a:defRPr>
                    </a:pPr>
                    <a:r>
                      <a:rPr lang="is-IS" sz="2400" dirty="0" smtClean="0">
                        <a:solidFill>
                          <a:schemeClr val="bg1"/>
                        </a:solidFill>
                      </a:rPr>
                      <a:t>75,2%</a:t>
                    </a:r>
                    <a:endParaRPr lang="is-IS" sz="2400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6822111592699"/>
                  <c:y val="0.0447952815149716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52958761510743"/>
                  <c:y val="0.031548231532554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Всего семей</c:v>
                </c:pt>
                <c:pt idx="1">
                  <c:v>Доля населения с доходами ниже прожиточного минимума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75.2</c:v>
                </c:pt>
                <c:pt idx="1">
                  <c:v>24.8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000297247253981452"/>
          <c:y val="0.710603955374365"/>
          <c:w val="0.999317400955582"/>
          <c:h val="0.28271601138685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40673085562126"/>
          <c:y val="0.0497873965067819"/>
          <c:w val="0.853532315755583"/>
          <c:h val="0.8548620062269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BC5C3"/>
              </a:solidFill>
            </c:spPr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.00238629938186076"/>
                  <c:y val="-0.011062223476088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20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470545614532493"/>
                  <c:y val="-0.13797772435707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 семей</c:v>
                </c:pt>
                <c:pt idx="1">
                  <c:v>Семей, получивших субсидии на оплату ЖКУ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220000.0</c:v>
                </c:pt>
                <c:pt idx="1">
                  <c:v>6400.0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102920096"/>
        <c:axId val="2102922816"/>
      </c:barChart>
      <c:catAx>
        <c:axId val="21029200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102922816"/>
        <c:crosses val="autoZero"/>
        <c:auto val="1"/>
        <c:lblAlgn val="ctr"/>
        <c:lblOffset val="100"/>
        <c:noMultiLvlLbl val="0"/>
      </c:catAx>
      <c:valAx>
        <c:axId val="210292281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02920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343182084555"/>
          <c:y val="0.0503430255128504"/>
          <c:w val="0.648698693001794"/>
          <c:h val="0.7773511469081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0"/>
          </c:dPt>
          <c:dLbls>
            <c:dLbl>
              <c:idx val="0"/>
              <c:layout>
                <c:manualLayout>
                  <c:x val="0.255095384842211"/>
                  <c:y val="0.016269859134614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</a:defRPr>
                    </a:pPr>
                    <a:r>
                      <a:rPr lang="is-IS" sz="2400" dirty="0">
                        <a:solidFill>
                          <a:schemeClr val="bg1"/>
                        </a:solidFill>
                      </a:rPr>
                      <a:t>1598,04
49,2%</a:t>
                    </a:r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608850291996"/>
                  <c:y val="0.0337608368111246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accent5">
                            <a:lumMod val="50000"/>
                          </a:schemeClr>
                        </a:solidFill>
                      </a:defRPr>
                    </a:pPr>
                    <a:r>
                      <a:rPr lang="is-IS" sz="2400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1649,59
50,8%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Федеральный бюджет</c:v>
                </c:pt>
                <c:pt idx="1">
                  <c:v>Республиканский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1598.04</c:v>
                </c:pt>
                <c:pt idx="1">
                  <c:v>1649.59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</c:plotArea>
    <c:legend>
      <c:legendPos val="r"/>
      <c:layout>
        <c:manualLayout>
          <c:xMode val="edge"/>
          <c:yMode val="edge"/>
          <c:x val="0.0137549065616181"/>
          <c:y val="0.882539930400642"/>
          <c:w val="0.95108073939256"/>
          <c:h val="0.10237392418970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layout>
                <c:manualLayout>
                  <c:x val="0.00333333333333333"/>
                  <c:y val="0.151980195572204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985141732283465"/>
                  <c:y val="0.037459066570396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501597194772486"/>
                  <c:y val="-0.020098665501130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302035002056831"/>
                  <c:y val="-0.043257645755720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516666666666667"/>
                  <c:y val="-0.164248614867116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145694225721785"/>
                  <c:y val="0.0747345548671275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Детские пособия</c:v>
                </c:pt>
                <c:pt idx="1">
                  <c:v>Адресная социальная помощь в том числе социальный контракт</c:v>
                </c:pt>
                <c:pt idx="2">
                  <c:v>Единовременная выплата семьям с детьми к началу учебного года</c:v>
                </c:pt>
                <c:pt idx="3">
                  <c:v>Новогодние подарки детям из малоимущих семей</c:v>
                </c:pt>
                <c:pt idx="4">
                  <c:v>Матпомощь многодетным на улучшение жилищных условий</c:v>
                </c:pt>
                <c:pt idx="5">
                  <c:v>Отдых и оздоровление детей из малоимущих семей</c:v>
                </c:pt>
                <c:pt idx="6">
                  <c:v>Матпомощь в связи с экстренной жизненной ситуацией</c:v>
                </c:pt>
                <c:pt idx="7">
                  <c:v>Пособия гражданам, признанным безработными</c:v>
                </c:pt>
                <c:pt idx="8">
                  <c:v>Субсидии на оплату жилищно-коммунальных услуг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342.3</c:v>
                </c:pt>
                <c:pt idx="1">
                  <c:v>9.200000000000001</c:v>
                </c:pt>
                <c:pt idx="2">
                  <c:v>8.95</c:v>
                </c:pt>
                <c:pt idx="3">
                  <c:v>5.75</c:v>
                </c:pt>
                <c:pt idx="4">
                  <c:v>17.653</c:v>
                </c:pt>
                <c:pt idx="5">
                  <c:v>69.43</c:v>
                </c:pt>
                <c:pt idx="6">
                  <c:v>19.38</c:v>
                </c:pt>
                <c:pt idx="7">
                  <c:v>143.2</c:v>
                </c:pt>
                <c:pt idx="8">
                  <c:v>127.75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7225249343832"/>
          <c:y val="0.0509474119404834"/>
          <c:w val="0.327747482521384"/>
          <c:h val="0.9131451294142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layout>
                <c:manualLayout>
                  <c:x val="-0.0862880837213356"/>
                  <c:y val="-0.160379747027928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159002825796201"/>
                  <c:y val="0.0516373767909224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435731740428998"/>
                  <c:y val="0.12069927709231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30723812780107"/>
                  <c:y val="0.099189580032298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80504486747586"/>
                  <c:y val="0.0413385272998774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475559041709825"/>
                  <c:y val="0.014763420323529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257586575624407"/>
                  <c:y val="-0.048138786415296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8952269855157"/>
                  <c:y val="-0.011630731636107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Детские пособия</c:v>
                </c:pt>
                <c:pt idx="1">
                  <c:v>Ежегодная выплата участникам ВОВ и вдовам погибших</c:v>
                </c:pt>
                <c:pt idx="2">
                  <c:v>Отдых и оздоровление детей</c:v>
                </c:pt>
                <c:pt idx="3">
                  <c:v>Единовременная выплата многодетным матерям</c:v>
                </c:pt>
                <c:pt idx="4">
                  <c:v>Ежемесячные денежные выплаты (ЕДВ)</c:v>
                </c:pt>
                <c:pt idx="5">
                  <c:v>Ежемесячные денежные компенсации на оплату ЖКУ (ЕДК)</c:v>
                </c:pt>
                <c:pt idx="6">
                  <c:v>Пособие на погребение  неработающим</c:v>
                </c:pt>
                <c:pt idx="7">
                  <c:v>Компенсации на оплату ЖКУ инвалидам военной травмы</c:v>
                </c:pt>
                <c:pt idx="8">
                  <c:v>Выплаты лицам постадавшим от радиации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910.5</c:v>
                </c:pt>
                <c:pt idx="1">
                  <c:v>5.4</c:v>
                </c:pt>
                <c:pt idx="2">
                  <c:v>98.4</c:v>
                </c:pt>
                <c:pt idx="3">
                  <c:v>2.37</c:v>
                </c:pt>
                <c:pt idx="4">
                  <c:v>347.8</c:v>
                </c:pt>
                <c:pt idx="5">
                  <c:v>1012.97</c:v>
                </c:pt>
                <c:pt idx="6">
                  <c:v>4.8</c:v>
                </c:pt>
                <c:pt idx="7">
                  <c:v>53.6</c:v>
                </c:pt>
                <c:pt idx="8">
                  <c:v>173.6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1286206863143"/>
          <c:y val="0.0783480248433038"/>
          <c:w val="0.338460093462069"/>
          <c:h val="0.89487901104281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Размер выплаты,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362.81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Размер выплаты, руб.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1000.0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059840"/>
        <c:axId val="2103091248"/>
      </c:barChart>
      <c:catAx>
        <c:axId val="210305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3091248"/>
        <c:crosses val="autoZero"/>
        <c:auto val="1"/>
        <c:lblAlgn val="ctr"/>
        <c:lblOffset val="100"/>
        <c:noMultiLvlLbl val="0"/>
      </c:catAx>
      <c:valAx>
        <c:axId val="210309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3059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177664939566"/>
          <c:y val="0.0767948665043536"/>
          <c:w val="0.523785593280761"/>
          <c:h val="0.6260182395906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</c:dPt>
          <c:dPt>
            <c:idx val="1"/>
            <c:bubble3D val="0"/>
            <c:explosion val="10"/>
          </c:dPt>
          <c:dPt>
            <c:idx val="2"/>
            <c:bubble3D val="0"/>
            <c:explosion val="15"/>
          </c:dPt>
          <c:dLbls>
            <c:dLbl>
              <c:idx val="0"/>
              <c:layout>
                <c:manualLayout>
                  <c:x val="-0.18577191666986"/>
                  <c:y val="-0.211783312012545"/>
                </c:manualLayout>
              </c:layout>
              <c:tx>
                <c:rich>
                  <a:bodyPr/>
                  <a:lstStyle/>
                  <a:p>
                    <a:pPr>
                      <a:defRPr sz="44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dirty="0" smtClean="0">
                        <a:solidFill>
                          <a:schemeClr val="bg1"/>
                        </a:solidFill>
                      </a:rPr>
                      <a:t>88,0%</a:t>
                    </a:r>
                    <a:endParaRPr lang="en-US" sz="4400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6822111592699"/>
                  <c:y val="0.0447952815149716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52958761510743"/>
                  <c:y val="0.031548231532554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Всего семей</c:v>
                </c:pt>
                <c:pt idx="1">
                  <c:v>Доля населения с доходами ниже прожиточного минимума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88.0</c:v>
                </c:pt>
                <c:pt idx="1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59645881346261"/>
          <c:y val="0.793275492097553"/>
          <c:w val="0.530926898188315"/>
          <c:h val="0.17003899640985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9548056818843"/>
          <c:y val="0.107368430349896"/>
          <c:w val="0.540673380625336"/>
          <c:h val="0.8721960439676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</c:dPt>
          <c:dPt>
            <c:idx val="1"/>
            <c:bubble3D val="0"/>
            <c:explosion val="10"/>
          </c:dPt>
          <c:dPt>
            <c:idx val="2"/>
            <c:bubble3D val="0"/>
            <c:explosion val="15"/>
          </c:dPt>
          <c:dLbls>
            <c:dLbl>
              <c:idx val="0"/>
              <c:layout>
                <c:manualLayout>
                  <c:x val="-0.151390130920422"/>
                  <c:y val="-0.181011094308214"/>
                </c:manualLayout>
              </c:layout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pt-BR" sz="2800" b="1" dirty="0" smtClean="0">
                        <a:solidFill>
                          <a:schemeClr val="bg1"/>
                        </a:solidFill>
                      </a:rPr>
                      <a:t>86,8%</a:t>
                    </a:r>
                    <a:endParaRPr lang="pt-BR" sz="2800" b="1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2441760535954"/>
                  <c:y val="0.13864460088518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52958761510743"/>
                  <c:y val="0.031548231532554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/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Всего семей</c:v>
                </c:pt>
                <c:pt idx="1">
                  <c:v>Доля населения с доходами ниже прожиточного минимума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86.8</c:v>
                </c:pt>
                <c:pt idx="1">
                  <c:v>13.2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84736680775341"/>
          <c:y val="0.780131760638354"/>
          <c:w val="0.803864182382573"/>
          <c:h val="0.2190125330719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56290845048449"/>
          <c:y val="0.139048530698369"/>
          <c:w val="0.802702179437602"/>
          <c:h val="0.66713405085252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Pt>
            <c:idx val="1"/>
            <c:bubble3D val="0"/>
          </c:dPt>
          <c:dLbls>
            <c:dLbl>
              <c:idx val="0"/>
              <c:layout>
                <c:manualLayout>
                  <c:x val="-0.183415730734011"/>
                  <c:y val="0.1257108743759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3969557156425"/>
                  <c:y val="-0.14347609489990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Ниже прожиточного минимума</c:v>
                </c:pt>
                <c:pt idx="1">
                  <c:v>Выше прожиточного минимума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0.248</c:v>
                </c:pt>
                <c:pt idx="1">
                  <c:v>0.752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00934455592332559"/>
          <c:y val="0.820504348721116"/>
          <c:w val="0.990655444076674"/>
          <c:h val="0.1219793114096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758718238832"/>
          <c:y val="0.0759312438886316"/>
          <c:w val="0.932456541710652"/>
          <c:h val="0.6951479594462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Pt>
            <c:idx val="0"/>
            <c:bubble3D val="0"/>
            <c:explosion val="16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57208982642216"/>
                  <c:y val="0.12048232206268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2954520288911"/>
                  <c:y val="-0.16700550666460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Ниже прожиточного минимума</c:v>
                </c:pt>
                <c:pt idx="1">
                  <c:v>Выше прожиточного минимума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0.196</c:v>
                </c:pt>
                <c:pt idx="1">
                  <c:v>0.804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00934455592332559"/>
          <c:y val="0.815275691911607"/>
          <c:w val="0.958454336523298"/>
          <c:h val="0.1298224486645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40673085562126"/>
          <c:y val="0.0497873965067819"/>
          <c:w val="0.853532315755583"/>
          <c:h val="0.8548620062269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BC5C3"/>
              </a:solidFill>
            </c:spPr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.00102807457449549"/>
                  <c:y val="0.399525622891959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40263134901287"/>
                  <c:y val="0.36321245939350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1250639405062"/>
                      <c:h val="0.358869701726845"/>
                    </c:manualLayout>
                  </c15:layout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Лист1!$A$2:$A$3</c:f>
              <c:strCache>
                <c:ptCount val="2"/>
                <c:pt idx="0">
                  <c:v>Среднемесячная заработная плата в КБР</c:v>
                </c:pt>
                <c:pt idx="1">
                  <c:v>Среднемесячная заработная плата по РФ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24546.0</c:v>
                </c:pt>
                <c:pt idx="1">
                  <c:v>38782.68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26724912"/>
        <c:axId val="2126884352"/>
      </c:barChart>
      <c:catAx>
        <c:axId val="21267249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126884352"/>
        <c:crosses val="autoZero"/>
        <c:auto val="1"/>
        <c:lblAlgn val="ctr"/>
        <c:lblOffset val="100"/>
        <c:noMultiLvlLbl val="0"/>
      </c:catAx>
      <c:valAx>
        <c:axId val="212688435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26724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69211225209719"/>
          <c:y val="0.0305393260882739"/>
          <c:w val="0.473703175741744"/>
          <c:h val="0.769511881975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explosion val="11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00271093348129967"/>
                  <c:y val="-0.00033491174040919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426799069011257"/>
                  <c:y val="0.0068411952421417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Общая численность безработных</c:v>
                </c:pt>
                <c:pt idx="1">
                  <c:v>Общая рабочая сила республики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0.105</c:v>
                </c:pt>
                <c:pt idx="1">
                  <c:v>0.895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541354890589248"/>
          <c:y val="0.852821282986484"/>
          <c:w val="0.472955329131804"/>
          <c:h val="0.1260737870113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9548056818843"/>
          <c:y val="0.107368430349896"/>
          <c:w val="0.540673380625336"/>
          <c:h val="0.8721960439676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</c:dPt>
          <c:dPt>
            <c:idx val="1"/>
            <c:bubble3D val="0"/>
            <c:explosion val="10"/>
          </c:dPt>
          <c:dPt>
            <c:idx val="2"/>
            <c:bubble3D val="0"/>
            <c:explosion val="15"/>
          </c:dPt>
          <c:dLbls>
            <c:dLbl>
              <c:idx val="0"/>
              <c:layout>
                <c:manualLayout>
                  <c:x val="-0.147129433244554"/>
                  <c:y val="-0.208552192864303"/>
                </c:manualLayout>
              </c:layout>
              <c:tx>
                <c:rich>
                  <a:bodyPr/>
                  <a:lstStyle/>
                  <a:p>
                    <a:pPr>
                      <a:defRPr sz="4800" b="1">
                        <a:solidFill>
                          <a:schemeClr val="bg1"/>
                        </a:solidFill>
                      </a:defRPr>
                    </a:pPr>
                    <a:r>
                      <a:rPr lang="is-IS" sz="4800" dirty="0" smtClean="0">
                        <a:solidFill>
                          <a:schemeClr val="bg1"/>
                        </a:solidFill>
                      </a:rPr>
                      <a:t>78,0%</a:t>
                    </a:r>
                    <a:endParaRPr lang="is-IS" sz="4800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2522764836925"/>
                  <c:y val="0.058803474666466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3200" b="1"/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52958761510743"/>
                  <c:y val="0.03154823153255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Малообеспеченные семьи с высокой иждивенческой нагрузкой, в том числе с детьми до 16 лет</c:v>
                </c:pt>
                <c:pt idx="1">
                  <c:v>Другие малообеспеченные семьи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0"/>
          <c:y val="0.554173750988125"/>
          <c:w val="0.43382794566444"/>
          <c:h val="0.43989992889917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40673085562126"/>
          <c:y val="0.0497873965067819"/>
          <c:w val="0.473703175741744"/>
          <c:h val="0.769511881975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spPr>
              <a:solidFill>
                <a:srgbClr val="6BC5C3"/>
              </a:solidFill>
            </c:spPr>
          </c:dPt>
          <c:dLbls>
            <c:dLbl>
              <c:idx val="0"/>
              <c:layout>
                <c:manualLayout>
                  <c:x val="0.00271093348129967"/>
                  <c:y val="-0.00033491174040919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7381840028514"/>
                  <c:y val="0.05511409805269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 признаку малообеспеченности</c:v>
                </c:pt>
                <c:pt idx="1">
                  <c:v>По категориальному признаку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0.2218</c:v>
                </c:pt>
                <c:pt idx="1">
                  <c:v>0.7782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0541354890589248"/>
          <c:y val="0.852821282986484"/>
          <c:w val="0.472955329131804"/>
          <c:h val="0.12607378701133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56083121188799"/>
          <c:y val="0.140456556539409"/>
          <c:w val="0.878516602251737"/>
          <c:h val="0.8595434434605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22.18</c:v>
                </c:pt>
                <c:pt idx="1">
                  <c:v>77.82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743.6</c:v>
                </c:pt>
                <c:pt idx="1">
                  <c:v>2609.44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CFD53-6B11-4F35-877F-FD575AE0420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9461A11-A81D-4271-B5E9-AA15DE5F61AA}">
      <dgm:prSet phldrT="[Текст]"/>
      <dgm:spPr/>
      <dgm:t>
        <a:bodyPr/>
        <a:lstStyle/>
        <a:p>
          <a:r>
            <a:rPr lang="ru-RU" dirty="0" smtClean="0"/>
            <a:t>проводится необходимая аналитическая работа по оценке реального уровня и структуры бедности на региональном уровне и в разрезе муниципальных образований, выявлению основных факторов и причин бедности</a:t>
          </a:r>
          <a:endParaRPr lang="ru-RU" dirty="0"/>
        </a:p>
      </dgm:t>
    </dgm:pt>
    <dgm:pt modelId="{61F37859-F087-4BA6-8BE3-A1AD7710A9D5}" type="parTrans" cxnId="{D3A2A9E2-8CBC-46D7-B107-A5408ED27D4B}">
      <dgm:prSet/>
      <dgm:spPr/>
      <dgm:t>
        <a:bodyPr/>
        <a:lstStyle/>
        <a:p>
          <a:endParaRPr lang="ru-RU"/>
        </a:p>
      </dgm:t>
    </dgm:pt>
    <dgm:pt modelId="{2CC607D9-A218-4E8E-BEFB-F49487E95FDC}" type="sibTrans" cxnId="{D3A2A9E2-8CBC-46D7-B107-A5408ED27D4B}">
      <dgm:prSet/>
      <dgm:spPr/>
      <dgm:t>
        <a:bodyPr/>
        <a:lstStyle/>
        <a:p>
          <a:endParaRPr lang="ru-RU"/>
        </a:p>
      </dgm:t>
    </dgm:pt>
    <dgm:pt modelId="{095000B9-BE59-4C5E-B028-BEF2352194BE}">
      <dgm:prSet phldrT="[Текст]"/>
      <dgm:spPr/>
      <dgm:t>
        <a:bodyPr/>
        <a:lstStyle/>
        <a:p>
          <a:r>
            <a:rPr lang="ru-RU" dirty="0" smtClean="0"/>
            <a:t>для организации оперативного взаимодействия различных ведомств, разработки предложений по конкретным мероприятиям и их реализации образована рабочая группа под руководством заместителя Председателя Правительства</a:t>
          </a:r>
          <a:r>
            <a:rPr lang="ru-RU" baseline="0" dirty="0" smtClean="0"/>
            <a:t> КБР</a:t>
          </a:r>
          <a:endParaRPr lang="ru-RU" dirty="0"/>
        </a:p>
      </dgm:t>
    </dgm:pt>
    <dgm:pt modelId="{7CD19A07-A050-495A-9895-F165D8817FE3}" type="parTrans" cxnId="{96A8B90A-B627-448D-996E-568AE17977A2}">
      <dgm:prSet/>
      <dgm:spPr/>
      <dgm:t>
        <a:bodyPr/>
        <a:lstStyle/>
        <a:p>
          <a:endParaRPr lang="ru-RU"/>
        </a:p>
      </dgm:t>
    </dgm:pt>
    <dgm:pt modelId="{B941706B-C596-40C8-ADDA-33D44031D422}" type="sibTrans" cxnId="{96A8B90A-B627-448D-996E-568AE17977A2}">
      <dgm:prSet/>
      <dgm:spPr/>
      <dgm:t>
        <a:bodyPr/>
        <a:lstStyle/>
        <a:p>
          <a:endParaRPr lang="ru-RU"/>
        </a:p>
      </dgm:t>
    </dgm:pt>
    <dgm:pt modelId="{E33B2640-BFD7-4E9A-8F0D-2DC9B47DF76D}">
      <dgm:prSet phldrT="[Текст]"/>
      <dgm:spPr/>
      <dgm:t>
        <a:bodyPr/>
        <a:lstStyle/>
        <a:p>
          <a:r>
            <a:rPr lang="ru-RU" dirty="0" smtClean="0"/>
            <a:t>к работе привлечены заинтересованные органы исполнительной власти, территориальные подразделения федеральных органов исполнительной власти и государственных внебюджетных фондов, органы местного самоуправления</a:t>
          </a:r>
          <a:endParaRPr lang="ru-RU" dirty="0"/>
        </a:p>
      </dgm:t>
    </dgm:pt>
    <dgm:pt modelId="{DC479713-A168-453D-9CB7-04358DF99365}" type="parTrans" cxnId="{2FE40FDB-A39E-45CD-8DB5-4CCCC8D0AF3C}">
      <dgm:prSet/>
      <dgm:spPr/>
      <dgm:t>
        <a:bodyPr/>
        <a:lstStyle/>
        <a:p>
          <a:endParaRPr lang="ru-RU"/>
        </a:p>
      </dgm:t>
    </dgm:pt>
    <dgm:pt modelId="{558323CE-846C-4D36-8AA4-ADB67C19E976}" type="sibTrans" cxnId="{2FE40FDB-A39E-45CD-8DB5-4CCCC8D0AF3C}">
      <dgm:prSet/>
      <dgm:spPr/>
      <dgm:t>
        <a:bodyPr/>
        <a:lstStyle/>
        <a:p>
          <a:endParaRPr lang="ru-RU"/>
        </a:p>
      </dgm:t>
    </dgm:pt>
    <dgm:pt modelId="{3101F61C-EE18-4CF6-A18B-ECA22BCB24A5}" type="pres">
      <dgm:prSet presAssocID="{8E2CFD53-6B11-4F35-877F-FD575AE04201}" presName="Name0" presStyleCnt="0">
        <dgm:presLayoutVars>
          <dgm:dir/>
          <dgm:resizeHandles val="exact"/>
        </dgm:presLayoutVars>
      </dgm:prSet>
      <dgm:spPr/>
    </dgm:pt>
    <dgm:pt modelId="{7CD51252-208F-4700-959D-66675CB820BD}" type="pres">
      <dgm:prSet presAssocID="{C9461A11-A81D-4271-B5E9-AA15DE5F61A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D73DE-8BC5-4C37-ADCF-7C9AC2C5E831}" type="pres">
      <dgm:prSet presAssocID="{2CC607D9-A218-4E8E-BEFB-F49487E95FD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E987D74-4FCE-4202-A952-7A83C3711CF7}" type="pres">
      <dgm:prSet presAssocID="{2CC607D9-A218-4E8E-BEFB-F49487E95FD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997FEEDD-3651-4AE4-AF3A-6681D3E5618E}" type="pres">
      <dgm:prSet presAssocID="{095000B9-BE59-4C5E-B028-BEF2352194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4074E-D7F9-4040-9B14-EED509E3BA5D}" type="pres">
      <dgm:prSet presAssocID="{B941706B-C596-40C8-ADDA-33D44031D42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B7F0532-8202-46A2-A0D2-EED6146899E9}" type="pres">
      <dgm:prSet presAssocID="{B941706B-C596-40C8-ADDA-33D44031D42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F734E33-2BA7-4DA9-9E9B-E902632D864B}" type="pres">
      <dgm:prSet presAssocID="{E33B2640-BFD7-4E9A-8F0D-2DC9B47DF76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5B73F5-62CC-442B-9F1C-E956B95F6CB7}" type="presOf" srcId="{E33B2640-BFD7-4E9A-8F0D-2DC9B47DF76D}" destId="{EF734E33-2BA7-4DA9-9E9B-E902632D864B}" srcOrd="0" destOrd="0" presId="urn:microsoft.com/office/officeart/2005/8/layout/process1"/>
    <dgm:cxn modelId="{8A5FED3A-D288-4B6E-88ED-4ADCB7CCEE22}" type="presOf" srcId="{C9461A11-A81D-4271-B5E9-AA15DE5F61AA}" destId="{7CD51252-208F-4700-959D-66675CB820BD}" srcOrd="0" destOrd="0" presId="urn:microsoft.com/office/officeart/2005/8/layout/process1"/>
    <dgm:cxn modelId="{9827F0D0-B23C-4979-8F87-916F8CC6D0A4}" type="presOf" srcId="{2CC607D9-A218-4E8E-BEFB-F49487E95FDC}" destId="{DE987D74-4FCE-4202-A952-7A83C3711CF7}" srcOrd="1" destOrd="0" presId="urn:microsoft.com/office/officeart/2005/8/layout/process1"/>
    <dgm:cxn modelId="{DCD7DF6A-8ABC-4A82-A94C-E5F26004D30B}" type="presOf" srcId="{2CC607D9-A218-4E8E-BEFB-F49487E95FDC}" destId="{8FBD73DE-8BC5-4C37-ADCF-7C9AC2C5E831}" srcOrd="0" destOrd="0" presId="urn:microsoft.com/office/officeart/2005/8/layout/process1"/>
    <dgm:cxn modelId="{79183DFB-6CA8-4D17-90B0-B84ABF92FDFD}" type="presOf" srcId="{8E2CFD53-6B11-4F35-877F-FD575AE04201}" destId="{3101F61C-EE18-4CF6-A18B-ECA22BCB24A5}" srcOrd="0" destOrd="0" presId="urn:microsoft.com/office/officeart/2005/8/layout/process1"/>
    <dgm:cxn modelId="{AA2B223E-7B03-4CB0-A0FA-A3772E23627B}" type="presOf" srcId="{B941706B-C596-40C8-ADDA-33D44031D422}" destId="{36F4074E-D7F9-4040-9B14-EED509E3BA5D}" srcOrd="0" destOrd="0" presId="urn:microsoft.com/office/officeart/2005/8/layout/process1"/>
    <dgm:cxn modelId="{EE27056D-54B0-418C-8AC3-5D8539A5CDCC}" type="presOf" srcId="{095000B9-BE59-4C5E-B028-BEF2352194BE}" destId="{997FEEDD-3651-4AE4-AF3A-6681D3E5618E}" srcOrd="0" destOrd="0" presId="urn:microsoft.com/office/officeart/2005/8/layout/process1"/>
    <dgm:cxn modelId="{96A8B90A-B627-448D-996E-568AE17977A2}" srcId="{8E2CFD53-6B11-4F35-877F-FD575AE04201}" destId="{095000B9-BE59-4C5E-B028-BEF2352194BE}" srcOrd="1" destOrd="0" parTransId="{7CD19A07-A050-495A-9895-F165D8817FE3}" sibTransId="{B941706B-C596-40C8-ADDA-33D44031D422}"/>
    <dgm:cxn modelId="{D3A2A9E2-8CBC-46D7-B107-A5408ED27D4B}" srcId="{8E2CFD53-6B11-4F35-877F-FD575AE04201}" destId="{C9461A11-A81D-4271-B5E9-AA15DE5F61AA}" srcOrd="0" destOrd="0" parTransId="{61F37859-F087-4BA6-8BE3-A1AD7710A9D5}" sibTransId="{2CC607D9-A218-4E8E-BEFB-F49487E95FDC}"/>
    <dgm:cxn modelId="{2FE40FDB-A39E-45CD-8DB5-4CCCC8D0AF3C}" srcId="{8E2CFD53-6B11-4F35-877F-FD575AE04201}" destId="{E33B2640-BFD7-4E9A-8F0D-2DC9B47DF76D}" srcOrd="2" destOrd="0" parTransId="{DC479713-A168-453D-9CB7-04358DF99365}" sibTransId="{558323CE-846C-4D36-8AA4-ADB67C19E976}"/>
    <dgm:cxn modelId="{8295CA31-989C-41BC-B81E-D413E5CC0D51}" type="presOf" srcId="{B941706B-C596-40C8-ADDA-33D44031D422}" destId="{5B7F0532-8202-46A2-A0D2-EED6146899E9}" srcOrd="1" destOrd="0" presId="urn:microsoft.com/office/officeart/2005/8/layout/process1"/>
    <dgm:cxn modelId="{23AF4D18-B7F8-49B5-AF02-34DE9D6BDE20}" type="presParOf" srcId="{3101F61C-EE18-4CF6-A18B-ECA22BCB24A5}" destId="{7CD51252-208F-4700-959D-66675CB820BD}" srcOrd="0" destOrd="0" presId="urn:microsoft.com/office/officeart/2005/8/layout/process1"/>
    <dgm:cxn modelId="{622CFB06-01FD-4573-92A6-3DCB73D1B37E}" type="presParOf" srcId="{3101F61C-EE18-4CF6-A18B-ECA22BCB24A5}" destId="{8FBD73DE-8BC5-4C37-ADCF-7C9AC2C5E831}" srcOrd="1" destOrd="0" presId="urn:microsoft.com/office/officeart/2005/8/layout/process1"/>
    <dgm:cxn modelId="{D5A96EF3-34BE-475F-8A0E-7F88E748CE75}" type="presParOf" srcId="{8FBD73DE-8BC5-4C37-ADCF-7C9AC2C5E831}" destId="{DE987D74-4FCE-4202-A952-7A83C3711CF7}" srcOrd="0" destOrd="0" presId="urn:microsoft.com/office/officeart/2005/8/layout/process1"/>
    <dgm:cxn modelId="{E9CE1ADA-C698-470E-951D-30F1A823B14E}" type="presParOf" srcId="{3101F61C-EE18-4CF6-A18B-ECA22BCB24A5}" destId="{997FEEDD-3651-4AE4-AF3A-6681D3E5618E}" srcOrd="2" destOrd="0" presId="urn:microsoft.com/office/officeart/2005/8/layout/process1"/>
    <dgm:cxn modelId="{560B0668-5051-4697-BC82-87C2E077D875}" type="presParOf" srcId="{3101F61C-EE18-4CF6-A18B-ECA22BCB24A5}" destId="{36F4074E-D7F9-4040-9B14-EED509E3BA5D}" srcOrd="3" destOrd="0" presId="urn:microsoft.com/office/officeart/2005/8/layout/process1"/>
    <dgm:cxn modelId="{DE0E2280-71BD-4C1F-A9EC-F0980B7C4BE6}" type="presParOf" srcId="{36F4074E-D7F9-4040-9B14-EED509E3BA5D}" destId="{5B7F0532-8202-46A2-A0D2-EED6146899E9}" srcOrd="0" destOrd="0" presId="urn:microsoft.com/office/officeart/2005/8/layout/process1"/>
    <dgm:cxn modelId="{0EDCFD94-2F4F-4579-A8FA-A9C280B3F1D1}" type="presParOf" srcId="{3101F61C-EE18-4CF6-A18B-ECA22BCB24A5}" destId="{EF734E33-2BA7-4DA9-9E9B-E902632D864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51E3AB-9116-CF4E-B9FB-280101DE1EA8}" type="doc">
      <dgm:prSet loTypeId="urn:microsoft.com/office/officeart/2005/8/layout/vProcess5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9BDC30A0-5E98-6440-9817-FFAB1021EA75}">
      <dgm:prSet phldrT="[Текст]" custT="1"/>
      <dgm:spPr/>
      <dgm:t>
        <a:bodyPr/>
        <a:lstStyle/>
        <a:p>
          <a:r>
            <a:rPr lang="ru-RU" sz="1800" dirty="0" smtClean="0"/>
            <a:t>недостаточный  уровень экономического развития</a:t>
          </a:r>
          <a:endParaRPr lang="ru-RU" sz="1800" dirty="0"/>
        </a:p>
      </dgm:t>
    </dgm:pt>
    <dgm:pt modelId="{902DD062-9D0E-D140-9D53-DC515E93B6B1}" type="parTrans" cxnId="{FEDB68A6-A905-6F41-8FA4-4FCFA0C25CF5}">
      <dgm:prSet/>
      <dgm:spPr/>
      <dgm:t>
        <a:bodyPr/>
        <a:lstStyle/>
        <a:p>
          <a:endParaRPr lang="ru-RU" sz="1800"/>
        </a:p>
      </dgm:t>
    </dgm:pt>
    <dgm:pt modelId="{C94FD037-17B1-7C4E-9140-071F2CFB68B7}" type="sibTrans" cxnId="{FEDB68A6-A905-6F41-8FA4-4FCFA0C25CF5}">
      <dgm:prSet/>
      <dgm:spPr/>
      <dgm:t>
        <a:bodyPr/>
        <a:lstStyle/>
        <a:p>
          <a:endParaRPr lang="ru-RU" sz="1800"/>
        </a:p>
      </dgm:t>
    </dgm:pt>
    <dgm:pt modelId="{754017E6-435F-AC45-ACBC-7A01ADBF4F6B}">
      <dgm:prSet phldrT="[Текст]" custT="1"/>
      <dgm:spPr/>
      <dgm:t>
        <a:bodyPr/>
        <a:lstStyle/>
        <a:p>
          <a:r>
            <a:rPr lang="ru-RU" sz="1800" dirty="0" smtClean="0"/>
            <a:t>сохранение большого числа депрессивных производств</a:t>
          </a:r>
          <a:endParaRPr lang="ru-RU" sz="1800" dirty="0"/>
        </a:p>
      </dgm:t>
    </dgm:pt>
    <dgm:pt modelId="{3981D365-15C6-4A4C-95D7-16FF39D1DA64}" type="parTrans" cxnId="{7E856C88-2736-8D4F-B1AC-B4E0FF6B9FCF}">
      <dgm:prSet/>
      <dgm:spPr/>
      <dgm:t>
        <a:bodyPr/>
        <a:lstStyle/>
        <a:p>
          <a:endParaRPr lang="ru-RU" sz="1800"/>
        </a:p>
      </dgm:t>
    </dgm:pt>
    <dgm:pt modelId="{BB501B99-ECA1-6445-8024-AEE7CB5F09B8}" type="sibTrans" cxnId="{7E856C88-2736-8D4F-B1AC-B4E0FF6B9FCF}">
      <dgm:prSet/>
      <dgm:spPr/>
      <dgm:t>
        <a:bodyPr/>
        <a:lstStyle/>
        <a:p>
          <a:endParaRPr lang="ru-RU" sz="1800"/>
        </a:p>
      </dgm:t>
    </dgm:pt>
    <dgm:pt modelId="{9B94FEA9-2EE0-1349-BF7E-4DA54E7E188D}">
      <dgm:prSet phldrT="[Текст]" custT="1"/>
      <dgm:spPr/>
      <dgm:t>
        <a:bodyPr/>
        <a:lstStyle/>
        <a:p>
          <a:r>
            <a:rPr lang="ru-RU" sz="1800" dirty="0" smtClean="0"/>
            <a:t>низкая  конкурентоспособность отраслей и производств</a:t>
          </a:r>
          <a:endParaRPr lang="ru-RU" sz="1800" dirty="0"/>
        </a:p>
      </dgm:t>
    </dgm:pt>
    <dgm:pt modelId="{5281927C-E73E-F040-A407-FD18944AC274}" type="parTrans" cxnId="{E522E1F6-8090-2345-B4D6-4F82170E68A8}">
      <dgm:prSet/>
      <dgm:spPr/>
      <dgm:t>
        <a:bodyPr/>
        <a:lstStyle/>
        <a:p>
          <a:endParaRPr lang="ru-RU" sz="1800"/>
        </a:p>
      </dgm:t>
    </dgm:pt>
    <dgm:pt modelId="{8AD2954F-593B-7948-A2FC-29C0A21BE967}" type="sibTrans" cxnId="{E522E1F6-8090-2345-B4D6-4F82170E68A8}">
      <dgm:prSet/>
      <dgm:spPr/>
      <dgm:t>
        <a:bodyPr/>
        <a:lstStyle/>
        <a:p>
          <a:endParaRPr lang="ru-RU" sz="1800"/>
        </a:p>
      </dgm:t>
    </dgm:pt>
    <dgm:pt modelId="{7326E58E-CF75-C44A-8C0F-E3099B7EA3F4}">
      <dgm:prSet phldrT="[Текст]" custT="1"/>
      <dgm:spPr/>
      <dgm:t>
        <a:bodyPr/>
        <a:lstStyle/>
        <a:p>
          <a:r>
            <a:rPr lang="ru-RU" sz="1800" dirty="0" smtClean="0"/>
            <a:t>преобладание рабочих мест с низкой</a:t>
          </a:r>
          <a:r>
            <a:rPr lang="ru-RU" sz="1800" baseline="0" dirty="0" smtClean="0"/>
            <a:t> </a:t>
          </a:r>
          <a:r>
            <a:rPr lang="ru-RU" sz="1800" dirty="0" smtClean="0"/>
            <a:t>оплатой труда</a:t>
          </a:r>
          <a:endParaRPr lang="ru-RU" sz="1800" dirty="0"/>
        </a:p>
      </dgm:t>
    </dgm:pt>
    <dgm:pt modelId="{93BCB4D4-8F01-EC45-98CE-61D8A05E9E06}" type="parTrans" cxnId="{B1B16652-698C-8C42-AF69-D4DD4AE8AF29}">
      <dgm:prSet/>
      <dgm:spPr/>
      <dgm:t>
        <a:bodyPr/>
        <a:lstStyle/>
        <a:p>
          <a:endParaRPr lang="ru-RU" sz="1800"/>
        </a:p>
      </dgm:t>
    </dgm:pt>
    <dgm:pt modelId="{3475F186-41A8-3448-9D24-1149984E6DAA}" type="sibTrans" cxnId="{B1B16652-698C-8C42-AF69-D4DD4AE8AF29}">
      <dgm:prSet/>
      <dgm:spPr/>
      <dgm:t>
        <a:bodyPr/>
        <a:lstStyle/>
        <a:p>
          <a:endParaRPr lang="ru-RU" sz="1800"/>
        </a:p>
      </dgm:t>
    </dgm:pt>
    <dgm:pt modelId="{AA706498-8C14-1B48-8E19-3B55ADC9B23E}" type="pres">
      <dgm:prSet presAssocID="{1051E3AB-9116-CF4E-B9FB-280101DE1EA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976FC2-A7F8-3442-8FB8-14F912EABCF8}" type="pres">
      <dgm:prSet presAssocID="{1051E3AB-9116-CF4E-B9FB-280101DE1EA8}" presName="dummyMaxCanvas" presStyleCnt="0">
        <dgm:presLayoutVars/>
      </dgm:prSet>
      <dgm:spPr/>
    </dgm:pt>
    <dgm:pt modelId="{95EB9ED3-14C4-4D49-A859-88465BEA239F}" type="pres">
      <dgm:prSet presAssocID="{1051E3AB-9116-CF4E-B9FB-280101DE1EA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F1111-B2E5-1943-BDD4-83C093E98FC2}" type="pres">
      <dgm:prSet presAssocID="{1051E3AB-9116-CF4E-B9FB-280101DE1EA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2184E-3B3C-4441-BCAC-B3E29442B8C0}" type="pres">
      <dgm:prSet presAssocID="{1051E3AB-9116-CF4E-B9FB-280101DE1EA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776CD-6898-5B4E-A4D7-F9287C523A65}" type="pres">
      <dgm:prSet presAssocID="{1051E3AB-9116-CF4E-B9FB-280101DE1EA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21160-9478-A444-BD3E-ABAD498AB6B9}" type="pres">
      <dgm:prSet presAssocID="{1051E3AB-9116-CF4E-B9FB-280101DE1EA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20F13-A274-6245-A487-B133642EF957}" type="pres">
      <dgm:prSet presAssocID="{1051E3AB-9116-CF4E-B9FB-280101DE1EA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FE6B9-EABA-184B-8F5D-3448F25C68BB}" type="pres">
      <dgm:prSet presAssocID="{1051E3AB-9116-CF4E-B9FB-280101DE1EA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A0BEE-9B98-C041-A016-8ABA7BB6872A}" type="pres">
      <dgm:prSet presAssocID="{1051E3AB-9116-CF4E-B9FB-280101DE1EA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E2D75-D048-E34C-AF90-372AE4A165F8}" type="pres">
      <dgm:prSet presAssocID="{1051E3AB-9116-CF4E-B9FB-280101DE1EA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447A4-3EBD-D742-AE54-3794CAA0C57C}" type="pres">
      <dgm:prSet presAssocID="{1051E3AB-9116-CF4E-B9FB-280101DE1EA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17DC-A71A-FB4B-AC70-8B3059E46900}" type="pres">
      <dgm:prSet presAssocID="{1051E3AB-9116-CF4E-B9FB-280101DE1EA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856C88-2736-8D4F-B1AC-B4E0FF6B9FCF}" srcId="{1051E3AB-9116-CF4E-B9FB-280101DE1EA8}" destId="{754017E6-435F-AC45-ACBC-7A01ADBF4F6B}" srcOrd="1" destOrd="0" parTransId="{3981D365-15C6-4A4C-95D7-16FF39D1DA64}" sibTransId="{BB501B99-ECA1-6445-8024-AEE7CB5F09B8}"/>
    <dgm:cxn modelId="{2E725A09-B68F-834A-B178-CCFDB3CCB5C3}" type="presOf" srcId="{9BDC30A0-5E98-6440-9817-FFAB1021EA75}" destId="{95EB9ED3-14C4-4D49-A859-88465BEA239F}" srcOrd="0" destOrd="0" presId="urn:microsoft.com/office/officeart/2005/8/layout/vProcess5"/>
    <dgm:cxn modelId="{7209A88D-903D-854A-8461-5692F6DA2321}" type="presOf" srcId="{7326E58E-CF75-C44A-8C0F-E3099B7EA3F4}" destId="{D61776CD-6898-5B4E-A4D7-F9287C523A65}" srcOrd="0" destOrd="0" presId="urn:microsoft.com/office/officeart/2005/8/layout/vProcess5"/>
    <dgm:cxn modelId="{BC7A949D-6FCB-B246-93AD-02DC5BBC4C79}" type="presOf" srcId="{9B94FEA9-2EE0-1349-BF7E-4DA54E7E188D}" destId="{C052184E-3B3C-4441-BCAC-B3E29442B8C0}" srcOrd="0" destOrd="0" presId="urn:microsoft.com/office/officeart/2005/8/layout/vProcess5"/>
    <dgm:cxn modelId="{FEDB68A6-A905-6F41-8FA4-4FCFA0C25CF5}" srcId="{1051E3AB-9116-CF4E-B9FB-280101DE1EA8}" destId="{9BDC30A0-5E98-6440-9817-FFAB1021EA75}" srcOrd="0" destOrd="0" parTransId="{902DD062-9D0E-D140-9D53-DC515E93B6B1}" sibTransId="{C94FD037-17B1-7C4E-9140-071F2CFB68B7}"/>
    <dgm:cxn modelId="{D4A1D415-D3F8-464D-98EF-D0C23383A2D3}" type="presOf" srcId="{9B94FEA9-2EE0-1349-BF7E-4DA54E7E188D}" destId="{381447A4-3EBD-D742-AE54-3794CAA0C57C}" srcOrd="1" destOrd="0" presId="urn:microsoft.com/office/officeart/2005/8/layout/vProcess5"/>
    <dgm:cxn modelId="{97ACA80A-6921-254B-A0E2-41C108B0B0F7}" type="presOf" srcId="{8AD2954F-593B-7948-A2FC-29C0A21BE967}" destId="{7DBFE6B9-EABA-184B-8F5D-3448F25C68BB}" srcOrd="0" destOrd="0" presId="urn:microsoft.com/office/officeart/2005/8/layout/vProcess5"/>
    <dgm:cxn modelId="{FB9A3661-0470-794B-88F1-4A304DD7FB41}" type="presOf" srcId="{7326E58E-CF75-C44A-8C0F-E3099B7EA3F4}" destId="{D36717DC-A71A-FB4B-AC70-8B3059E46900}" srcOrd="1" destOrd="0" presId="urn:microsoft.com/office/officeart/2005/8/layout/vProcess5"/>
    <dgm:cxn modelId="{FA49DBE7-D59B-1C4B-8817-AF4CF22F9C9F}" type="presOf" srcId="{BB501B99-ECA1-6445-8024-AEE7CB5F09B8}" destId="{98520F13-A274-6245-A487-B133642EF957}" srcOrd="0" destOrd="0" presId="urn:microsoft.com/office/officeart/2005/8/layout/vProcess5"/>
    <dgm:cxn modelId="{19226676-AB45-CB4A-85BA-D1F23345C4B5}" type="presOf" srcId="{754017E6-435F-AC45-ACBC-7A01ADBF4F6B}" destId="{5D3F1111-B2E5-1943-BDD4-83C093E98FC2}" srcOrd="0" destOrd="0" presId="urn:microsoft.com/office/officeart/2005/8/layout/vProcess5"/>
    <dgm:cxn modelId="{A3A18C68-C84F-E94C-8360-979DA55B9750}" type="presOf" srcId="{C94FD037-17B1-7C4E-9140-071F2CFB68B7}" destId="{B2C21160-9478-A444-BD3E-ABAD498AB6B9}" srcOrd="0" destOrd="0" presId="urn:microsoft.com/office/officeart/2005/8/layout/vProcess5"/>
    <dgm:cxn modelId="{411DB1E0-3A7B-8E4F-A476-44A56BBD46B5}" type="presOf" srcId="{1051E3AB-9116-CF4E-B9FB-280101DE1EA8}" destId="{AA706498-8C14-1B48-8E19-3B55ADC9B23E}" srcOrd="0" destOrd="0" presId="urn:microsoft.com/office/officeart/2005/8/layout/vProcess5"/>
    <dgm:cxn modelId="{6667CA6B-ECD7-8C40-8E68-A4F6913F1388}" type="presOf" srcId="{754017E6-435F-AC45-ACBC-7A01ADBF4F6B}" destId="{287E2D75-D048-E34C-AF90-372AE4A165F8}" srcOrd="1" destOrd="0" presId="urn:microsoft.com/office/officeart/2005/8/layout/vProcess5"/>
    <dgm:cxn modelId="{B1B16652-698C-8C42-AF69-D4DD4AE8AF29}" srcId="{1051E3AB-9116-CF4E-B9FB-280101DE1EA8}" destId="{7326E58E-CF75-C44A-8C0F-E3099B7EA3F4}" srcOrd="3" destOrd="0" parTransId="{93BCB4D4-8F01-EC45-98CE-61D8A05E9E06}" sibTransId="{3475F186-41A8-3448-9D24-1149984E6DAA}"/>
    <dgm:cxn modelId="{E522E1F6-8090-2345-B4D6-4F82170E68A8}" srcId="{1051E3AB-9116-CF4E-B9FB-280101DE1EA8}" destId="{9B94FEA9-2EE0-1349-BF7E-4DA54E7E188D}" srcOrd="2" destOrd="0" parTransId="{5281927C-E73E-F040-A407-FD18944AC274}" sibTransId="{8AD2954F-593B-7948-A2FC-29C0A21BE967}"/>
    <dgm:cxn modelId="{599478BB-DCBB-0B44-8C3A-7C9BC72365A3}" type="presOf" srcId="{9BDC30A0-5E98-6440-9817-FFAB1021EA75}" destId="{B53A0BEE-9B98-C041-A016-8ABA7BB6872A}" srcOrd="1" destOrd="0" presId="urn:microsoft.com/office/officeart/2005/8/layout/vProcess5"/>
    <dgm:cxn modelId="{A06A18A4-205A-D943-879F-57B5DE24DD21}" type="presParOf" srcId="{AA706498-8C14-1B48-8E19-3B55ADC9B23E}" destId="{9B976FC2-A7F8-3442-8FB8-14F912EABCF8}" srcOrd="0" destOrd="0" presId="urn:microsoft.com/office/officeart/2005/8/layout/vProcess5"/>
    <dgm:cxn modelId="{0DBFD4BB-B627-EE41-B194-FE4AC55F39C5}" type="presParOf" srcId="{AA706498-8C14-1B48-8E19-3B55ADC9B23E}" destId="{95EB9ED3-14C4-4D49-A859-88465BEA239F}" srcOrd="1" destOrd="0" presId="urn:microsoft.com/office/officeart/2005/8/layout/vProcess5"/>
    <dgm:cxn modelId="{936846F2-56B9-224D-8206-9913254312AC}" type="presParOf" srcId="{AA706498-8C14-1B48-8E19-3B55ADC9B23E}" destId="{5D3F1111-B2E5-1943-BDD4-83C093E98FC2}" srcOrd="2" destOrd="0" presId="urn:microsoft.com/office/officeart/2005/8/layout/vProcess5"/>
    <dgm:cxn modelId="{118A1EE0-59E1-7245-889C-895C545A2704}" type="presParOf" srcId="{AA706498-8C14-1B48-8E19-3B55ADC9B23E}" destId="{C052184E-3B3C-4441-BCAC-B3E29442B8C0}" srcOrd="3" destOrd="0" presId="urn:microsoft.com/office/officeart/2005/8/layout/vProcess5"/>
    <dgm:cxn modelId="{6A259F00-1CD7-5B45-9B63-EEFA43EC0180}" type="presParOf" srcId="{AA706498-8C14-1B48-8E19-3B55ADC9B23E}" destId="{D61776CD-6898-5B4E-A4D7-F9287C523A65}" srcOrd="4" destOrd="0" presId="urn:microsoft.com/office/officeart/2005/8/layout/vProcess5"/>
    <dgm:cxn modelId="{3DE49544-89C8-354B-A1F0-60727C79AD60}" type="presParOf" srcId="{AA706498-8C14-1B48-8E19-3B55ADC9B23E}" destId="{B2C21160-9478-A444-BD3E-ABAD498AB6B9}" srcOrd="5" destOrd="0" presId="urn:microsoft.com/office/officeart/2005/8/layout/vProcess5"/>
    <dgm:cxn modelId="{0D2009F4-A2FD-B04A-90BA-A8E910663F74}" type="presParOf" srcId="{AA706498-8C14-1B48-8E19-3B55ADC9B23E}" destId="{98520F13-A274-6245-A487-B133642EF957}" srcOrd="6" destOrd="0" presId="urn:microsoft.com/office/officeart/2005/8/layout/vProcess5"/>
    <dgm:cxn modelId="{6352BCBE-1A01-5243-89CF-867D7F3647F6}" type="presParOf" srcId="{AA706498-8C14-1B48-8E19-3B55ADC9B23E}" destId="{7DBFE6B9-EABA-184B-8F5D-3448F25C68BB}" srcOrd="7" destOrd="0" presId="urn:microsoft.com/office/officeart/2005/8/layout/vProcess5"/>
    <dgm:cxn modelId="{BABB698D-B257-EF46-8538-A278EB572D22}" type="presParOf" srcId="{AA706498-8C14-1B48-8E19-3B55ADC9B23E}" destId="{B53A0BEE-9B98-C041-A016-8ABA7BB6872A}" srcOrd="8" destOrd="0" presId="urn:microsoft.com/office/officeart/2005/8/layout/vProcess5"/>
    <dgm:cxn modelId="{A28F5273-CC97-C544-9C2C-5D4070404C00}" type="presParOf" srcId="{AA706498-8C14-1B48-8E19-3B55ADC9B23E}" destId="{287E2D75-D048-E34C-AF90-372AE4A165F8}" srcOrd="9" destOrd="0" presId="urn:microsoft.com/office/officeart/2005/8/layout/vProcess5"/>
    <dgm:cxn modelId="{48C1781E-F8B2-0E45-BF97-C2B235A9BBF7}" type="presParOf" srcId="{AA706498-8C14-1B48-8E19-3B55ADC9B23E}" destId="{381447A4-3EBD-D742-AE54-3794CAA0C57C}" srcOrd="10" destOrd="0" presId="urn:microsoft.com/office/officeart/2005/8/layout/vProcess5"/>
    <dgm:cxn modelId="{004B9394-62BF-E547-8B54-9A2649B2A917}" type="presParOf" srcId="{AA706498-8C14-1B48-8E19-3B55ADC9B23E}" destId="{D36717DC-A71A-FB4B-AC70-8B3059E4690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74ABB6-387B-4083-B657-6DDE6C4CB48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21A8DC-9C4B-477E-B1F9-26F1C9137ECE}">
      <dgm:prSet phldrT="[Текст]"/>
      <dgm:spPr>
        <a:solidFill>
          <a:srgbClr val="6BC5C3"/>
        </a:solidFill>
      </dgm:spPr>
      <dgm:t>
        <a:bodyPr/>
        <a:lstStyle/>
        <a:p>
          <a:r>
            <a:rPr lang="ru-RU" dirty="0" smtClean="0"/>
            <a:t>Введение критериев нуждаемости при назначении ежемесячного пособия по уходу за ребенком в возрасте от 1,5 до 3 лет</a:t>
          </a:r>
          <a:endParaRPr lang="ru-RU" dirty="0"/>
        </a:p>
      </dgm:t>
    </dgm:pt>
    <dgm:pt modelId="{54484215-C590-4F62-B545-732145D5C073}" type="parTrans" cxnId="{3E282CCE-79AF-40E0-B2A6-D27057243FAE}">
      <dgm:prSet/>
      <dgm:spPr/>
      <dgm:t>
        <a:bodyPr/>
        <a:lstStyle/>
        <a:p>
          <a:endParaRPr lang="ru-RU"/>
        </a:p>
      </dgm:t>
    </dgm:pt>
    <dgm:pt modelId="{0F6616E4-F7BE-44C9-B240-F2F715C36881}" type="sibTrans" cxnId="{3E282CCE-79AF-40E0-B2A6-D27057243FAE}">
      <dgm:prSet/>
      <dgm:spPr>
        <a:solidFill>
          <a:srgbClr val="6BC5C3"/>
        </a:solidFill>
      </dgm:spPr>
      <dgm:t>
        <a:bodyPr/>
        <a:lstStyle/>
        <a:p>
          <a:endParaRPr lang="ru-RU"/>
        </a:p>
      </dgm:t>
    </dgm:pt>
    <dgm:pt modelId="{6BA5D210-618F-42B0-831B-ACD399DE4BCF}">
      <dgm:prSet phldrT="[Текст]"/>
      <dgm:spPr>
        <a:solidFill>
          <a:srgbClr val="6BC5C3"/>
        </a:solidFill>
      </dgm:spPr>
      <dgm:t>
        <a:bodyPr/>
        <a:lstStyle/>
        <a:p>
          <a:r>
            <a:rPr lang="ru-RU" dirty="0" smtClean="0"/>
            <a:t>Оптимизация социальных выплат, осуществляемых за счет средств бюджета КБР, дублирующих федеральные выплаты</a:t>
          </a:r>
          <a:endParaRPr lang="ru-RU" dirty="0"/>
        </a:p>
      </dgm:t>
    </dgm:pt>
    <dgm:pt modelId="{C0B18F2E-5BEE-45E3-AB4E-99D4693AD39C}" type="parTrans" cxnId="{8209DEA9-71F7-449C-BC72-CED75FA313CB}">
      <dgm:prSet/>
      <dgm:spPr/>
      <dgm:t>
        <a:bodyPr/>
        <a:lstStyle/>
        <a:p>
          <a:endParaRPr lang="ru-RU"/>
        </a:p>
      </dgm:t>
    </dgm:pt>
    <dgm:pt modelId="{5F9A6A16-B2A1-4406-8898-B736B2761EB9}" type="sibTrans" cxnId="{8209DEA9-71F7-449C-BC72-CED75FA313CB}">
      <dgm:prSet/>
      <dgm:spPr/>
      <dgm:t>
        <a:bodyPr/>
        <a:lstStyle/>
        <a:p>
          <a:endParaRPr lang="ru-RU"/>
        </a:p>
      </dgm:t>
    </dgm:pt>
    <dgm:pt modelId="{A8D32953-604F-4868-9EBF-9F2D9CE9D08D}">
      <dgm:prSet phldrT="[Текст]"/>
      <dgm:spPr>
        <a:solidFill>
          <a:srgbClr val="6BC5C3"/>
        </a:solidFill>
      </dgm:spPr>
      <dgm:t>
        <a:bodyPr/>
        <a:lstStyle/>
        <a:p>
          <a:r>
            <a:rPr lang="ru-RU" dirty="0" smtClean="0"/>
            <a:t>Пересмотр условий назначения ежемесячного пособия на ребенка до 16 лет в части оптимизации выплат на детей в возрасте до 3 лет</a:t>
          </a:r>
          <a:endParaRPr lang="ru-RU" dirty="0"/>
        </a:p>
      </dgm:t>
    </dgm:pt>
    <dgm:pt modelId="{B99B497E-EC39-4695-B282-50E953944AEF}" type="parTrans" cxnId="{8D440CB8-5AD1-4C6B-9C31-E092463EF52C}">
      <dgm:prSet/>
      <dgm:spPr/>
      <dgm:t>
        <a:bodyPr/>
        <a:lstStyle/>
        <a:p>
          <a:endParaRPr lang="ru-RU"/>
        </a:p>
      </dgm:t>
    </dgm:pt>
    <dgm:pt modelId="{7303E84C-2117-47D6-876D-8DE98BB09E42}" type="sibTrans" cxnId="{8D440CB8-5AD1-4C6B-9C31-E092463EF52C}">
      <dgm:prSet/>
      <dgm:spPr/>
      <dgm:t>
        <a:bodyPr/>
        <a:lstStyle/>
        <a:p>
          <a:endParaRPr lang="ru-RU"/>
        </a:p>
      </dgm:t>
    </dgm:pt>
    <dgm:pt modelId="{35AE8482-7BAA-4863-A384-ABE0BB323558}" type="pres">
      <dgm:prSet presAssocID="{3174ABB6-387B-4083-B657-6DDE6C4CB4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AB602DB-58EB-4BBF-BA4B-371962AD564D}" type="pres">
      <dgm:prSet presAssocID="{3174ABB6-387B-4083-B657-6DDE6C4CB48F}" presName="Name1" presStyleCnt="0"/>
      <dgm:spPr/>
    </dgm:pt>
    <dgm:pt modelId="{1B1F4EEB-6632-49BB-BF71-D552ACDA3D11}" type="pres">
      <dgm:prSet presAssocID="{3174ABB6-387B-4083-B657-6DDE6C4CB48F}" presName="cycle" presStyleCnt="0"/>
      <dgm:spPr/>
    </dgm:pt>
    <dgm:pt modelId="{04E81523-BE82-4E36-A57D-6E53F35FE06D}" type="pres">
      <dgm:prSet presAssocID="{3174ABB6-387B-4083-B657-6DDE6C4CB48F}" presName="srcNode" presStyleLbl="node1" presStyleIdx="0" presStyleCnt="3"/>
      <dgm:spPr/>
    </dgm:pt>
    <dgm:pt modelId="{D37E060B-CFB8-4B2C-9DA5-DEF1F21F4A32}" type="pres">
      <dgm:prSet presAssocID="{3174ABB6-387B-4083-B657-6DDE6C4CB48F}" presName="conn" presStyleLbl="parChTrans1D2" presStyleIdx="0" presStyleCnt="1"/>
      <dgm:spPr/>
      <dgm:t>
        <a:bodyPr/>
        <a:lstStyle/>
        <a:p>
          <a:endParaRPr lang="ru-RU"/>
        </a:p>
      </dgm:t>
    </dgm:pt>
    <dgm:pt modelId="{2648CABD-D447-4FFF-A4A8-BC9EC39EEF28}" type="pres">
      <dgm:prSet presAssocID="{3174ABB6-387B-4083-B657-6DDE6C4CB48F}" presName="extraNode" presStyleLbl="node1" presStyleIdx="0" presStyleCnt="3"/>
      <dgm:spPr/>
    </dgm:pt>
    <dgm:pt modelId="{BFF9B80B-7785-4949-88C3-0330BEDC86EF}" type="pres">
      <dgm:prSet presAssocID="{3174ABB6-387B-4083-B657-6DDE6C4CB48F}" presName="dstNode" presStyleLbl="node1" presStyleIdx="0" presStyleCnt="3"/>
      <dgm:spPr/>
    </dgm:pt>
    <dgm:pt modelId="{E7260BE6-B764-4C20-922D-4B5416C7F47B}" type="pres">
      <dgm:prSet presAssocID="{7521A8DC-9C4B-477E-B1F9-26F1C9137EC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367EB-E402-4074-8898-ED5941AFABE1}" type="pres">
      <dgm:prSet presAssocID="{7521A8DC-9C4B-477E-B1F9-26F1C9137ECE}" presName="accent_1" presStyleCnt="0"/>
      <dgm:spPr/>
    </dgm:pt>
    <dgm:pt modelId="{698C0132-1047-43A1-920A-B7D5B22A3FA7}" type="pres">
      <dgm:prSet presAssocID="{7521A8DC-9C4B-477E-B1F9-26F1C9137ECE}" presName="accentRepeatNode" presStyleLbl="solidFgAcc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7537519-F5E2-4AD2-9E6A-6BA2E38F310F}" type="pres">
      <dgm:prSet presAssocID="{6BA5D210-618F-42B0-831B-ACD399DE4BC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76755-0FC3-46A8-93E8-0E9C3A16C149}" type="pres">
      <dgm:prSet presAssocID="{6BA5D210-618F-42B0-831B-ACD399DE4BCF}" presName="accent_2" presStyleCnt="0"/>
      <dgm:spPr/>
    </dgm:pt>
    <dgm:pt modelId="{D1E43990-0C56-4F3E-B9C7-28E3B47EFC7C}" type="pres">
      <dgm:prSet presAssocID="{6BA5D210-618F-42B0-831B-ACD399DE4BCF}" presName="accentRepeatNode" presStyleLbl="solidFgAcc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9DAFED3-54E4-4C67-AF2B-3B94FC8FF388}" type="pres">
      <dgm:prSet presAssocID="{A8D32953-604F-4868-9EBF-9F2D9CE9D08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E5F3C-E5C7-4B12-87DD-EAC665BCA884}" type="pres">
      <dgm:prSet presAssocID="{A8D32953-604F-4868-9EBF-9F2D9CE9D08D}" presName="accent_3" presStyleCnt="0"/>
      <dgm:spPr/>
    </dgm:pt>
    <dgm:pt modelId="{6910ECEC-53FB-4C0D-80B8-9E811A4716DC}" type="pres">
      <dgm:prSet presAssocID="{A8D32953-604F-4868-9EBF-9F2D9CE9D08D}" presName="accentRepeatNode" presStyleLbl="solidFgAcc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DCED6E5E-5169-4DB4-A91C-7CE87EECF187}" type="presOf" srcId="{6BA5D210-618F-42B0-831B-ACD399DE4BCF}" destId="{B7537519-F5E2-4AD2-9E6A-6BA2E38F310F}" srcOrd="0" destOrd="0" presId="urn:microsoft.com/office/officeart/2008/layout/VerticalCurvedList"/>
    <dgm:cxn modelId="{5AE346B1-B8D5-4DB5-B412-F0F9E4FA6FCE}" type="presOf" srcId="{A8D32953-604F-4868-9EBF-9F2D9CE9D08D}" destId="{79DAFED3-54E4-4C67-AF2B-3B94FC8FF388}" srcOrd="0" destOrd="0" presId="urn:microsoft.com/office/officeart/2008/layout/VerticalCurvedList"/>
    <dgm:cxn modelId="{8209DEA9-71F7-449C-BC72-CED75FA313CB}" srcId="{3174ABB6-387B-4083-B657-6DDE6C4CB48F}" destId="{6BA5D210-618F-42B0-831B-ACD399DE4BCF}" srcOrd="1" destOrd="0" parTransId="{C0B18F2E-5BEE-45E3-AB4E-99D4693AD39C}" sibTransId="{5F9A6A16-B2A1-4406-8898-B736B2761EB9}"/>
    <dgm:cxn modelId="{256337EF-1A3B-47F6-A038-4FCE00EF84BF}" type="presOf" srcId="{0F6616E4-F7BE-44C9-B240-F2F715C36881}" destId="{D37E060B-CFB8-4B2C-9DA5-DEF1F21F4A32}" srcOrd="0" destOrd="0" presId="urn:microsoft.com/office/officeart/2008/layout/VerticalCurvedList"/>
    <dgm:cxn modelId="{69D39792-AEFF-4B94-8985-C4A4A4ACDEEB}" type="presOf" srcId="{7521A8DC-9C4B-477E-B1F9-26F1C9137ECE}" destId="{E7260BE6-B764-4C20-922D-4B5416C7F47B}" srcOrd="0" destOrd="0" presId="urn:microsoft.com/office/officeart/2008/layout/VerticalCurvedList"/>
    <dgm:cxn modelId="{75D413ED-5FDE-4B4F-BA6E-61C0C1F5BB5C}" type="presOf" srcId="{3174ABB6-387B-4083-B657-6DDE6C4CB48F}" destId="{35AE8482-7BAA-4863-A384-ABE0BB323558}" srcOrd="0" destOrd="0" presId="urn:microsoft.com/office/officeart/2008/layout/VerticalCurvedList"/>
    <dgm:cxn modelId="{8D440CB8-5AD1-4C6B-9C31-E092463EF52C}" srcId="{3174ABB6-387B-4083-B657-6DDE6C4CB48F}" destId="{A8D32953-604F-4868-9EBF-9F2D9CE9D08D}" srcOrd="2" destOrd="0" parTransId="{B99B497E-EC39-4695-B282-50E953944AEF}" sibTransId="{7303E84C-2117-47D6-876D-8DE98BB09E42}"/>
    <dgm:cxn modelId="{3E282CCE-79AF-40E0-B2A6-D27057243FAE}" srcId="{3174ABB6-387B-4083-B657-6DDE6C4CB48F}" destId="{7521A8DC-9C4B-477E-B1F9-26F1C9137ECE}" srcOrd="0" destOrd="0" parTransId="{54484215-C590-4F62-B545-732145D5C073}" sibTransId="{0F6616E4-F7BE-44C9-B240-F2F715C36881}"/>
    <dgm:cxn modelId="{FB525320-54C1-4FBD-B32C-25E3E399CC0D}" type="presParOf" srcId="{35AE8482-7BAA-4863-A384-ABE0BB323558}" destId="{4AB602DB-58EB-4BBF-BA4B-371962AD564D}" srcOrd="0" destOrd="0" presId="urn:microsoft.com/office/officeart/2008/layout/VerticalCurvedList"/>
    <dgm:cxn modelId="{2EE3EC56-24B7-46A8-9299-F83E77BD45A3}" type="presParOf" srcId="{4AB602DB-58EB-4BBF-BA4B-371962AD564D}" destId="{1B1F4EEB-6632-49BB-BF71-D552ACDA3D11}" srcOrd="0" destOrd="0" presId="urn:microsoft.com/office/officeart/2008/layout/VerticalCurvedList"/>
    <dgm:cxn modelId="{7E346846-BBF4-408A-AD7D-9EAC2F999670}" type="presParOf" srcId="{1B1F4EEB-6632-49BB-BF71-D552ACDA3D11}" destId="{04E81523-BE82-4E36-A57D-6E53F35FE06D}" srcOrd="0" destOrd="0" presId="urn:microsoft.com/office/officeart/2008/layout/VerticalCurvedList"/>
    <dgm:cxn modelId="{EC02B3D6-41B0-4C6D-95C1-92BE6D3CDEAD}" type="presParOf" srcId="{1B1F4EEB-6632-49BB-BF71-D552ACDA3D11}" destId="{D37E060B-CFB8-4B2C-9DA5-DEF1F21F4A32}" srcOrd="1" destOrd="0" presId="urn:microsoft.com/office/officeart/2008/layout/VerticalCurvedList"/>
    <dgm:cxn modelId="{3C0536D5-D8D4-4218-A4C6-BE55527F92AC}" type="presParOf" srcId="{1B1F4EEB-6632-49BB-BF71-D552ACDA3D11}" destId="{2648CABD-D447-4FFF-A4A8-BC9EC39EEF28}" srcOrd="2" destOrd="0" presId="urn:microsoft.com/office/officeart/2008/layout/VerticalCurvedList"/>
    <dgm:cxn modelId="{2C2BBA71-A4F1-4F4B-B9FE-5DBCCAA20A1F}" type="presParOf" srcId="{1B1F4EEB-6632-49BB-BF71-D552ACDA3D11}" destId="{BFF9B80B-7785-4949-88C3-0330BEDC86EF}" srcOrd="3" destOrd="0" presId="urn:microsoft.com/office/officeart/2008/layout/VerticalCurvedList"/>
    <dgm:cxn modelId="{976CF967-5A71-492C-836B-E0F80D66D4D3}" type="presParOf" srcId="{4AB602DB-58EB-4BBF-BA4B-371962AD564D}" destId="{E7260BE6-B764-4C20-922D-4B5416C7F47B}" srcOrd="1" destOrd="0" presId="urn:microsoft.com/office/officeart/2008/layout/VerticalCurvedList"/>
    <dgm:cxn modelId="{CAAB1E9B-956C-4456-865F-99541F841231}" type="presParOf" srcId="{4AB602DB-58EB-4BBF-BA4B-371962AD564D}" destId="{244367EB-E402-4074-8898-ED5941AFABE1}" srcOrd="2" destOrd="0" presId="urn:microsoft.com/office/officeart/2008/layout/VerticalCurvedList"/>
    <dgm:cxn modelId="{075E87A1-3994-4219-BF57-AD276D13A2AF}" type="presParOf" srcId="{244367EB-E402-4074-8898-ED5941AFABE1}" destId="{698C0132-1047-43A1-920A-B7D5B22A3FA7}" srcOrd="0" destOrd="0" presId="urn:microsoft.com/office/officeart/2008/layout/VerticalCurvedList"/>
    <dgm:cxn modelId="{169FAC5C-A513-45C0-AB36-81C59D32E401}" type="presParOf" srcId="{4AB602DB-58EB-4BBF-BA4B-371962AD564D}" destId="{B7537519-F5E2-4AD2-9E6A-6BA2E38F310F}" srcOrd="3" destOrd="0" presId="urn:microsoft.com/office/officeart/2008/layout/VerticalCurvedList"/>
    <dgm:cxn modelId="{D0EA70A2-E818-4990-989A-9BA2C9E67D91}" type="presParOf" srcId="{4AB602DB-58EB-4BBF-BA4B-371962AD564D}" destId="{55576755-0FC3-46A8-93E8-0E9C3A16C149}" srcOrd="4" destOrd="0" presId="urn:microsoft.com/office/officeart/2008/layout/VerticalCurvedList"/>
    <dgm:cxn modelId="{0D8EB23E-B72E-4393-BCF6-A9BFF8DE0A0E}" type="presParOf" srcId="{55576755-0FC3-46A8-93E8-0E9C3A16C149}" destId="{D1E43990-0C56-4F3E-B9C7-28E3B47EFC7C}" srcOrd="0" destOrd="0" presId="urn:microsoft.com/office/officeart/2008/layout/VerticalCurvedList"/>
    <dgm:cxn modelId="{7F3CE0B4-A8AF-4F50-8914-D51B9F243989}" type="presParOf" srcId="{4AB602DB-58EB-4BBF-BA4B-371962AD564D}" destId="{79DAFED3-54E4-4C67-AF2B-3B94FC8FF388}" srcOrd="5" destOrd="0" presId="urn:microsoft.com/office/officeart/2008/layout/VerticalCurvedList"/>
    <dgm:cxn modelId="{A55F141A-956B-4BC4-A4EB-CC101D690FCE}" type="presParOf" srcId="{4AB602DB-58EB-4BBF-BA4B-371962AD564D}" destId="{10EE5F3C-E5C7-4B12-87DD-EAC665BCA884}" srcOrd="6" destOrd="0" presId="urn:microsoft.com/office/officeart/2008/layout/VerticalCurvedList"/>
    <dgm:cxn modelId="{E63407DD-B366-481A-AD53-E4F1A3582CBD}" type="presParOf" srcId="{10EE5F3C-E5C7-4B12-87DD-EAC665BCA884}" destId="{6910ECEC-53FB-4C0D-80B8-9E811A4716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F75E9D-92E3-4690-94D3-1B68D31AC9B4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5BC519-2A5B-4CF5-9F2C-E310869567A7}">
      <dgm:prSet phldrT="[Текст]" custT="1"/>
      <dgm:spPr/>
      <dgm:t>
        <a:bodyPr/>
        <a:lstStyle/>
        <a:p>
          <a:r>
            <a:rPr lang="ru-RU" sz="2000" b="1" dirty="0" smtClean="0"/>
            <a:t>Общий объем отчислений в фонд 2 субботников составляет свыше </a:t>
          </a:r>
          <a:r>
            <a:rPr lang="ru-RU" sz="2000" b="1" dirty="0" smtClean="0">
              <a:solidFill>
                <a:srgbClr val="0070C0"/>
              </a:solidFill>
            </a:rPr>
            <a:t>22,0 млн. рублей в год. </a:t>
          </a:r>
          <a:endParaRPr lang="ru-RU" sz="2000" b="1" dirty="0">
            <a:solidFill>
              <a:srgbClr val="0070C0"/>
            </a:solidFill>
          </a:endParaRPr>
        </a:p>
      </dgm:t>
    </dgm:pt>
    <dgm:pt modelId="{6FC475C2-197E-424A-9DD3-A65C8A33CF09}" type="parTrans" cxnId="{00AFD62E-BDE9-4C13-B75D-F2BF40387CE2}">
      <dgm:prSet/>
      <dgm:spPr/>
      <dgm:t>
        <a:bodyPr/>
        <a:lstStyle/>
        <a:p>
          <a:endParaRPr lang="ru-RU"/>
        </a:p>
      </dgm:t>
    </dgm:pt>
    <dgm:pt modelId="{00F2096B-F993-4990-B6E2-31324363ADFA}" type="sibTrans" cxnId="{00AFD62E-BDE9-4C13-B75D-F2BF40387CE2}">
      <dgm:prSet/>
      <dgm:spPr/>
      <dgm:t>
        <a:bodyPr/>
        <a:lstStyle/>
        <a:p>
          <a:endParaRPr lang="ru-RU"/>
        </a:p>
      </dgm:t>
    </dgm:pt>
    <dgm:pt modelId="{0264A74E-4A6E-488E-B539-402347DC6447}" type="pres">
      <dgm:prSet presAssocID="{23F75E9D-92E3-4690-94D3-1B68D31AC9B4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AF8A701B-E252-4450-BC51-3E8D68403141}" type="pres">
      <dgm:prSet presAssocID="{4A5BC519-2A5B-4CF5-9F2C-E310869567A7}" presName="noChildren" presStyleCnt="0"/>
      <dgm:spPr/>
    </dgm:pt>
    <dgm:pt modelId="{AEB28214-D564-42FA-A735-0CF35706E297}" type="pres">
      <dgm:prSet presAssocID="{4A5BC519-2A5B-4CF5-9F2C-E310869567A7}" presName="gap" presStyleCnt="0"/>
      <dgm:spPr/>
    </dgm:pt>
    <dgm:pt modelId="{7311D2BE-A83D-481D-AC33-A5280B9A5D60}" type="pres">
      <dgm:prSet presAssocID="{4A5BC519-2A5B-4CF5-9F2C-E310869567A7}" presName="medCircle2" presStyleLbl="vennNode1" presStyleIdx="0" presStyleCnt="1"/>
      <dgm:spPr/>
    </dgm:pt>
    <dgm:pt modelId="{62D1B387-5F80-42FD-BD76-25EB1C5A69F8}" type="pres">
      <dgm:prSet presAssocID="{4A5BC519-2A5B-4CF5-9F2C-E310869567A7}" presName="txLvlOnly1" presStyleLbl="revTx" presStyleIdx="0" presStyleCnt="1"/>
      <dgm:spPr/>
      <dgm:t>
        <a:bodyPr/>
        <a:lstStyle/>
        <a:p>
          <a:endParaRPr lang="ru-RU"/>
        </a:p>
      </dgm:t>
    </dgm:pt>
  </dgm:ptLst>
  <dgm:cxnLst>
    <dgm:cxn modelId="{518ED3BA-EE42-4303-B6FD-CA65066BA401}" type="presOf" srcId="{23F75E9D-92E3-4690-94D3-1B68D31AC9B4}" destId="{0264A74E-4A6E-488E-B539-402347DC6447}" srcOrd="0" destOrd="0" presId="urn:microsoft.com/office/officeart/2008/layout/VerticalCircleList"/>
    <dgm:cxn modelId="{DCA1C56B-8806-4210-9CD5-04536104F37D}" type="presOf" srcId="{4A5BC519-2A5B-4CF5-9F2C-E310869567A7}" destId="{62D1B387-5F80-42FD-BD76-25EB1C5A69F8}" srcOrd="0" destOrd="0" presId="urn:microsoft.com/office/officeart/2008/layout/VerticalCircleList"/>
    <dgm:cxn modelId="{00AFD62E-BDE9-4C13-B75D-F2BF40387CE2}" srcId="{23F75E9D-92E3-4690-94D3-1B68D31AC9B4}" destId="{4A5BC519-2A5B-4CF5-9F2C-E310869567A7}" srcOrd="0" destOrd="0" parTransId="{6FC475C2-197E-424A-9DD3-A65C8A33CF09}" sibTransId="{00F2096B-F993-4990-B6E2-31324363ADFA}"/>
    <dgm:cxn modelId="{8B346C52-5A95-41FF-B4E5-E15F9892CF3D}" type="presParOf" srcId="{0264A74E-4A6E-488E-B539-402347DC6447}" destId="{AF8A701B-E252-4450-BC51-3E8D68403141}" srcOrd="0" destOrd="0" presId="urn:microsoft.com/office/officeart/2008/layout/VerticalCircleList"/>
    <dgm:cxn modelId="{DD1AD683-5590-432D-9BE7-6E8833C3B02D}" type="presParOf" srcId="{AF8A701B-E252-4450-BC51-3E8D68403141}" destId="{AEB28214-D564-42FA-A735-0CF35706E297}" srcOrd="0" destOrd="0" presId="urn:microsoft.com/office/officeart/2008/layout/VerticalCircleList"/>
    <dgm:cxn modelId="{930770A3-A653-4C9A-9B7B-74A5CE2D3D82}" type="presParOf" srcId="{AF8A701B-E252-4450-BC51-3E8D68403141}" destId="{7311D2BE-A83D-481D-AC33-A5280B9A5D60}" srcOrd="1" destOrd="0" presId="urn:microsoft.com/office/officeart/2008/layout/VerticalCircleList"/>
    <dgm:cxn modelId="{DA1D0BCD-0FFE-4AE9-8965-8DDB9F373373}" type="presParOf" srcId="{AF8A701B-E252-4450-BC51-3E8D68403141}" destId="{62D1B387-5F80-42FD-BD76-25EB1C5A69F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51252-208F-4700-959D-66675CB820BD}">
      <dsp:nvSpPr>
        <dsp:cNvPr id="0" name=""/>
        <dsp:cNvSpPr/>
      </dsp:nvSpPr>
      <dsp:spPr>
        <a:xfrm>
          <a:off x="8216" y="200588"/>
          <a:ext cx="2455895" cy="2781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проводится необходимая аналитическая работа по оценке реального уровня и структуры бедности на региональном уровне и в разрезе муниципальных образований, выявлению основных факторов и причин бедности</a:t>
          </a:r>
          <a:endParaRPr lang="ru-RU" sz="1500" kern="1200" dirty="0"/>
        </a:p>
      </dsp:txBody>
      <dsp:txXfrm>
        <a:off x="80147" y="272519"/>
        <a:ext cx="2312033" cy="2637727"/>
      </dsp:txXfrm>
    </dsp:sp>
    <dsp:sp modelId="{8FBD73DE-8BC5-4C37-ADCF-7C9AC2C5E831}">
      <dsp:nvSpPr>
        <dsp:cNvPr id="0" name=""/>
        <dsp:cNvSpPr/>
      </dsp:nvSpPr>
      <dsp:spPr>
        <a:xfrm>
          <a:off x="2709701" y="1286851"/>
          <a:ext cx="520649" cy="609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709701" y="1408663"/>
        <a:ext cx="364454" cy="365438"/>
      </dsp:txXfrm>
    </dsp:sp>
    <dsp:sp modelId="{997FEEDD-3651-4AE4-AF3A-6681D3E5618E}">
      <dsp:nvSpPr>
        <dsp:cNvPr id="0" name=""/>
        <dsp:cNvSpPr/>
      </dsp:nvSpPr>
      <dsp:spPr>
        <a:xfrm>
          <a:off x="3446470" y="200588"/>
          <a:ext cx="2455895" cy="2781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для организации оперативного взаимодействия различных ведомств, разработки предложений по конкретным мероприятиям и их реализации образована рабочая группа под руководством заместителя Председателя Правительства</a:t>
          </a:r>
          <a:r>
            <a:rPr lang="ru-RU" sz="1500" kern="1200" baseline="0" dirty="0" smtClean="0"/>
            <a:t> КБР</a:t>
          </a:r>
          <a:endParaRPr lang="ru-RU" sz="1500" kern="1200" dirty="0"/>
        </a:p>
      </dsp:txBody>
      <dsp:txXfrm>
        <a:off x="3518401" y="272519"/>
        <a:ext cx="2312033" cy="2637727"/>
      </dsp:txXfrm>
    </dsp:sp>
    <dsp:sp modelId="{36F4074E-D7F9-4040-9B14-EED509E3BA5D}">
      <dsp:nvSpPr>
        <dsp:cNvPr id="0" name=""/>
        <dsp:cNvSpPr/>
      </dsp:nvSpPr>
      <dsp:spPr>
        <a:xfrm>
          <a:off x="6147955" y="1286851"/>
          <a:ext cx="520649" cy="609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147955" y="1408663"/>
        <a:ext cx="364454" cy="365438"/>
      </dsp:txXfrm>
    </dsp:sp>
    <dsp:sp modelId="{EF734E33-2BA7-4DA9-9E9B-E902632D864B}">
      <dsp:nvSpPr>
        <dsp:cNvPr id="0" name=""/>
        <dsp:cNvSpPr/>
      </dsp:nvSpPr>
      <dsp:spPr>
        <a:xfrm>
          <a:off x="6884723" y="200588"/>
          <a:ext cx="2455895" cy="2781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 работе привлечены заинтересованные органы исполнительной власти, территориальные подразделения федеральных органов исполнительной власти и государственных внебюджетных фондов, органы местного самоуправления</a:t>
          </a:r>
          <a:endParaRPr lang="ru-RU" sz="1500" kern="1200" dirty="0"/>
        </a:p>
      </dsp:txBody>
      <dsp:txXfrm>
        <a:off x="6956654" y="272519"/>
        <a:ext cx="2312033" cy="2637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B9ED3-14C4-4D49-A859-88465BEA239F}">
      <dsp:nvSpPr>
        <dsp:cNvPr id="0" name=""/>
        <dsp:cNvSpPr/>
      </dsp:nvSpPr>
      <dsp:spPr>
        <a:xfrm>
          <a:off x="0" y="0"/>
          <a:ext cx="7275009" cy="10067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недостаточный  уровень экономического развития</a:t>
          </a:r>
          <a:endParaRPr lang="ru-RU" sz="1800" kern="1200" dirty="0"/>
        </a:p>
      </dsp:txBody>
      <dsp:txXfrm>
        <a:off x="29485" y="29485"/>
        <a:ext cx="6103626" cy="947738"/>
      </dsp:txXfrm>
    </dsp:sp>
    <dsp:sp modelId="{5D3F1111-B2E5-1943-BDD4-83C093E98FC2}">
      <dsp:nvSpPr>
        <dsp:cNvPr id="0" name=""/>
        <dsp:cNvSpPr/>
      </dsp:nvSpPr>
      <dsp:spPr>
        <a:xfrm>
          <a:off x="609282" y="1189746"/>
          <a:ext cx="7275009" cy="10067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67130"/>
                <a:satOff val="4478"/>
                <a:lumOff val="19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67130"/>
                <a:satOff val="4478"/>
                <a:lumOff val="19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67130"/>
                <a:satOff val="4478"/>
                <a:lumOff val="19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сохранение большого числа депрессивных производств</a:t>
          </a:r>
          <a:endParaRPr lang="ru-RU" sz="1800" kern="1200" dirty="0"/>
        </a:p>
      </dsp:txBody>
      <dsp:txXfrm>
        <a:off x="638767" y="1219231"/>
        <a:ext cx="5952397" cy="947738"/>
      </dsp:txXfrm>
    </dsp:sp>
    <dsp:sp modelId="{C052184E-3B3C-4441-BCAC-B3E29442B8C0}">
      <dsp:nvSpPr>
        <dsp:cNvPr id="0" name=""/>
        <dsp:cNvSpPr/>
      </dsp:nvSpPr>
      <dsp:spPr>
        <a:xfrm>
          <a:off x="1209470" y="2379492"/>
          <a:ext cx="7275009" cy="10067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334261"/>
                <a:satOff val="8955"/>
                <a:lumOff val="394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334261"/>
                <a:satOff val="8955"/>
                <a:lumOff val="394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334261"/>
                <a:satOff val="8955"/>
                <a:lumOff val="394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низкая  конкурентоспособность отраслей и производств</a:t>
          </a:r>
          <a:endParaRPr lang="ru-RU" sz="1800" kern="1200" dirty="0"/>
        </a:p>
      </dsp:txBody>
      <dsp:txXfrm>
        <a:off x="1238955" y="2408977"/>
        <a:ext cx="5961490" cy="947738"/>
      </dsp:txXfrm>
    </dsp:sp>
    <dsp:sp modelId="{D61776CD-6898-5B4E-A4D7-F9287C523A65}">
      <dsp:nvSpPr>
        <dsp:cNvPr id="0" name=""/>
        <dsp:cNvSpPr/>
      </dsp:nvSpPr>
      <dsp:spPr>
        <a:xfrm>
          <a:off x="1818752" y="3569238"/>
          <a:ext cx="7275009" cy="10067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67130"/>
                <a:satOff val="4478"/>
                <a:lumOff val="19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67130"/>
                <a:satOff val="4478"/>
                <a:lumOff val="19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67130"/>
                <a:satOff val="4478"/>
                <a:lumOff val="19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преобладание рабочих мест с низкой</a:t>
          </a:r>
          <a:r>
            <a:rPr lang="ru-RU" sz="1800" kern="1200" baseline="0" dirty="0" smtClean="0"/>
            <a:t> </a:t>
          </a:r>
          <a:r>
            <a:rPr lang="ru-RU" sz="1800" kern="1200" dirty="0" smtClean="0"/>
            <a:t>оплатой труда</a:t>
          </a:r>
          <a:endParaRPr lang="ru-RU" sz="1800" kern="1200" dirty="0"/>
        </a:p>
      </dsp:txBody>
      <dsp:txXfrm>
        <a:off x="1848237" y="3598723"/>
        <a:ext cx="5952397" cy="947738"/>
      </dsp:txXfrm>
    </dsp:sp>
    <dsp:sp modelId="{B2C21160-9478-A444-BD3E-ABAD498AB6B9}">
      <dsp:nvSpPr>
        <dsp:cNvPr id="0" name=""/>
        <dsp:cNvSpPr/>
      </dsp:nvSpPr>
      <dsp:spPr>
        <a:xfrm>
          <a:off x="6620649" y="771047"/>
          <a:ext cx="654360" cy="6543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767880" y="771047"/>
        <a:ext cx="359898" cy="492406"/>
      </dsp:txXfrm>
    </dsp:sp>
    <dsp:sp modelId="{98520F13-A274-6245-A487-B133642EF957}">
      <dsp:nvSpPr>
        <dsp:cNvPr id="0" name=""/>
        <dsp:cNvSpPr/>
      </dsp:nvSpPr>
      <dsp:spPr>
        <a:xfrm>
          <a:off x="7229931" y="1960793"/>
          <a:ext cx="654360" cy="6543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377162" y="1960793"/>
        <a:ext cx="359898" cy="492406"/>
      </dsp:txXfrm>
    </dsp:sp>
    <dsp:sp modelId="{7DBFE6B9-EABA-184B-8F5D-3448F25C68BB}">
      <dsp:nvSpPr>
        <dsp:cNvPr id="0" name=""/>
        <dsp:cNvSpPr/>
      </dsp:nvSpPr>
      <dsp:spPr>
        <a:xfrm>
          <a:off x="7830119" y="3150539"/>
          <a:ext cx="654360" cy="6543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977350" y="3150539"/>
        <a:ext cx="359898" cy="4924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E060B-CFB8-4B2C-9DA5-DEF1F21F4A32}">
      <dsp:nvSpPr>
        <dsp:cNvPr id="0" name=""/>
        <dsp:cNvSpPr/>
      </dsp:nvSpPr>
      <dsp:spPr>
        <a:xfrm>
          <a:off x="-4299779" y="-659627"/>
          <a:ext cx="5122904" cy="5122904"/>
        </a:xfrm>
        <a:prstGeom prst="blockArc">
          <a:avLst>
            <a:gd name="adj1" fmla="val 18900000"/>
            <a:gd name="adj2" fmla="val 2700000"/>
            <a:gd name="adj3" fmla="val 422"/>
          </a:avLst>
        </a:prstGeom>
        <a:solidFill>
          <a:srgbClr val="6BC5C3"/>
        </a:solidFill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260BE6-B764-4C20-922D-4B5416C7F47B}">
      <dsp:nvSpPr>
        <dsp:cNvPr id="0" name=""/>
        <dsp:cNvSpPr/>
      </dsp:nvSpPr>
      <dsp:spPr>
        <a:xfrm>
          <a:off x="529362" y="380364"/>
          <a:ext cx="6616381" cy="760729"/>
        </a:xfrm>
        <a:prstGeom prst="rect">
          <a:avLst/>
        </a:prstGeom>
        <a:solidFill>
          <a:srgbClr val="6BC5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82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Введение критериев нуждаемости при назначении ежемесячного пособия по уходу за ребенком в возрасте от 1,5 до 3 лет</a:t>
          </a:r>
          <a:endParaRPr lang="ru-RU" sz="1600" kern="1200" dirty="0"/>
        </a:p>
      </dsp:txBody>
      <dsp:txXfrm>
        <a:off x="529362" y="380364"/>
        <a:ext cx="6616381" cy="760729"/>
      </dsp:txXfrm>
    </dsp:sp>
    <dsp:sp modelId="{698C0132-1047-43A1-920A-B7D5B22A3FA7}">
      <dsp:nvSpPr>
        <dsp:cNvPr id="0" name=""/>
        <dsp:cNvSpPr/>
      </dsp:nvSpPr>
      <dsp:spPr>
        <a:xfrm>
          <a:off x="53906" y="285273"/>
          <a:ext cx="950912" cy="9509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537519-F5E2-4AD2-9E6A-6BA2E38F310F}">
      <dsp:nvSpPr>
        <dsp:cNvPr id="0" name=""/>
        <dsp:cNvSpPr/>
      </dsp:nvSpPr>
      <dsp:spPr>
        <a:xfrm>
          <a:off x="805887" y="1521459"/>
          <a:ext cx="6339855" cy="760729"/>
        </a:xfrm>
        <a:prstGeom prst="rect">
          <a:avLst/>
        </a:prstGeom>
        <a:solidFill>
          <a:srgbClr val="6BC5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82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Оптимизация социальных выплат, осуществляемых за счет средств бюджета КБР, дублирующих федеральные выплаты</a:t>
          </a:r>
          <a:endParaRPr lang="ru-RU" sz="1600" kern="1200" dirty="0"/>
        </a:p>
      </dsp:txBody>
      <dsp:txXfrm>
        <a:off x="805887" y="1521459"/>
        <a:ext cx="6339855" cy="760729"/>
      </dsp:txXfrm>
    </dsp:sp>
    <dsp:sp modelId="{D1E43990-0C56-4F3E-B9C7-28E3B47EFC7C}">
      <dsp:nvSpPr>
        <dsp:cNvPr id="0" name=""/>
        <dsp:cNvSpPr/>
      </dsp:nvSpPr>
      <dsp:spPr>
        <a:xfrm>
          <a:off x="330431" y="1426368"/>
          <a:ext cx="950912" cy="9509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AFED3-54E4-4C67-AF2B-3B94FC8FF388}">
      <dsp:nvSpPr>
        <dsp:cNvPr id="0" name=""/>
        <dsp:cNvSpPr/>
      </dsp:nvSpPr>
      <dsp:spPr>
        <a:xfrm>
          <a:off x="529362" y="2662554"/>
          <a:ext cx="6616381" cy="760729"/>
        </a:xfrm>
        <a:prstGeom prst="rect">
          <a:avLst/>
        </a:prstGeom>
        <a:solidFill>
          <a:srgbClr val="6BC5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82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Пересмотр условий назначения ежемесячного пособия на ребенка до 16 лет в части оптимизации выплат на детей в возрасте до 3 лет</a:t>
          </a:r>
          <a:endParaRPr lang="ru-RU" sz="1600" kern="1200" dirty="0"/>
        </a:p>
      </dsp:txBody>
      <dsp:txXfrm>
        <a:off x="529362" y="2662554"/>
        <a:ext cx="6616381" cy="760729"/>
      </dsp:txXfrm>
    </dsp:sp>
    <dsp:sp modelId="{6910ECEC-53FB-4C0D-80B8-9E811A4716DC}">
      <dsp:nvSpPr>
        <dsp:cNvPr id="0" name=""/>
        <dsp:cNvSpPr/>
      </dsp:nvSpPr>
      <dsp:spPr>
        <a:xfrm>
          <a:off x="53906" y="2567463"/>
          <a:ext cx="950912" cy="9509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1D2BE-A83D-481D-AC33-A5280B9A5D60}">
      <dsp:nvSpPr>
        <dsp:cNvPr id="0" name=""/>
        <dsp:cNvSpPr/>
      </dsp:nvSpPr>
      <dsp:spPr>
        <a:xfrm>
          <a:off x="316777" y="754813"/>
          <a:ext cx="1208172" cy="12081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2D1B387-5F80-42FD-BD76-25EB1C5A69F8}">
      <dsp:nvSpPr>
        <dsp:cNvPr id="0" name=""/>
        <dsp:cNvSpPr/>
      </dsp:nvSpPr>
      <dsp:spPr>
        <a:xfrm>
          <a:off x="920863" y="754813"/>
          <a:ext cx="6446043" cy="1208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Общий объем отчислений в фонд 2 субботников составляет свыше </a:t>
          </a:r>
          <a:r>
            <a:rPr lang="ru-RU" sz="2000" b="1" kern="1200" dirty="0" smtClean="0">
              <a:solidFill>
                <a:srgbClr val="0070C0"/>
              </a:solidFill>
            </a:rPr>
            <a:t>22,0 млн. рублей в год. </a:t>
          </a:r>
          <a:endParaRPr lang="ru-RU" sz="2000" b="1" kern="1200" dirty="0">
            <a:solidFill>
              <a:srgbClr val="0070C0"/>
            </a:solidFill>
          </a:endParaRPr>
        </a:p>
      </dsp:txBody>
      <dsp:txXfrm>
        <a:off x="920863" y="754813"/>
        <a:ext cx="6446043" cy="1208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5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2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1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6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8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5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8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8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8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1678574" y="1694416"/>
            <a:ext cx="9962658" cy="2443016"/>
          </a:xfrm>
        </p:spPr>
        <p:txBody>
          <a:bodyPr>
            <a:noAutofit/>
          </a:bodyPr>
          <a:lstStyle/>
          <a:p>
            <a:r>
              <a:rPr lang="ru-RU" sz="3600" b="1" dirty="0"/>
              <a:t>РЕАЛИЗАЦИЯ ПИЛОТНОГО ПРОЕКТА, НАПРАВЛЕННОГО НА ПОВЫШЕНИЕ РЕАЛЬНЫХ ДОХОДОВ ГРАЖДАН И СНИЖЕНИЮ УРОВНЯ БЕДНОСТИ В ДВА РАЗА</a:t>
            </a:r>
            <a:endParaRPr lang="ru-RU" sz="3600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8574" y="4526822"/>
            <a:ext cx="9962658" cy="15028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Докладчик: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Заместитель Председателя Правительства </a:t>
            </a: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Кабардино-Балкарской Республики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err="1" smtClean="0"/>
              <a:t>Мовсисян</a:t>
            </a:r>
            <a:r>
              <a:rPr lang="ru-RU" b="1" dirty="0" smtClean="0"/>
              <a:t> Грант Олегович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17974" y="362673"/>
            <a:ext cx="7883856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</a:rPr>
              <a:t>КАБАРДИНО-БАЛКАРСКАЯ РЕСПУБЛИКА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678572" y="6410327"/>
            <a:ext cx="9962659" cy="4476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</a:rPr>
              <a:t>г. Нальчик, 5 февраля 2019г.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573" y="132738"/>
            <a:ext cx="900000" cy="1021563"/>
          </a:xfrm>
          <a:prstGeom prst="rect">
            <a:avLst/>
          </a:prstGeom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232" y="132738"/>
            <a:ext cx="900000" cy="102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444836"/>
              </p:ext>
            </p:extLst>
          </p:nvPr>
        </p:nvGraphicFramePr>
        <p:xfrm>
          <a:off x="2100102" y="2006600"/>
          <a:ext cx="9350489" cy="473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29185934"/>
              </p:ext>
            </p:extLst>
          </p:nvPr>
        </p:nvGraphicFramePr>
        <p:xfrm>
          <a:off x="7928369" y="2083694"/>
          <a:ext cx="3002339" cy="3252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213025" y="5413218"/>
            <a:ext cx="3114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2 609,44 </a:t>
            </a:r>
            <a:r>
              <a:rPr lang="ru-RU" sz="2800" b="1" dirty="0" err="1"/>
              <a:t>млн.руб</a:t>
            </a:r>
            <a:r>
              <a:rPr lang="ru-RU" sz="2800" b="1" dirty="0"/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066750" y="2160285"/>
            <a:ext cx="1707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743,6 </a:t>
            </a:r>
            <a:r>
              <a:rPr lang="ru-RU" b="1" dirty="0" err="1"/>
              <a:t>млн.руб</a:t>
            </a:r>
            <a:r>
              <a:rPr lang="ru-RU" b="1" dirty="0"/>
              <a:t>.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8213025" y="4764743"/>
            <a:ext cx="602550" cy="571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9920475" y="2606207"/>
            <a:ext cx="602550" cy="571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100104" y="1062990"/>
            <a:ext cx="9350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Соотношение расходов органов социальной защиты на предоставление мер социальной поддержки по категориальному признаку и признаку </a:t>
            </a:r>
            <a:r>
              <a:rPr lang="ru-RU" b="1" dirty="0" err="1"/>
              <a:t>малообеспеченности</a:t>
            </a:r>
            <a:r>
              <a:rPr lang="ru-RU" b="1" dirty="0"/>
              <a:t>, 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10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29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3645114"/>
              </p:ext>
            </p:extLst>
          </p:nvPr>
        </p:nvGraphicFramePr>
        <p:xfrm>
          <a:off x="2100103" y="2006600"/>
          <a:ext cx="9350489" cy="473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100102" y="1062991"/>
            <a:ext cx="9350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Малоимущие семьи, получившие субсидии по оплате жилья и коммунальных </a:t>
            </a:r>
            <a:r>
              <a:rPr lang="ru-RU" b="1" dirty="0" smtClean="0"/>
              <a:t>услуг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11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81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00102" y="1062991"/>
            <a:ext cx="9350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Источники финансирования мер социальной поддержки населения, осуществляемых через органы социальной защиты, %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589272201"/>
              </p:ext>
            </p:extLst>
          </p:nvPr>
        </p:nvGraphicFramePr>
        <p:xfrm>
          <a:off x="5765347" y="1709322"/>
          <a:ext cx="5685244" cy="475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00102" y="2355653"/>
            <a:ext cx="412987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Всего за 2018 год по линии Министерства труда и социальной защиты Кабардино-Балкарской Республики на меры социальной поддержки различным категориям граждан израсходовано свыше </a:t>
            </a:r>
            <a:endParaRPr lang="ru-RU" sz="2000" b="1" dirty="0" smtClean="0"/>
          </a:p>
          <a:p>
            <a:r>
              <a:rPr lang="ru-RU" sz="3200" b="1" dirty="0" smtClean="0">
                <a:solidFill>
                  <a:schemeClr val="accent5"/>
                </a:solidFill>
              </a:rPr>
              <a:t>3 </a:t>
            </a:r>
            <a:r>
              <a:rPr lang="ru-RU" sz="3200" b="1" dirty="0">
                <a:solidFill>
                  <a:schemeClr val="accent5"/>
                </a:solidFill>
              </a:rPr>
              <a:t>247 млн. рублей, </a:t>
            </a:r>
          </a:p>
          <a:p>
            <a:r>
              <a:rPr lang="ru-RU" sz="2000" b="1" dirty="0"/>
              <a:t>из них: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12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61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37656618"/>
              </p:ext>
            </p:extLst>
          </p:nvPr>
        </p:nvGraphicFramePr>
        <p:xfrm>
          <a:off x="2100101" y="1739900"/>
          <a:ext cx="9350489" cy="5118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00102" y="1062991"/>
            <a:ext cx="9350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Социальные выплаты, осуществляемые органами социальной защиты по признаку </a:t>
            </a:r>
            <a:r>
              <a:rPr lang="ru-RU" b="1" dirty="0" err="1"/>
              <a:t>малообеспеченности</a:t>
            </a:r>
            <a:r>
              <a:rPr lang="ru-RU" b="1" dirty="0"/>
              <a:t>, млн.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13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382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59086142"/>
              </p:ext>
            </p:extLst>
          </p:nvPr>
        </p:nvGraphicFramePr>
        <p:xfrm>
          <a:off x="2100103" y="1597024"/>
          <a:ext cx="9350488" cy="5260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00102" y="1062991"/>
            <a:ext cx="9350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Социальные выплаты, осуществляемые органами социальной защиты </a:t>
            </a:r>
            <a:r>
              <a:rPr lang="ru-RU" b="1" dirty="0" smtClean="0"/>
              <a:t>по категориальному </a:t>
            </a:r>
            <a:r>
              <a:rPr lang="ru-RU" b="1" dirty="0"/>
              <a:t>признаку, млн.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14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55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34678727"/>
              </p:ext>
            </p:extLst>
          </p:nvPr>
        </p:nvGraphicFramePr>
        <p:xfrm>
          <a:off x="3218088" y="2760438"/>
          <a:ext cx="7196818" cy="3803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00102" y="1874792"/>
            <a:ext cx="93504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Планируется повышение бюджетной обеспеченности мер социальной поддержки, за счет дополнительных ассигнований на реализацию социальных программ, так и посредством перераспределения выделяемых на социальную защиту ресурсов в пользу малоимущих граждан.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00102" y="1062991"/>
            <a:ext cx="9350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После включения республики в пилотный проект, предварительно проработаны вопросы по оптимизации социальных выплат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15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08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54583133"/>
              </p:ext>
            </p:extLst>
          </p:nvPr>
        </p:nvGraphicFramePr>
        <p:xfrm>
          <a:off x="3048000" y="2986044"/>
          <a:ext cx="7358743" cy="3752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00102" y="1062990"/>
            <a:ext cx="9350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Оптимизация выплат пособий семьям с детьми, позволит дополнительно привлечь в 2020 году средства республиканского бюджета в размере 64,9 млн. руб., которые предлагается направить на повышение размера для малоимущих семей ежемесячного пособия по уходу за ребенком в возрасте от 1,5 до 3 лет </a:t>
            </a:r>
            <a:r>
              <a:rPr lang="ru-RU" b="1" dirty="0">
                <a:solidFill>
                  <a:srgbClr val="0070C0"/>
                </a:solidFill>
              </a:rPr>
              <a:t>с 362,81 руб. до 1000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16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631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00102" y="1062990"/>
            <a:ext cx="93504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 рамках реализации региональной составляющей национального проекта </a:t>
            </a:r>
            <a:r>
              <a:rPr lang="ru-RU" b="1" dirty="0">
                <a:solidFill>
                  <a:srgbClr val="0070C0"/>
                </a:solidFill>
              </a:rPr>
              <a:t>«Демография»</a:t>
            </a:r>
            <a:r>
              <a:rPr lang="ru-RU" b="1" dirty="0"/>
              <a:t>, для стимулирования рождаемости планируется установление семьям, имеющим доходы ниже величины прожиточного минимума, ежемесячной выплаты в случае рождения третьего ребенка или последующих детей в размере величины прожиточного минимума ребенка (</a:t>
            </a:r>
            <a:r>
              <a:rPr lang="ru-RU" b="1" dirty="0">
                <a:solidFill>
                  <a:srgbClr val="0070C0"/>
                </a:solidFill>
              </a:rPr>
              <a:t>около 11,5 тыс. рублей</a:t>
            </a:r>
            <a:r>
              <a:rPr lang="ru-RU" b="1" dirty="0"/>
              <a:t>), до достижения ребенком возраста 3-х лет.</a:t>
            </a:r>
          </a:p>
          <a:p>
            <a:endParaRPr lang="ru-RU" b="1" dirty="0"/>
          </a:p>
          <a:p>
            <a:r>
              <a:rPr lang="ru-RU" b="1" dirty="0"/>
              <a:t>Указанная выплата рекомендована Указом Президента Российской Федерации от 7 мая 2012 года №606 для регионов с низкой рождаемостью, но ранее не вводилась в республике в связи с тем, что по уровню рождаемости Кабардино-Балкарская Республика до последнего времени относилась к числу регионов с благоприятной демографической ситуацией.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17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78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25481372"/>
              </p:ext>
            </p:extLst>
          </p:nvPr>
        </p:nvGraphicFramePr>
        <p:xfrm>
          <a:off x="3048000" y="1959456"/>
          <a:ext cx="7366907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124200" y="4139236"/>
            <a:ext cx="72825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Привлеченные в фонд субботника в поддержку старшего поколения средства направляются на единовременные выплаты ветеранам войны ко Дню Победы, а также на материальную помощь участникам войны и вдовам погибших (умерших) воинов на ремонт жилых помещений.</a:t>
            </a:r>
          </a:p>
          <a:p>
            <a:endParaRPr lang="ru-RU" dirty="0"/>
          </a:p>
          <a:p>
            <a:r>
              <a:rPr lang="ru-RU" dirty="0"/>
              <a:t> За счет средств, поступивших в фонд субботника в поддержку семей с детьми, осуществляются единовременные выплаты малоимущим семьям с детьми на подготовку детей к школе.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24200" y="1062990"/>
            <a:ext cx="73552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Формами привлечения внебюджетных средств на социальную поддержку населения являются традиционно проводимые 2 раза в год во всех населенных пунктах республики широкомасштабные благотворительные акции (субботники) в поддержку старшего поколения и семей с детьми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18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81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00102" y="1062990"/>
            <a:ext cx="9350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Ожидаемое снижение доли бедного населения с доходами ниже прожиточного минимума в Кабардино-Балкарской Республике к 2024 году, %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17188063"/>
              </p:ext>
            </p:extLst>
          </p:nvPr>
        </p:nvGraphicFramePr>
        <p:xfrm>
          <a:off x="3703865" y="1782799"/>
          <a:ext cx="6706961" cy="48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240783" y="2854058"/>
            <a:ext cx="424040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Планируемый комплекс мер позволит выполнить задачу по снижению к 2024 году доли населения республики, имеющего доходы ниже величины прожиточного минимума, до 12% или до </a:t>
            </a:r>
          </a:p>
          <a:p>
            <a:r>
              <a:rPr lang="ru-RU" sz="2800" b="1" dirty="0">
                <a:solidFill>
                  <a:schemeClr val="accent5"/>
                </a:solidFill>
              </a:rPr>
              <a:t>104,7 тыс. человек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19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667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26362349"/>
              </p:ext>
            </p:extLst>
          </p:nvPr>
        </p:nvGraphicFramePr>
        <p:xfrm>
          <a:off x="2101756" y="2752583"/>
          <a:ext cx="9348836" cy="3182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100104" y="1062990"/>
            <a:ext cx="9350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Для решения поставленной задачи, в республике разработан план организационных мероприятий, подготовленный в соответствии с положениями приказа Министерства труда и социальной защиты Российской Федерации от 29.11.2018г. №748 о порядке реализации пилотных проектов в регионах Российской Федерации. Согласно плану в республике: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2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52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00103" y="2214154"/>
            <a:ext cx="93504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1"/>
                </a:solidFill>
              </a:rPr>
              <a:t>СПАСИБО ЗА ВНИМАНИЕ!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86" y="3755571"/>
            <a:ext cx="7472743" cy="3196926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652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00102" y="1062991"/>
            <a:ext cx="9350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Доля бедного населения с доходами ниже прожиточного минимума </a:t>
            </a:r>
            <a:r>
              <a:rPr lang="ru-RU" b="1" dirty="0" smtClean="0"/>
              <a:t>в </a:t>
            </a:r>
            <a:r>
              <a:rPr lang="ru-RU" b="1" dirty="0"/>
              <a:t>2017 году, %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10976412"/>
              </p:ext>
            </p:extLst>
          </p:nvPr>
        </p:nvGraphicFramePr>
        <p:xfrm>
          <a:off x="2100102" y="1798655"/>
          <a:ext cx="4371036" cy="473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69732250"/>
              </p:ext>
            </p:extLst>
          </p:nvPr>
        </p:nvGraphicFramePr>
        <p:xfrm>
          <a:off x="5842678" y="1276475"/>
          <a:ext cx="5702877" cy="5254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00102" y="1798655"/>
            <a:ext cx="3775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/>
                </a:solidFill>
              </a:rPr>
              <a:t>Кабардино-Балкарская Республика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320823" y="1798655"/>
            <a:ext cx="4129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accent5"/>
                </a:solidFill>
              </a:rPr>
              <a:t>В среднем по Российской Федерации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3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6167838"/>
              </p:ext>
            </p:extLst>
          </p:nvPr>
        </p:nvGraphicFramePr>
        <p:xfrm>
          <a:off x="2100102" y="2000250"/>
          <a:ext cx="4642339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92139318"/>
              </p:ext>
            </p:extLst>
          </p:nvPr>
        </p:nvGraphicFramePr>
        <p:xfrm>
          <a:off x="6742444" y="2000250"/>
          <a:ext cx="4708147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883715" y="2000250"/>
            <a:ext cx="1075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2017 год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097489" y="2008469"/>
            <a:ext cx="1998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2018 год (оценка)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00102" y="1062990"/>
            <a:ext cx="9350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Доля населения с доходами ниже величины прожиточного минимума от общей численности населения в Кабардино-Балкарской Республике, 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4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13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5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100102" y="1062990"/>
            <a:ext cx="9350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Причины </a:t>
            </a:r>
            <a:r>
              <a:rPr lang="ru-RU" b="1" dirty="0"/>
              <a:t>относительно высокого уровня бедности в Кабардино-Балкарской Республике 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960806905"/>
              </p:ext>
            </p:extLst>
          </p:nvPr>
        </p:nvGraphicFramePr>
        <p:xfrm>
          <a:off x="2100102" y="1644586"/>
          <a:ext cx="9093762" cy="4575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0628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6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100102" y="1062990"/>
            <a:ext cx="9350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Причины </a:t>
            </a:r>
            <a:r>
              <a:rPr lang="ru-RU" b="1" dirty="0"/>
              <a:t>относительно высокого уровня бедности в Кабардино-Балкарской Республике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00101" y="1605224"/>
            <a:ext cx="93504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По данным за январь-ноябрь 2018 года, среднемесячная зарплата </a:t>
            </a:r>
            <a:r>
              <a:rPr lang="ru-RU" b="1" dirty="0" smtClean="0"/>
              <a:t>составила </a:t>
            </a:r>
            <a:r>
              <a:rPr lang="ru-RU" b="1" dirty="0" smtClean="0">
                <a:solidFill>
                  <a:schemeClr val="accent1"/>
                </a:solidFill>
              </a:rPr>
              <a:t>24 546, руб.</a:t>
            </a:r>
            <a:r>
              <a:rPr lang="ru-RU" b="1" dirty="0" smtClean="0"/>
              <a:t>, или </a:t>
            </a:r>
            <a:r>
              <a:rPr lang="ru-RU" b="1" dirty="0">
                <a:solidFill>
                  <a:schemeClr val="accent1"/>
                </a:solidFill>
              </a:rPr>
              <a:t>58%</a:t>
            </a:r>
            <a:r>
              <a:rPr lang="ru-RU" b="1" dirty="0"/>
              <a:t> от среднероссийского </a:t>
            </a:r>
            <a:r>
              <a:rPr lang="ru-RU" b="1" dirty="0" smtClean="0"/>
              <a:t>уровня</a:t>
            </a:r>
            <a:endParaRPr lang="ru-RU" b="1" dirty="0" smtClean="0"/>
          </a:p>
          <a:p>
            <a:pPr lvl="0"/>
            <a:endParaRPr lang="ru-RU" b="1" dirty="0"/>
          </a:p>
          <a:p>
            <a:pPr lvl="0"/>
            <a:endParaRPr lang="ru-RU" b="1" dirty="0" smtClean="0"/>
          </a:p>
          <a:p>
            <a:pPr lvl="0"/>
            <a:endParaRPr lang="ru-RU" b="1" dirty="0"/>
          </a:p>
          <a:p>
            <a:pPr lvl="0"/>
            <a:endParaRPr lang="ru-RU" b="1" dirty="0" smtClean="0"/>
          </a:p>
          <a:p>
            <a:pPr lvl="0"/>
            <a:endParaRPr lang="ru-RU" b="1" dirty="0"/>
          </a:p>
          <a:p>
            <a:pPr lvl="0"/>
            <a:endParaRPr lang="ru-RU" b="1" dirty="0" smtClean="0"/>
          </a:p>
          <a:p>
            <a:pPr lvl="0"/>
            <a:endParaRPr lang="ru-RU" b="1" dirty="0"/>
          </a:p>
          <a:p>
            <a:pPr lvl="0"/>
            <a:endParaRPr lang="ru-RU" b="1" dirty="0" smtClean="0"/>
          </a:p>
          <a:p>
            <a:pPr lvl="0"/>
            <a:endParaRPr lang="ru-RU" b="1" dirty="0"/>
          </a:p>
          <a:p>
            <a:pPr lvl="0"/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Средняя </a:t>
            </a:r>
            <a:r>
              <a:rPr lang="ru-RU" b="1" dirty="0"/>
              <a:t>заработная плата по республике обеспечивает всего 2,2 величины прожиточного минимума трудоспособного населения.</a:t>
            </a:r>
            <a:r>
              <a:rPr lang="ru-RU" dirty="0"/>
              <a:t> </a:t>
            </a:r>
            <a:r>
              <a:rPr lang="ru-RU" b="1" dirty="0"/>
              <a:t>Таким образом, в  разряд  бедных попадает  часть  работающих  при наличии хотя бы одного </a:t>
            </a:r>
            <a:r>
              <a:rPr lang="ru-RU" b="1" dirty="0" smtClean="0"/>
              <a:t>иждивенца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22152706"/>
              </p:ext>
            </p:extLst>
          </p:nvPr>
        </p:nvGraphicFramePr>
        <p:xfrm>
          <a:off x="2100101" y="2398486"/>
          <a:ext cx="9350489" cy="32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0263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7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100102" y="1062990"/>
            <a:ext cx="935048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Причины относительно высокого уровня бедности в Кабардино-Балкарской Республике </a:t>
            </a:r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sz="2400" b="1" dirty="0" smtClean="0">
                <a:solidFill>
                  <a:srgbClr val="0070C0"/>
                </a:solidFill>
              </a:rPr>
              <a:t>Важным </a:t>
            </a:r>
            <a:r>
              <a:rPr lang="ru-RU" sz="2400" b="1" dirty="0">
                <a:solidFill>
                  <a:srgbClr val="0070C0"/>
                </a:solidFill>
              </a:rPr>
              <a:t>фактором имущественного расслоения стала концентрация предпринимательского дохода  и дохода от собственности у ограниченного круга высокодоходных слоев населения. Дифференциация денежных доходов, которая заключается соотношении между доходами 10% наиболее обеспеченного населения и 10% наименее обеспеченного населения составляет 10 раз, что  </a:t>
            </a:r>
            <a:r>
              <a:rPr lang="ru-RU" sz="2400" b="1" dirty="0" smtClean="0">
                <a:solidFill>
                  <a:srgbClr val="0070C0"/>
                </a:solidFill>
              </a:rPr>
              <a:t>ниже</a:t>
            </a:r>
            <a:r>
              <a:rPr lang="ru-RU" sz="2400" b="1" dirty="0">
                <a:solidFill>
                  <a:srgbClr val="0070C0"/>
                </a:solidFill>
              </a:rPr>
              <a:t>,  чем в среднем по </a:t>
            </a:r>
            <a:r>
              <a:rPr lang="ru-RU" sz="2400" b="1" dirty="0" smtClean="0">
                <a:solidFill>
                  <a:srgbClr val="0070C0"/>
                </a:solidFill>
              </a:rPr>
              <a:t>стране.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072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8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100102" y="1062990"/>
            <a:ext cx="9350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Общая численность безработных, рассчитанная по методологии минимальной оплаты труда,  за 2018 год </a:t>
            </a:r>
            <a:endParaRPr lang="ru-RU" b="1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48973760"/>
              </p:ext>
            </p:extLst>
          </p:nvPr>
        </p:nvGraphicFramePr>
        <p:xfrm>
          <a:off x="2100102" y="1709321"/>
          <a:ext cx="9350489" cy="5032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7601055" y="2447546"/>
            <a:ext cx="3849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прошлом году средний размер пособия по безработице </a:t>
            </a:r>
            <a:r>
              <a:rPr lang="ru-RU" dirty="0" smtClean="0"/>
              <a:t>составлял</a:t>
            </a:r>
          </a:p>
          <a:p>
            <a:r>
              <a:rPr lang="ru-RU" sz="3600" b="1" dirty="0" smtClean="0">
                <a:solidFill>
                  <a:schemeClr val="accent5"/>
                </a:solidFill>
              </a:rPr>
              <a:t>850 рублей</a:t>
            </a:r>
          </a:p>
          <a:p>
            <a:r>
              <a:rPr lang="ru-RU" dirty="0" smtClean="0"/>
              <a:t>или </a:t>
            </a:r>
            <a:r>
              <a:rPr lang="ru-RU" b="1" dirty="0">
                <a:solidFill>
                  <a:schemeClr val="accent5"/>
                </a:solidFill>
              </a:rPr>
              <a:t>8%</a:t>
            </a:r>
            <a:r>
              <a:rPr lang="ru-RU" dirty="0"/>
              <a:t> от величины прожиточного минимума трудоспособного населения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с 1 января 2019 года – 1500 рублей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102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0395269"/>
              </p:ext>
            </p:extLst>
          </p:nvPr>
        </p:nvGraphicFramePr>
        <p:xfrm>
          <a:off x="2100103" y="2081570"/>
          <a:ext cx="9350488" cy="4528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00102" y="1062990"/>
            <a:ext cx="9350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Доля семей с высокой иждивенческой нагрузкой в общей численности домохозяйств с уровнем доходов ниже величины прожиточного минимума в 2017 году, 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0594" y="6150114"/>
            <a:ext cx="741405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9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100103" y="208824"/>
            <a:ext cx="9350489" cy="6419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ПИЛОТНЫЙ ПРОЕКТ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ПОВЫШЕНИЮ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РЕАЛЬНЫХ ДОХОДОВ ГРАЖДАН И СНИЖЕНИЮ УРОВНЯ БЕДНОСТИ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ТЕРРИТОРИИ КАБАРДИНО-БАЛКАРСКОЙ РЕСПУБЛИКИ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1" y="208824"/>
            <a:ext cx="928501" cy="1139702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2100105" y="864158"/>
            <a:ext cx="9350489" cy="3338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620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3758</TotalTime>
  <Words>1260</Words>
  <Application>Microsoft Macintosh PowerPoint</Application>
  <PresentationFormat>Широкоэкранный</PresentationFormat>
  <Paragraphs>151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Arial</vt:lpstr>
      <vt:lpstr>Office Theme</vt:lpstr>
      <vt:lpstr>РЕАЛИЗАЦИЯ ПИЛОТНОГО ПРОЕКТА, НАПРАВЛЕННОГО НА ПОВЫШЕНИЕ РЕАЛЬНЫХ ДОХОДОВ ГРАЖДАН И СНИЖЕНИЮ УРОВНЯ БЕДНОСТИ В ДВА РАЗА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пользователь Microsoft Office</cp:lastModifiedBy>
  <cp:revision>139</cp:revision>
  <dcterms:created xsi:type="dcterms:W3CDTF">2018-09-04T12:10:47Z</dcterms:created>
  <dcterms:modified xsi:type="dcterms:W3CDTF">2019-02-04T22:17:57Z</dcterms:modified>
</cp:coreProperties>
</file>