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93" r:id="rId2"/>
    <p:sldId id="295" r:id="rId3"/>
    <p:sldId id="336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69" r:id="rId12"/>
    <p:sldId id="370" r:id="rId13"/>
    <p:sldId id="352" r:id="rId14"/>
    <p:sldId id="353" r:id="rId15"/>
    <p:sldId id="354" r:id="rId16"/>
    <p:sldId id="355" r:id="rId17"/>
    <p:sldId id="337" r:id="rId18"/>
    <p:sldId id="338" r:id="rId19"/>
    <p:sldId id="356" r:id="rId20"/>
    <p:sldId id="357" r:id="rId21"/>
    <p:sldId id="358" r:id="rId22"/>
    <p:sldId id="340" r:id="rId23"/>
    <p:sldId id="341" r:id="rId24"/>
    <p:sldId id="342" r:id="rId25"/>
    <p:sldId id="361" r:id="rId26"/>
    <p:sldId id="344" r:id="rId27"/>
    <p:sldId id="365" r:id="rId28"/>
    <p:sldId id="366" r:id="rId29"/>
    <p:sldId id="367" r:id="rId30"/>
    <p:sldId id="359" r:id="rId31"/>
    <p:sldId id="360" r:id="rId32"/>
  </p:sldIdLst>
  <p:sldSz cx="9144000" cy="6858000" type="screen4x3"/>
  <p:notesSz cx="6805613" cy="9939338"/>
  <p:defaultTextStyle>
    <a:defPPr>
      <a:defRPr lang="ru-RU"/>
    </a:defPPr>
    <a:lvl1pPr marL="0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4501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9002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73503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8004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22505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47006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71507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96008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40" userDrawn="1">
          <p15:clr>
            <a:srgbClr val="A4A3A4"/>
          </p15:clr>
        </p15:guide>
        <p15:guide id="3" orient="horz" pos="16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FF"/>
    <a:srgbClr val="FFFF99"/>
    <a:srgbClr val="FFFFCC"/>
    <a:srgbClr val="E7EFF9"/>
    <a:srgbClr val="CC0066"/>
    <a:srgbClr val="FF6699"/>
    <a:srgbClr val="600030"/>
    <a:srgbClr val="FF9933"/>
    <a:srgbClr val="6600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8" autoAdjust="0"/>
    <p:restoredTop sz="96404" autoAdjust="0"/>
  </p:normalViewPr>
  <p:slideViewPr>
    <p:cSldViewPr>
      <p:cViewPr varScale="1">
        <p:scale>
          <a:sx n="113" d="100"/>
          <a:sy n="113" d="100"/>
        </p:scale>
        <p:origin x="1398" y="84"/>
      </p:cViewPr>
      <p:guideLst>
        <p:guide pos="340"/>
        <p:guide orient="horz" pos="16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9"/>
            <a:ext cx="2949099" cy="496967"/>
          </a:xfrm>
          <a:prstGeom prst="rect">
            <a:avLst/>
          </a:prstGeom>
        </p:spPr>
        <p:txBody>
          <a:bodyPr vert="horz" lIns="92398" tIns="46201" rIns="92398" bIns="462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8" y="9"/>
            <a:ext cx="2949099" cy="496967"/>
          </a:xfrm>
          <a:prstGeom prst="rect">
            <a:avLst/>
          </a:prstGeom>
        </p:spPr>
        <p:txBody>
          <a:bodyPr vert="horz" lIns="92398" tIns="46201" rIns="92398" bIns="46201" rtlCol="0"/>
          <a:lstStyle>
            <a:lvl1pPr algn="r">
              <a:defRPr sz="1200"/>
            </a:lvl1pPr>
          </a:lstStyle>
          <a:p>
            <a:fld id="{436A37A9-8863-440F-A8E2-16BD476E68BD}" type="datetimeFigureOut">
              <a:rPr lang="ru-RU" smtClean="0"/>
              <a:pPr/>
              <a:t>29.03.2023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8" tIns="46201" rIns="92398" bIns="462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2398" tIns="46201" rIns="92398" bIns="4620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40650"/>
            <a:ext cx="2949099" cy="496967"/>
          </a:xfrm>
          <a:prstGeom prst="rect">
            <a:avLst/>
          </a:prstGeom>
        </p:spPr>
        <p:txBody>
          <a:bodyPr vert="horz" lIns="92398" tIns="46201" rIns="92398" bIns="462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8" y="9440650"/>
            <a:ext cx="2949099" cy="496967"/>
          </a:xfrm>
          <a:prstGeom prst="rect">
            <a:avLst/>
          </a:prstGeom>
        </p:spPr>
        <p:txBody>
          <a:bodyPr vert="horz" lIns="92398" tIns="46201" rIns="92398" bIns="46201" rtlCol="0" anchor="b"/>
          <a:lstStyle>
            <a:lvl1pPr algn="r">
              <a:defRPr sz="1200"/>
            </a:lvl1pPr>
          </a:lstStyle>
          <a:p>
            <a:fld id="{8B7EB016-B05A-46B8-99FD-C38A8A57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78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4501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9002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3503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8004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2505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7006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1507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6008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243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182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23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784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720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31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36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15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998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851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754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5004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7755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1585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895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8289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9488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4322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957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1890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822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35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63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740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207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732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382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79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54AF-3881-4B27-84E3-C378AC395945}" type="datetime1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47EC-A7D6-4E02-A693-C366C23D5159}" type="datetime1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4DE8-2883-490C-A194-B19A9FA23B65}" type="datetime1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7F10-85A7-425A-9AE2-44F5B97C5B14}" type="datetime1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5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90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5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8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25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70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15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60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3DE0-5E21-43AA-881E-88737B35D3AE}" type="datetime1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A4F2-6BB6-4522-A8E1-56F829419407}" type="datetime1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85FC-D715-4B30-98A6-8A290A352B32}" type="datetime1">
              <a:rPr lang="ru-RU" smtClean="0"/>
              <a:pPr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18A5-0223-4DA1-B0AA-0311F8F2EF1A}" type="datetime1">
              <a:rPr lang="ru-RU" smtClean="0"/>
              <a:pPr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B783-AF67-4C49-B627-019929EFCDDA}" type="datetime1">
              <a:rPr lang="ru-RU" smtClean="0"/>
              <a:pPr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89BDF-61E6-495B-93DC-152272CEF9AF}" type="datetime1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24501" indent="0">
              <a:buNone/>
              <a:defRPr sz="2600"/>
            </a:lvl2pPr>
            <a:lvl3pPr marL="849002" indent="0">
              <a:buNone/>
              <a:defRPr sz="2300"/>
            </a:lvl3pPr>
            <a:lvl4pPr marL="1273503" indent="0">
              <a:buNone/>
              <a:defRPr sz="1900"/>
            </a:lvl4pPr>
            <a:lvl5pPr marL="1698004" indent="0">
              <a:buNone/>
              <a:defRPr sz="1900"/>
            </a:lvl5pPr>
            <a:lvl6pPr marL="2122505" indent="0">
              <a:buNone/>
              <a:defRPr sz="1900"/>
            </a:lvl6pPr>
            <a:lvl7pPr marL="2547006" indent="0">
              <a:buNone/>
              <a:defRPr sz="1900"/>
            </a:lvl7pPr>
            <a:lvl8pPr marL="2971507" indent="0">
              <a:buNone/>
              <a:defRPr sz="1900"/>
            </a:lvl8pPr>
            <a:lvl9pPr marL="3396008" indent="0">
              <a:buNone/>
              <a:defRPr sz="1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FAB3-75FD-4CF3-B53C-2EF72C4A5609}" type="datetime1">
              <a:rPr lang="ru-RU" smtClean="0"/>
              <a:pPr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4900" tIns="42450" rIns="84900" bIns="4245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84900" tIns="42450" rIns="84900" bIns="4245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8D40D-45C3-4291-B8E3-395825BE97D3}" type="datetime1">
              <a:rPr lang="ru-RU" smtClean="0"/>
              <a:pPr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849002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376" indent="-318376" algn="l" defTabSz="84900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9814" indent="-265313" algn="l" defTabSz="849002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1253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754" indent="-212251" algn="l" defTabSz="849002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0255" indent="-212251" algn="l" defTabSz="849002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4756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9257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758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8259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01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02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03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004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505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006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507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008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7932" y="4567047"/>
            <a:ext cx="5696487" cy="1382233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endParaRPr lang="ru-RU" sz="2400" dirty="0">
              <a:solidFill>
                <a:srgbClr val="008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23528" y="3284984"/>
            <a:ext cx="8636596" cy="2273819"/>
          </a:xfrm>
          <a:prstGeom prst="rect">
            <a:avLst/>
          </a:prstGeom>
          <a:effectLst/>
        </p:spPr>
        <p:txBody>
          <a:bodyPr vert="horz" lIns="84900" tIns="42450" rIns="84900" bIns="42450" rtlCol="0" anchor="ctr">
            <a:noAutofit/>
          </a:bodyPr>
          <a:lstStyle>
            <a:lvl1pPr algn="ctr" defTabSz="849002" rtl="0" eaLnBrk="1" latinLnBrk="0" hangingPunct="1">
              <a:spcBef>
                <a:spcPct val="0"/>
              </a:spcBef>
              <a:buNone/>
              <a:defRPr sz="4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ПУБЛИЧНАЯ ДЕКЛАРАЦИЯ</a:t>
            </a:r>
            <a:r>
              <a:rPr lang="en-US" sz="2800" b="1" dirty="0"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ЦЕЛЕЙ</a:t>
            </a:r>
            <a:endParaRPr lang="en-US" sz="2800" b="1" dirty="0">
              <a:solidFill>
                <a:srgbClr val="008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800" b="1" dirty="0"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И ЗАДАЧ – </a:t>
            </a:r>
            <a:r>
              <a:rPr lang="ru-RU" sz="2800" b="1" dirty="0" smtClean="0"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2022 </a:t>
            </a:r>
            <a:endParaRPr lang="ru-RU" sz="2800" dirty="0">
              <a:solidFill>
                <a:srgbClr val="008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Google Shape;109;g8f672cf8d1_0_90">
            <a:extLst>
              <a:ext uri="{FF2B5EF4-FFF2-40B4-BE49-F238E27FC236}">
                <a16:creationId xmlns:a16="http://schemas.microsoft.com/office/drawing/2014/main" xmlns="" id="{0ABB8453-0551-4802-B01B-E889AA9BBA9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1520" y="395649"/>
            <a:ext cx="1606390" cy="16793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5229200"/>
            <a:ext cx="9144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Прямоугольник 5"/>
          <p:cNvSpPr/>
          <p:nvPr/>
        </p:nvSpPr>
        <p:spPr>
          <a:xfrm>
            <a:off x="6230309" y="138231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24501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49002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3503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8004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22505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7006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507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96008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УТВЕРЖДАЮ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Министр труда и социальной защиты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                    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___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А.О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Котяков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«___»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___202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год </a:t>
            </a: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33094" y="2636913"/>
            <a:ext cx="8839261" cy="1800201"/>
            <a:chOff x="391923" y="3120724"/>
            <a:chExt cx="8281698" cy="1582865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51817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А.Н. Пудов,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развития социального страхования</a:t>
              </a:r>
              <a:endParaRPr kumimoji="0" lang="ru-RU" sz="13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20725"/>
              <a:ext cx="2593503" cy="158286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Совершенствование законодательства в части оптимизации тарифов страховых взносов в государственные внебюджетные фонды, в том числе унификация базы для исчисления страховых взносов в государственные внебюджетные фонды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8851" y="3120725"/>
              <a:ext cx="3024336" cy="88640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Увеличение с 1 января 2025 года в 1,5 раза максимальных сумм пособий по временной нетрудоспособности, по беременности и родам и ежемесячного пособия по уходу за ребенком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1916832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11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«Увеличение размеров пособий по обязательному социальному страхованию и расширение круга их получателей» 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33094" y="4635549"/>
            <a:ext cx="8839261" cy="1800201"/>
            <a:chOff x="391923" y="3120724"/>
            <a:chExt cx="8281698" cy="1582865"/>
          </a:xfrm>
        </p:grpSpPr>
        <p:sp>
          <p:nvSpPr>
            <p:cNvPr id="3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51817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А.Н. Пудов,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развития социального страхования</a:t>
              </a:r>
              <a:endParaRPr kumimoji="0" lang="ru-RU" sz="13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39" name="Заголовок 1"/>
            <p:cNvSpPr txBox="1">
              <a:spLocks/>
            </p:cNvSpPr>
            <p:nvPr/>
          </p:nvSpPr>
          <p:spPr>
            <a:xfrm>
              <a:off x="532065" y="3120725"/>
              <a:ext cx="2593503" cy="158286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Предоставление права на пособия по обязательному социальному страхованию на случай временной нетрудоспособности и в связи с материнством лицам, выполняющим работы (оказывающим услуги) на основании гражданско-правовых договоров</a:t>
              </a:r>
            </a:p>
          </p:txBody>
        </p:sp>
        <p:sp>
          <p:nvSpPr>
            <p:cNvPr id="40" name="Заголовок 1"/>
            <p:cNvSpPr txBox="1">
              <a:spLocks/>
            </p:cNvSpPr>
            <p:nvPr/>
          </p:nvSpPr>
          <p:spPr>
            <a:xfrm>
              <a:off x="3358851" y="3120726"/>
              <a:ext cx="3024336" cy="134506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Установление равных социальных гарантий для лиц, занятых по трудовым договорам и договорам гражданско-правового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характера</a:t>
              </a:r>
            </a:p>
            <a:p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доходов более 4 млн граждан, занятых по договорам гражданско-правового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характера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2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093299" y="5661248"/>
            <a:ext cx="163952" cy="174701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60" name="Группа 59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2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1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6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7" name="Группа 56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8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9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7" name="Группа 4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9" name="Группа 4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Рисунок 52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7127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плату</a:t>
            </a: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Объект 3"/>
          <p:cNvSpPr txBox="1">
            <a:spLocks/>
          </p:cNvSpPr>
          <p:nvPr/>
        </p:nvSpPr>
        <p:spPr>
          <a:xfrm>
            <a:off x="-1513" y="2139087"/>
            <a:ext cx="9144000" cy="641841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12: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возможности осуществления электронного кадрового документооборота для всех заинтересованных работодателей»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133094" y="2924944"/>
            <a:ext cx="8847567" cy="3744416"/>
            <a:chOff x="133094" y="2834679"/>
            <a:chExt cx="8847567" cy="3744416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133094" y="2834679"/>
              <a:ext cx="8847567" cy="3744416"/>
              <a:chOff x="391923" y="3113088"/>
              <a:chExt cx="8289480" cy="3880326"/>
            </a:xfrm>
          </p:grpSpPr>
          <p:sp>
            <p:nvSpPr>
              <p:cNvPr id="57" name="Oval 35">
                <a:extLst>
                  <a:ext uri="{FF2B5EF4-FFF2-40B4-BE49-F238E27FC236}">
                    <a16:creationId xmlns:a16="http://schemas.microsoft.com/office/drawing/2014/main" xmlns="" id="{DFCAB9D9-E332-4A6A-A64F-1B2CB5F15EDD}"/>
                  </a:ext>
                </a:extLst>
              </p:cNvPr>
              <p:cNvSpPr/>
              <p:nvPr/>
            </p:nvSpPr>
            <p:spPr>
              <a:xfrm>
                <a:off x="3191561" y="3206629"/>
                <a:ext cx="153610" cy="153610"/>
              </a:xfrm>
              <a:prstGeom prst="ellipse">
                <a:avLst/>
              </a:prstGeom>
              <a:solidFill>
                <a:srgbClr val="0083FF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" name="Oval 35">
                <a:extLst>
                  <a:ext uri="{FF2B5EF4-FFF2-40B4-BE49-F238E27FC236}">
                    <a16:creationId xmlns:a16="http://schemas.microsoft.com/office/drawing/2014/main" xmlns="" id="{DFCAB9D9-E332-4A6A-A64F-1B2CB5F15EDD}"/>
                  </a:ext>
                </a:extLst>
              </p:cNvPr>
              <p:cNvSpPr/>
              <p:nvPr/>
            </p:nvSpPr>
            <p:spPr>
              <a:xfrm>
                <a:off x="391923" y="3206629"/>
                <a:ext cx="153610" cy="153610"/>
              </a:xfrm>
              <a:prstGeom prst="ellipse">
                <a:avLst/>
              </a:prstGeom>
              <a:solidFill>
                <a:srgbClr val="0083FF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9" name="Заголовок 1"/>
              <p:cNvSpPr txBox="1">
                <a:spLocks/>
              </p:cNvSpPr>
              <p:nvPr/>
            </p:nvSpPr>
            <p:spPr>
              <a:xfrm>
                <a:off x="6558106" y="3113088"/>
                <a:ext cx="2123297" cy="839222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defTabSz="914400">
                  <a:spcBef>
                    <a:spcPct val="0"/>
                  </a:spcBef>
                  <a:defRPr/>
                </a:pP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Е.В. Мухтиярова,</a:t>
                </a:r>
              </a:p>
              <a:p>
                <a:pPr lvl="0" defTabSz="914400">
                  <a:spcBef>
                    <a:spcPct val="0"/>
                  </a:spcBef>
                  <a:defRPr/>
                </a:pPr>
                <a:endParaRPr lang="ru-RU" sz="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defTabSz="914400">
                  <a:spcBef>
                    <a:spcPct val="0"/>
                  </a:spcBef>
                  <a:defRPr/>
                </a:pP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Департамент оплаты труда, трудовых отношений и социального партнерства</a:t>
                </a:r>
              </a:p>
            </p:txBody>
          </p:sp>
          <p:sp>
            <p:nvSpPr>
              <p:cNvPr id="60" name="Заголовок 1"/>
              <p:cNvSpPr txBox="1">
                <a:spLocks/>
              </p:cNvSpPr>
              <p:nvPr/>
            </p:nvSpPr>
            <p:spPr>
              <a:xfrm>
                <a:off x="532065" y="3138926"/>
                <a:ext cx="2593503" cy="963163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defTabSz="914400">
                  <a:spcBef>
                    <a:spcPct val="0"/>
                  </a:spcBef>
                  <a:defRPr/>
                </a:pP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Обеспечение возможности для всех заинтересованных работодателей ведения документов, связанных с работой, в электронном виде в том числе на портале «Работа в России»</a:t>
                </a:r>
              </a:p>
            </p:txBody>
          </p:sp>
          <p:sp>
            <p:nvSpPr>
              <p:cNvPr id="61" name="Заголовок 1"/>
              <p:cNvSpPr txBox="1">
                <a:spLocks/>
              </p:cNvSpPr>
              <p:nvPr/>
            </p:nvSpPr>
            <p:spPr>
              <a:xfrm>
                <a:off x="3356834" y="3133273"/>
                <a:ext cx="3024336" cy="3860141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Повышение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надежности хранения документов, предусмотренных трудовым законодательством, связанных с 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работой</a:t>
                </a:r>
              </a:p>
              <a:p>
                <a:endPara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Сокращение затрат организаций на ведение кадрового 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администрирования</a:t>
                </a:r>
              </a:p>
              <a:p>
                <a:endPara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Совершенствование ведения электронного кадрового документооборота путем подготовки подзаконных нормативных правовых актов, определяющих требования к ведению электронного кадрового документооборота</a:t>
                </a:r>
              </a:p>
              <a:p>
                <a:endPara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Развитие подсистемы «Электронный кадровый документооборот» портала «работа в России» в целях совершенствования ведения электронного кадрового 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документооборота</a:t>
                </a:r>
                <a:endPara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Oval 35">
                <a:extLst>
                  <a:ext uri="{FF2B5EF4-FFF2-40B4-BE49-F238E27FC236}">
                    <a16:creationId xmlns:a16="http://schemas.microsoft.com/office/drawing/2014/main" xmlns="" id="{DFCAB9D9-E332-4A6A-A64F-1B2CB5F15EDD}"/>
                  </a:ext>
                </a:extLst>
              </p:cNvPr>
              <p:cNvSpPr/>
              <p:nvPr/>
            </p:nvSpPr>
            <p:spPr>
              <a:xfrm>
                <a:off x="6392833" y="3206629"/>
                <a:ext cx="153610" cy="153610"/>
              </a:xfrm>
              <a:prstGeom prst="ellipse">
                <a:avLst/>
              </a:prstGeom>
              <a:solidFill>
                <a:srgbClr val="0083FF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1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21217" y="3712818"/>
              <a:ext cx="163952" cy="14823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Заголовок 1"/>
            <p:cNvSpPr txBox="1">
              <a:spLocks/>
            </p:cNvSpPr>
            <p:nvPr/>
          </p:nvSpPr>
          <p:spPr>
            <a:xfrm>
              <a:off x="6701966" y="3842667"/>
              <a:ext cx="2266247" cy="80098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А.В. Скляр,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информационных технологий</a:t>
              </a:r>
              <a:endPara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75" name="Группа 74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77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8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76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5" name="Группа 64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71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2" name="Группа 71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73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4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66" name="Группа 65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67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8" name="Группа 67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6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0" name="Рисунок 69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0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19525" y="5763325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15185" y="4432898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плату</a:t>
            </a: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2132856"/>
            <a:ext cx="9144000" cy="641841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13: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«Совершенствование механизма сбора информации о профессиональной и иной деятельности граждан, в том числе о ее соответствии полученной квалификации»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33094" y="2852936"/>
            <a:ext cx="8847567" cy="3960440"/>
            <a:chOff x="133094" y="2834679"/>
            <a:chExt cx="8847567" cy="3960440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33094" y="2834679"/>
              <a:ext cx="8847567" cy="3960440"/>
              <a:chOff x="391923" y="3113088"/>
              <a:chExt cx="8289480" cy="4104191"/>
            </a:xfrm>
          </p:grpSpPr>
          <p:sp>
            <p:nvSpPr>
              <p:cNvPr id="44" name="Oval 35">
                <a:extLst>
                  <a:ext uri="{FF2B5EF4-FFF2-40B4-BE49-F238E27FC236}">
                    <a16:creationId xmlns:a16="http://schemas.microsoft.com/office/drawing/2014/main" xmlns="" id="{DFCAB9D9-E332-4A6A-A64F-1B2CB5F15EDD}"/>
                  </a:ext>
                </a:extLst>
              </p:cNvPr>
              <p:cNvSpPr/>
              <p:nvPr/>
            </p:nvSpPr>
            <p:spPr>
              <a:xfrm>
                <a:off x="3191561" y="3206629"/>
                <a:ext cx="153610" cy="153610"/>
              </a:xfrm>
              <a:prstGeom prst="ellipse">
                <a:avLst/>
              </a:prstGeom>
              <a:solidFill>
                <a:srgbClr val="0083FF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" name="Oval 35">
                <a:extLst>
                  <a:ext uri="{FF2B5EF4-FFF2-40B4-BE49-F238E27FC236}">
                    <a16:creationId xmlns:a16="http://schemas.microsoft.com/office/drawing/2014/main" xmlns="" id="{DFCAB9D9-E332-4A6A-A64F-1B2CB5F15EDD}"/>
                  </a:ext>
                </a:extLst>
              </p:cNvPr>
              <p:cNvSpPr/>
              <p:nvPr/>
            </p:nvSpPr>
            <p:spPr>
              <a:xfrm>
                <a:off x="391923" y="3206629"/>
                <a:ext cx="153610" cy="153610"/>
              </a:xfrm>
              <a:prstGeom prst="ellipse">
                <a:avLst/>
              </a:prstGeom>
              <a:solidFill>
                <a:srgbClr val="0083FF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9" name="Заголовок 1"/>
              <p:cNvSpPr txBox="1">
                <a:spLocks/>
              </p:cNvSpPr>
              <p:nvPr/>
            </p:nvSpPr>
            <p:spPr>
              <a:xfrm>
                <a:off x="6558106" y="3113088"/>
                <a:ext cx="2123297" cy="839222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defTabSz="914400">
                  <a:spcBef>
                    <a:spcPct val="0"/>
                  </a:spcBef>
                  <a:defRPr/>
                </a:pP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А.В. Скляр,</a:t>
                </a:r>
              </a:p>
              <a:p>
                <a:pPr lvl="0" defTabSz="914400">
                  <a:spcBef>
                    <a:spcPct val="0"/>
                  </a:spcBef>
                  <a:defRPr/>
                </a:pPr>
                <a:endParaRPr lang="ru-RU" sz="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defTabSz="914400">
                  <a:spcBef>
                    <a:spcPct val="0"/>
                  </a:spcBef>
                  <a:defRPr/>
                </a:pP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Департамент информационных технологий</a:t>
                </a:r>
              </a:p>
            </p:txBody>
          </p:sp>
          <p:sp>
            <p:nvSpPr>
              <p:cNvPr id="88" name="Заголовок 1"/>
              <p:cNvSpPr txBox="1">
                <a:spLocks/>
              </p:cNvSpPr>
              <p:nvPr/>
            </p:nvSpPr>
            <p:spPr>
              <a:xfrm>
                <a:off x="532065" y="3138924"/>
                <a:ext cx="2593503" cy="200786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defTabSz="914400">
                  <a:spcBef>
                    <a:spcPct val="0"/>
                  </a:spcBef>
                  <a:defRPr/>
                </a:pP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Развитие подсистемы «Анализ трудоустройства граждан»  информационно-аналитической системы Общероссийская база вакансий «Работа в России»  в части учета в рамках мониторинга профессиональной и иной деятельности граждан дополнительных индивидуальных показателей граждан</a:t>
                </a:r>
              </a:p>
            </p:txBody>
          </p:sp>
          <p:sp>
            <p:nvSpPr>
              <p:cNvPr id="100" name="Заголовок 1"/>
              <p:cNvSpPr txBox="1">
                <a:spLocks/>
              </p:cNvSpPr>
              <p:nvPr/>
            </p:nvSpPr>
            <p:spPr>
              <a:xfrm>
                <a:off x="3356834" y="3133273"/>
                <a:ext cx="3024336" cy="408400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Повышение эффективности выбора абитуриентами конкретных видов специальностей и квалификации, профессий  на рынке труда</a:t>
                </a:r>
              </a:p>
              <a:p>
                <a:endPara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Предоставление работодателям необходимой информации о выпускниках, их зарплатных ожиданиях, формирование  стратегии подбора молодых специалистов и формирования кадрового состава</a:t>
                </a:r>
              </a:p>
              <a:p>
                <a:endPara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Повышение уровня информированности граждан, в том числе ищущих работу, о текущей ситуации на рынке труда, тенденциях в трудоустройстве</a:t>
                </a:r>
              </a:p>
              <a:p>
                <a:endPara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Создание эффективных инструментов для формирования государственной политики в сфере трудовых и образовательных отношений</a:t>
                </a:r>
              </a:p>
            </p:txBody>
          </p:sp>
          <p:sp>
            <p:nvSpPr>
              <p:cNvPr id="52" name="Oval 35">
                <a:extLst>
                  <a:ext uri="{FF2B5EF4-FFF2-40B4-BE49-F238E27FC236}">
                    <a16:creationId xmlns:a16="http://schemas.microsoft.com/office/drawing/2014/main" xmlns="" id="{DFCAB9D9-E332-4A6A-A64F-1B2CB5F15EDD}"/>
                  </a:ext>
                </a:extLst>
              </p:cNvPr>
              <p:cNvSpPr/>
              <p:nvPr/>
            </p:nvSpPr>
            <p:spPr>
              <a:xfrm>
                <a:off x="6392833" y="3206629"/>
                <a:ext cx="153610" cy="153610"/>
              </a:xfrm>
              <a:prstGeom prst="ellipse">
                <a:avLst/>
              </a:prstGeom>
              <a:solidFill>
                <a:srgbClr val="0083FF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7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21217" y="3897268"/>
              <a:ext cx="163952" cy="14823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21217" y="5134721"/>
              <a:ext cx="163952" cy="14823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9" name="Заголовок 1"/>
            <p:cNvSpPr txBox="1">
              <a:spLocks/>
            </p:cNvSpPr>
            <p:nvPr/>
          </p:nvSpPr>
          <p:spPr>
            <a:xfrm>
              <a:off x="6701966" y="3842667"/>
              <a:ext cx="2266247" cy="80098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Е.В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Мухтиярова,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оплаты труда, трудовых отношений и социального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партнерства</a:t>
              </a:r>
              <a:endPara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34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21217" y="6093296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38" name="Группа 37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57" name="Группа 5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5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0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9" name="Группа 38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6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1" name="Группа 50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3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0" name="Группа 39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1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2" name="Группа 41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3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5" name="Рисунок 44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10977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 Увеличить уровень пенсионного обеспечения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1916832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14: «Повышение уровня пенсионного обеспечения граждан» </a:t>
            </a: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09202" y="3794397"/>
            <a:ext cx="8839261" cy="2886821"/>
            <a:chOff x="391923" y="3120724"/>
            <a:chExt cx="8281698" cy="2538299"/>
          </a:xfrm>
        </p:grpSpPr>
        <p:sp>
          <p:nvSpPr>
            <p:cNvPr id="3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90645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А.Н. Пудов,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государственной политики в сфере пенсионного обеспечения</a:t>
              </a:r>
            </a:p>
          </p:txBody>
        </p:sp>
        <p:sp>
          <p:nvSpPr>
            <p:cNvPr id="39" name="Заголовок 1"/>
            <p:cNvSpPr txBox="1">
              <a:spLocks/>
            </p:cNvSpPr>
            <p:nvPr/>
          </p:nvSpPr>
          <p:spPr>
            <a:xfrm>
              <a:off x="545533" y="3120724"/>
              <a:ext cx="2593503" cy="253829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2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Актуализация показателя - годового индекса роста среднемесячной заработной платы в Российской Федерации в рамках выполнения мероприятий по реализации Федеральных законов от 10 мая </a:t>
              </a:r>
              <a:r>
                <a:rPr lang="ru-RU" sz="12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12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2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2010 г. </a:t>
              </a:r>
              <a:r>
                <a:rPr lang="ru-RU" sz="12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№ 84-ФЗ «О дополнительном социальном обеспечении отдельных категорий работников организаций угольной промышленности» и </a:t>
              </a:r>
              <a:r>
                <a:rPr lang="ru-RU" sz="12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12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2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 </a:t>
              </a:r>
              <a:r>
                <a:rPr lang="ru-RU" sz="12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27 ноября 2001 </a:t>
              </a:r>
              <a:r>
                <a:rPr lang="ru-RU" sz="12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г. </a:t>
              </a:r>
              <a:r>
                <a:rPr lang="ru-RU" sz="12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№ 155-ФЗ </a:t>
              </a:r>
              <a:r>
                <a:rPr lang="ru-RU" sz="12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12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2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ru-RU" sz="12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 дополнительном социальном обеспечении членов летных экипажей воздушных судов гражданской авиации»</a:t>
              </a:r>
            </a:p>
          </p:txBody>
        </p:sp>
        <p:sp>
          <p:nvSpPr>
            <p:cNvPr id="40" name="Заголовок 1"/>
            <p:cNvSpPr txBox="1">
              <a:spLocks/>
            </p:cNvSpPr>
            <p:nvPr/>
          </p:nvSpPr>
          <p:spPr>
            <a:xfrm>
              <a:off x="3358851" y="3120726"/>
              <a:ext cx="3024336" cy="90644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Определение размера доплаты к пенсии членам летных экипажей воздушных судов гражданской авиации и отдельным категориям работников организаций угольной промышленности</a:t>
              </a:r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33094" y="2291693"/>
            <a:ext cx="8839261" cy="1353331"/>
            <a:chOff x="133094" y="2636912"/>
            <a:chExt cx="8839261" cy="1353331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33094" y="2636912"/>
              <a:ext cx="8839261" cy="1353331"/>
              <a:chOff x="391923" y="3120724"/>
              <a:chExt cx="8281698" cy="1189945"/>
            </a:xfrm>
          </p:grpSpPr>
          <p:sp>
            <p:nvSpPr>
              <p:cNvPr id="44" name="Oval 35">
                <a:extLst>
                  <a:ext uri="{FF2B5EF4-FFF2-40B4-BE49-F238E27FC236}">
                    <a16:creationId xmlns:a16="http://schemas.microsoft.com/office/drawing/2014/main" xmlns="" id="{DFCAB9D9-E332-4A6A-A64F-1B2CB5F15EDD}"/>
                  </a:ext>
                </a:extLst>
              </p:cNvPr>
              <p:cNvSpPr/>
              <p:nvPr/>
            </p:nvSpPr>
            <p:spPr>
              <a:xfrm>
                <a:off x="3191561" y="3188750"/>
                <a:ext cx="153610" cy="153610"/>
              </a:xfrm>
              <a:prstGeom prst="ellipse">
                <a:avLst/>
              </a:prstGeom>
              <a:solidFill>
                <a:srgbClr val="0083FF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" name="Oval 35">
                <a:extLst>
                  <a:ext uri="{FF2B5EF4-FFF2-40B4-BE49-F238E27FC236}">
                    <a16:creationId xmlns:a16="http://schemas.microsoft.com/office/drawing/2014/main" xmlns="" id="{DFCAB9D9-E332-4A6A-A64F-1B2CB5F15EDD}"/>
                  </a:ext>
                </a:extLst>
              </p:cNvPr>
              <p:cNvSpPr/>
              <p:nvPr/>
            </p:nvSpPr>
            <p:spPr>
              <a:xfrm>
                <a:off x="391923" y="3188750"/>
                <a:ext cx="153610" cy="153610"/>
              </a:xfrm>
              <a:prstGeom prst="ellipse">
                <a:avLst/>
              </a:prstGeom>
              <a:solidFill>
                <a:srgbClr val="0083FF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9" name="Заголовок 1"/>
              <p:cNvSpPr txBox="1">
                <a:spLocks/>
              </p:cNvSpPr>
              <p:nvPr/>
            </p:nvSpPr>
            <p:spPr>
              <a:xfrm>
                <a:off x="6550324" y="3120724"/>
                <a:ext cx="2123297" cy="94971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dirty="0" smtClean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А.Н. Пудов,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Департамент </a:t>
                </a:r>
                <a:r>
                  <a:rPr lang="ru-RU" sz="1300" dirty="0" smtClean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государственной политики в сфере пенсионного обеспечения</a:t>
                </a:r>
                <a:endParaRPr kumimoji="0" lang="ru-RU" sz="130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Заголовок 1"/>
              <p:cNvSpPr txBox="1">
                <a:spLocks/>
              </p:cNvSpPr>
              <p:nvPr/>
            </p:nvSpPr>
            <p:spPr>
              <a:xfrm>
                <a:off x="532065" y="3120725"/>
                <a:ext cx="2593503" cy="518170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defTabSz="914400">
                  <a:spcBef>
                    <a:spcPct val="0"/>
                  </a:spcBef>
                  <a:defRPr/>
                </a:pP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Увеличение с 1 января 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2022 г.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страховых пенсий неработающим 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пенсионерам на 8,6 %</a:t>
                </a:r>
                <a:endPara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0" name="Заголовок 1"/>
              <p:cNvSpPr txBox="1">
                <a:spLocks/>
              </p:cNvSpPr>
              <p:nvPr/>
            </p:nvSpPr>
            <p:spPr>
              <a:xfrm>
                <a:off x="3358851" y="3120725"/>
                <a:ext cx="3024336" cy="1189944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Темпы роста страховых пенсий, превышающие фактический рост потребительских цен за прошедший 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год</a:t>
                </a:r>
              </a:p>
              <a:p>
                <a:endPara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Повышение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доходов около 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30,8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млн 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неработающих пенсионеров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получателей страховой пенсии</a:t>
                </a:r>
              </a:p>
            </p:txBody>
          </p:sp>
          <p:sp>
            <p:nvSpPr>
              <p:cNvPr id="52" name="Oval 35">
                <a:extLst>
                  <a:ext uri="{FF2B5EF4-FFF2-40B4-BE49-F238E27FC236}">
                    <a16:creationId xmlns:a16="http://schemas.microsoft.com/office/drawing/2014/main" xmlns="" id="{DFCAB9D9-E332-4A6A-A64F-1B2CB5F15EDD}"/>
                  </a:ext>
                </a:extLst>
              </p:cNvPr>
              <p:cNvSpPr/>
              <p:nvPr/>
            </p:nvSpPr>
            <p:spPr>
              <a:xfrm>
                <a:off x="6390758" y="3188750"/>
                <a:ext cx="153610" cy="153610"/>
              </a:xfrm>
              <a:prstGeom prst="ellipse">
                <a:avLst/>
              </a:prstGeom>
              <a:solidFill>
                <a:srgbClr val="0083FF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3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21217" y="3487911"/>
              <a:ext cx="163952" cy="174701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60" name="Группа 59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2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1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6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7" name="Группа 56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8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9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7" name="Группа 4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9" name="Группа 4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Рисунок 52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7360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 Увеличить уровень пенсионного обеспечения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711951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09202" y="2974153"/>
            <a:ext cx="8839261" cy="1030911"/>
            <a:chOff x="391923" y="3120724"/>
            <a:chExt cx="8281698" cy="906450"/>
          </a:xfrm>
        </p:grpSpPr>
        <p:sp>
          <p:nvSpPr>
            <p:cNvPr id="3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90645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А.Н. Пудов,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государственной политики в сфере пенсионного обеспечения</a:t>
              </a:r>
            </a:p>
          </p:txBody>
        </p:sp>
        <p:sp>
          <p:nvSpPr>
            <p:cNvPr id="39" name="Заголовок 1"/>
            <p:cNvSpPr txBox="1">
              <a:spLocks/>
            </p:cNvSpPr>
            <p:nvPr/>
          </p:nvSpPr>
          <p:spPr>
            <a:xfrm>
              <a:off x="545533" y="3120725"/>
              <a:ext cx="2593503" cy="82308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Реализация статьи 17 Федерального закона от 38 декабря 2013 г. </a:t>
              </a:r>
              <a:b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№ 424-ФЗ «О накопительной пенсии»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Заголовок 1"/>
            <p:cNvSpPr txBox="1">
              <a:spLocks/>
            </p:cNvSpPr>
            <p:nvPr/>
          </p:nvSpPr>
          <p:spPr>
            <a:xfrm>
              <a:off x="3358851" y="3120726"/>
              <a:ext cx="3024336" cy="55647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Установление величины ожидаемого периода выплаты накопительной пенсии на 2023 год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33094" y="1916832"/>
            <a:ext cx="8839261" cy="991573"/>
            <a:chOff x="391923" y="3120724"/>
            <a:chExt cx="8281698" cy="871862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0324" y="3120725"/>
              <a:ext cx="2123297" cy="87186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А.Н. Пудов,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государственной политики в сфере пенсионного обеспечения</a:t>
              </a:r>
              <a:endParaRPr kumimoji="0" lang="ru-RU" sz="13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20724"/>
              <a:ext cx="2593503" cy="69646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Выполнение мероприятий по реализации Федерального закона от 28 декабря 2013 г. № 400-ФЗ </a:t>
              </a:r>
              <a:b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«О страховых пенсиях»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8851" y="3120725"/>
              <a:ext cx="3024336" cy="63314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 1 августа 2022 г. обеспечение проведения </a:t>
              </a:r>
              <a:r>
                <a:rPr lang="ru-RU" sz="13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беззаявительного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перерасчета размеров страховых пенсий пенсионерам, осуществлявшим работу в 2021 году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109202" y="4004296"/>
            <a:ext cx="8839261" cy="2853704"/>
            <a:chOff x="391923" y="3120724"/>
            <a:chExt cx="8281698" cy="2316218"/>
          </a:xfrm>
        </p:grpSpPr>
        <p:sp>
          <p:nvSpPr>
            <p:cNvPr id="56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90645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А.Н. Пудов,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государственной политики в сфере пенсионного обеспечения</a:t>
              </a:r>
            </a:p>
          </p:txBody>
        </p:sp>
        <p:sp>
          <p:nvSpPr>
            <p:cNvPr id="59" name="Заголовок 1"/>
            <p:cNvSpPr txBox="1">
              <a:spLocks/>
            </p:cNvSpPr>
            <p:nvPr/>
          </p:nvSpPr>
          <p:spPr>
            <a:xfrm>
              <a:off x="545533" y="3120725"/>
              <a:ext cx="2593503" cy="90644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Реализация норм Федерального закона от 26 мая 2021 г. № 153-ФЗ «О внесении изменений в отдельные законодательные акты Российской Федерации»</a:t>
              </a:r>
            </a:p>
          </p:txBody>
        </p:sp>
        <p:sp>
          <p:nvSpPr>
            <p:cNvPr id="60" name="Заголовок 1"/>
            <p:cNvSpPr txBox="1">
              <a:spLocks/>
            </p:cNvSpPr>
            <p:nvPr/>
          </p:nvSpPr>
          <p:spPr>
            <a:xfrm>
              <a:off x="3358851" y="3120725"/>
              <a:ext cx="3024336" cy="231621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беззаявительное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назначение досрочных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пенсий безработным </a:t>
              </a:r>
              <a:r>
                <a:rPr lang="ru-RU" sz="11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предпенсионерам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 предложению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органов службы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занятости;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беззаявительное назначение страховых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пенсий по инвалидности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социальных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пенсий по инвалидности;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беззаявительное установление федеральных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региональных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социальных доплат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 пенсиям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назначение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страховой пенсии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старости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автоматическом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режиме, обеспечивающем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упрощение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процедуры назначения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страховой пенсии по старости и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максимальное сокращение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сроков назначения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такой пенсии, а также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избавление граждан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 необходимости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личного обращения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клиентскую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службу Пенсионного </a:t>
              </a:r>
              <a:r>
                <a: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фонда Российской </a:t>
              </a:r>
              <a:r>
                <a:rPr lang="ru-RU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Федерации;</a:t>
              </a:r>
              <a:endParaRPr lang="ru-RU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78890" y="1124744"/>
            <a:ext cx="8593465" cy="630516"/>
            <a:chOff x="378890" y="1225923"/>
            <a:chExt cx="8593465" cy="630516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66" name="Группа 65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8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9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7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5" name="Группа 44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62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3" name="Группа 62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64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5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6" name="Группа 45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7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8" name="Группа 47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Рисунок 50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43601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836712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 Увеличить уровень пенсионного обеспечения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25226" y="1844824"/>
            <a:ext cx="8839261" cy="5013176"/>
            <a:chOff x="391923" y="3054522"/>
            <a:chExt cx="8281698" cy="4327650"/>
          </a:xfrm>
        </p:grpSpPr>
        <p:sp>
          <p:nvSpPr>
            <p:cNvPr id="3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90645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А.Н. Пудов,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государственной политики в сфере пенсионного обеспечения</a:t>
              </a:r>
            </a:p>
          </p:txBody>
        </p:sp>
        <p:sp>
          <p:nvSpPr>
            <p:cNvPr id="39" name="Заголовок 1"/>
            <p:cNvSpPr txBox="1">
              <a:spLocks/>
            </p:cNvSpPr>
            <p:nvPr/>
          </p:nvSpPr>
          <p:spPr>
            <a:xfrm>
              <a:off x="545533" y="3120725"/>
              <a:ext cx="2593503" cy="99053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(продолжение) Реализация норм Федерального закона от 26 мая </a:t>
              </a:r>
              <a:b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г. № 153-ФЗ «О внесении изменений в отдельные законодательные акты Российской Федерации»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Заголовок 1"/>
            <p:cNvSpPr txBox="1">
              <a:spLocks/>
            </p:cNvSpPr>
            <p:nvPr/>
          </p:nvSpPr>
          <p:spPr>
            <a:xfrm>
              <a:off x="3358851" y="3054522"/>
              <a:ext cx="3024336" cy="432765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возможность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граждан обращаться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предоставлением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различных государственных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услуг Пенсионного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фонда Российской Федерации однократно посредством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направления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комплексного запроса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зависимости от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статуса (зарегистрированное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лицо, в том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числе </a:t>
              </a:r>
              <a:r>
                <a:rPr lang="ru-RU" sz="105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предпенсионного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возраста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или пенсионер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);</a:t>
              </a:r>
              <a:endParaRPr lang="ru-RU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defRPr/>
              </a:pP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сохранение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ранее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установленного повышения фиксированной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выплаты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 страховой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пенсии гражданам,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проживавшим в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сельской местности, при их выезде на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новое место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жительства за пределы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сельской местности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а также в случае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исключения территории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проживания пенсионера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из второго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раздела «Сельские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населенные пункты» Общероссийского классификатора объектов административно-территориального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деления на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основании принимаемых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субъектах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Российской Федерации законодательных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актов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 административно-территориальном устройстве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субъекта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Российской Федерации или изменениях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ним;</a:t>
              </a:r>
            </a:p>
            <a:p>
              <a:pPr>
                <a:spcBef>
                  <a:spcPct val="0"/>
                </a:spcBef>
                <a:defRPr/>
              </a:pP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инициативное информирование застрахованных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лиц о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предполагаемом размере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страховой пенсии по старости,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 суммах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средств пенсионных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накоплений, учтенных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специальной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части индивидуального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лицевого счета, и правах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выплаты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 счет средств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пенсионных накоплений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автоматическом режиме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 использованием федеральной государственной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информационной 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системы «Единый портал государственных и муниципальных </a:t>
              </a:r>
              <a:r>
                <a:rPr lang="ru-RU" sz="1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услуг (функций</a:t>
              </a:r>
              <a:r>
                <a:rPr lang="ru-RU" sz="10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)»</a:t>
              </a:r>
              <a:endParaRPr lang="ru-RU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defRPr/>
              </a:pP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78890" y="1070292"/>
            <a:ext cx="8593465" cy="630516"/>
            <a:chOff x="378890" y="1225923"/>
            <a:chExt cx="8593465" cy="630516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52" name="Группа 51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56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7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3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6" name="Группа 35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7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8" name="Группа 47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2" name="Группа 41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3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4" name="Группа 43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5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6" name="Рисунок 45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24439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 Увеличить уровень пенсионного обеспечения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2107303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15: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обязательств государства по ежегодному повышению уровня материальной поддержки пенсионеров» 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676455" y="6381328"/>
            <a:ext cx="432050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33094" y="3155789"/>
            <a:ext cx="8839261" cy="2937507"/>
            <a:chOff x="391923" y="3120724"/>
            <a:chExt cx="8281698" cy="2582865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94971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А.Н. Пудов,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государственной политики в сфере пенсионного обеспечения</a:t>
              </a:r>
              <a:endParaRPr kumimoji="0" lang="ru-RU" sz="13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20724"/>
              <a:ext cx="2593503" cy="106331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Выполнение мероприятий по реализации статьи 12.1 Федерального закона от 17 июля 1999 г. № 178-ФЗ </a:t>
              </a:r>
              <a:b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«О государственной социальной помощи»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8851" y="3120726"/>
              <a:ext cx="3024336" cy="258286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Доведение минимального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размера материального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обеспечения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пенсионеров до величины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прожиточного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минимума пенсионера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установленного в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субъекте Российской Федерации; </a:t>
              </a:r>
            </a:p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установление </a:t>
              </a:r>
              <a:r>
                <a:rPr lang="ru-RU" sz="130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социальной </a:t>
              </a:r>
              <a:r>
                <a:rPr lang="ru-RU" sz="13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доплаты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 пенсии;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индексация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пенсий и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ежемесячных денежных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выплат осуществляется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сверх уровня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прожиточного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минимума пенсионера (ПМП);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материальное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неработающего пенсионера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каждом году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будет превышать уровень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ПМП на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сумму индексации пенсии и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ЕДВ в текущем году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8" name="Группа 47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9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7" name="Группа 3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5" name="Группа 44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6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7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8" name="Группа 3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Группа 39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2" name="Рисунок 41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14485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99270" y="2237255"/>
            <a:ext cx="8779238" cy="4620746"/>
            <a:chOff x="453925" y="2816488"/>
            <a:chExt cx="8225462" cy="4292006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205241" y="2950015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453925" y="2945148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6090" y="2816488"/>
              <a:ext cx="2123297" cy="97881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О.Ю. </a:t>
              </a:r>
              <a:r>
                <a:rPr lang="ru-RU" sz="1300" dirty="0" err="1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Баталина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демографической и семейной политики</a:t>
              </a: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92444" y="2816488"/>
              <a:ext cx="2593503" cy="52766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Финансовая поддержка семей при рождении детей в 2022 году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8851" y="2886888"/>
              <a:ext cx="3024336" cy="422160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 1 123 тыс. нуждающихся </a:t>
              </a:r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семей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получат ежемесячные выплаты в связи с рождением (усыновлением) первого ребенка за счет субвенций из федерального бюджета</a:t>
              </a:r>
            </a:p>
            <a:p>
              <a:endParaRPr lang="ru-RU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 615 тыс. семей с тремя и более детьми получат ежемесячную денежную выплату, назначаемую в случае рождения третьего ребенка или последующих детей до достижения ребенком возраста 3 лет</a:t>
              </a:r>
            </a:p>
            <a:p>
              <a:endParaRPr lang="ru-RU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 34 тыс. семей в субъектах Российской Федерации, входящих в состав Дальневосточного федерального округа при рождении первого ребенка получат единовременную выплату, при рождении второго ребенка региональный материнский (семейный) капитал</a:t>
              </a:r>
            </a:p>
            <a:p>
              <a:endParaRPr lang="ru-RU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менее 1 млн семей с ребенком </a:t>
              </a:r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детьми) распорядятся средствами материнского (семейного) капитала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2936102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3: Обеспечить поддержку рождаемости и семей с детьми</a:t>
            </a: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0" y="1876181"/>
            <a:ext cx="9144000" cy="334124"/>
          </a:xfrm>
          <a:prstGeom prst="rect">
            <a:avLst/>
          </a:prstGeom>
        </p:spPr>
        <p:txBody>
          <a:bodyPr vert="horz" lIns="84900" tIns="42450" rIns="84900" bIns="42450" rtlCol="0">
            <a:normAutofit fontScale="92500" lnSpcReduction="20000"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0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16: </a:t>
            </a:r>
            <a:r>
              <a:rPr lang="ru-RU" sz="20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национального проекта «ДЕМОГРАФИЯ»</a:t>
            </a:r>
          </a:p>
          <a:p>
            <a:pPr marL="0" indent="0">
              <a:buFont typeface="Arial" pitchFamily="34" charset="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49544" y="3545587"/>
            <a:ext cx="163952" cy="165376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42129" y="4725144"/>
            <a:ext cx="163952" cy="165376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80732" y="6309320"/>
            <a:ext cx="163952" cy="165376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13510" y="6180892"/>
            <a:ext cx="18871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Пенсионный фонд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</a:p>
          <a:p>
            <a:endParaRPr lang="ru-RU" sz="1200" dirty="0"/>
          </a:p>
        </p:txBody>
      </p:sp>
      <p:sp>
        <p:nvSpPr>
          <p:cNvPr id="46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6553211" y="6309320"/>
            <a:ext cx="163952" cy="165376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Номер слайда 13"/>
          <p:cNvSpPr txBox="1">
            <a:spLocks/>
          </p:cNvSpPr>
          <p:nvPr/>
        </p:nvSpPr>
        <p:spPr>
          <a:xfrm>
            <a:off x="8676455" y="6381328"/>
            <a:ext cx="432050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59" name="Группа 58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2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0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2" name="Группа 41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6" name="Группа 55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7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8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3" name="Группа 42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7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8" name="Группа 47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Рисунок 50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11771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82381" y="2420889"/>
            <a:ext cx="8772122" cy="2140037"/>
            <a:chOff x="453925" y="2816488"/>
            <a:chExt cx="8218795" cy="1987785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226049" y="2943683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453925" y="2945148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49423" y="3969553"/>
              <a:ext cx="2123297" cy="78660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О.Ю. </a:t>
              </a:r>
              <a:r>
                <a:rPr lang="ru-RU" sz="1300" dirty="0" err="1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Баталина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демографической и семейной политики</a:t>
              </a:r>
              <a:endPara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92444" y="2816488"/>
              <a:ext cx="2593503" cy="63876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Упрощение порядка распоряжения средствами материнского (семейного) капитала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8851" y="2886889"/>
              <a:ext cx="3024336" cy="191738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Предоставление государственной услуги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электронном виде</a:t>
              </a:r>
            </a:p>
            <a:p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Реализация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получения документов, необходимых для предоставления услуги, посредством межведомственного взаимодействия, исключая их истребование от заявителя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2936102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поддержку рождаемости и семей с детьми</a:t>
            </a: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0" y="1876180"/>
            <a:ext cx="9144000" cy="565380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«Упрощение порядка распоряжения средствами материнского (семейного) капитала»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32108" y="3717032"/>
            <a:ext cx="163952" cy="165376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06506" y="2420888"/>
            <a:ext cx="196419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А.В.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Скляр,</a:t>
            </a:r>
          </a:p>
          <a:p>
            <a:endParaRPr lang="ru-RU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информационных технологий</a:t>
            </a: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6514314" y="3717032"/>
            <a:ext cx="163952" cy="165376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187584" y="5539504"/>
            <a:ext cx="8776904" cy="1053790"/>
            <a:chOff x="453925" y="2741601"/>
            <a:chExt cx="8223275" cy="978819"/>
          </a:xfrm>
        </p:grpSpPr>
        <p:sp>
          <p:nvSpPr>
            <p:cNvPr id="37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226049" y="2943683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453925" y="2945148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Заголовок 1"/>
            <p:cNvSpPr txBox="1">
              <a:spLocks/>
            </p:cNvSpPr>
            <p:nvPr/>
          </p:nvSpPr>
          <p:spPr>
            <a:xfrm>
              <a:off x="6553903" y="2741601"/>
              <a:ext cx="2123297" cy="97881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О.Ю. </a:t>
              </a:r>
              <a:r>
                <a:rPr lang="ru-RU" sz="1300" dirty="0" err="1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Баталина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демографической и семейной политики</a:t>
              </a:r>
              <a:endPara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43" name="Заголовок 1"/>
            <p:cNvSpPr txBox="1">
              <a:spLocks/>
            </p:cNvSpPr>
            <p:nvPr/>
          </p:nvSpPr>
          <p:spPr>
            <a:xfrm>
              <a:off x="592444" y="2816488"/>
              <a:ext cx="2593503" cy="74419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«Реализация Концепции демографической политики Российской Федерации на период до 2025 года»</a:t>
              </a:r>
            </a:p>
          </p:txBody>
        </p:sp>
        <p:sp>
          <p:nvSpPr>
            <p:cNvPr id="47" name="Заголовок 1"/>
            <p:cNvSpPr txBox="1">
              <a:spLocks/>
            </p:cNvSpPr>
            <p:nvPr/>
          </p:nvSpPr>
          <p:spPr>
            <a:xfrm>
              <a:off x="3379659" y="2813563"/>
              <a:ext cx="2422191" cy="78319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Проведение мероприятий, направленных на смягчение негативных демографических тенденций</a:t>
              </a:r>
            </a:p>
          </p:txBody>
        </p:sp>
        <p:sp>
          <p:nvSpPr>
            <p:cNvPr id="48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2936102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9" name="Объект 3"/>
          <p:cNvSpPr txBox="1">
            <a:spLocks/>
          </p:cNvSpPr>
          <p:nvPr/>
        </p:nvSpPr>
        <p:spPr>
          <a:xfrm>
            <a:off x="0" y="4807836"/>
            <a:ext cx="9144000" cy="565380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18: «Реализация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демографической политики Российской Федерации на период до 2025 года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7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Номер слайда 13"/>
          <p:cNvSpPr txBox="1">
            <a:spLocks/>
          </p:cNvSpPr>
          <p:nvPr/>
        </p:nvSpPr>
        <p:spPr>
          <a:xfrm>
            <a:off x="8676455" y="6381328"/>
            <a:ext cx="432050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378890" y="1196752"/>
            <a:ext cx="8593465" cy="630516"/>
            <a:chOff x="378890" y="1225923"/>
            <a:chExt cx="8593465" cy="630516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67" name="Группа 6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0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6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4" name="Группа 63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65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58" name="Группа 5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5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0" name="Группа 59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6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2" name="Рисунок 61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9301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1916832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19: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доступности предоставления социальных услуг гражданам Российской Федерации» 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33094" y="2489902"/>
            <a:ext cx="8839261" cy="2163234"/>
            <a:chOff x="133094" y="2636910"/>
            <a:chExt cx="8839261" cy="2163234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33094" y="2636910"/>
              <a:ext cx="8839261" cy="2163234"/>
              <a:chOff x="391923" y="3120724"/>
              <a:chExt cx="8281698" cy="1902070"/>
            </a:xfrm>
          </p:grpSpPr>
          <p:sp>
            <p:nvSpPr>
              <p:cNvPr id="44" name="Oval 35">
                <a:extLst>
                  <a:ext uri="{FF2B5EF4-FFF2-40B4-BE49-F238E27FC236}">
                    <a16:creationId xmlns:a16="http://schemas.microsoft.com/office/drawing/2014/main" xmlns="" id="{DFCAB9D9-E332-4A6A-A64F-1B2CB5F15EDD}"/>
                  </a:ext>
                </a:extLst>
              </p:cNvPr>
              <p:cNvSpPr/>
              <p:nvPr/>
            </p:nvSpPr>
            <p:spPr>
              <a:xfrm>
                <a:off x="3191561" y="3188750"/>
                <a:ext cx="153610" cy="153610"/>
              </a:xfrm>
              <a:prstGeom prst="ellipse">
                <a:avLst/>
              </a:prstGeom>
              <a:solidFill>
                <a:srgbClr val="0083FF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" name="Oval 35">
                <a:extLst>
                  <a:ext uri="{FF2B5EF4-FFF2-40B4-BE49-F238E27FC236}">
                    <a16:creationId xmlns:a16="http://schemas.microsoft.com/office/drawing/2014/main" xmlns="" id="{DFCAB9D9-E332-4A6A-A64F-1B2CB5F15EDD}"/>
                  </a:ext>
                </a:extLst>
              </p:cNvPr>
              <p:cNvSpPr/>
              <p:nvPr/>
            </p:nvSpPr>
            <p:spPr>
              <a:xfrm>
                <a:off x="391923" y="3188750"/>
                <a:ext cx="153610" cy="153610"/>
              </a:xfrm>
              <a:prstGeom prst="ellipse">
                <a:avLst/>
              </a:prstGeom>
              <a:solidFill>
                <a:srgbClr val="0083FF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9" name="Заголовок 1"/>
              <p:cNvSpPr txBox="1">
                <a:spLocks/>
              </p:cNvSpPr>
              <p:nvPr/>
            </p:nvSpPr>
            <p:spPr>
              <a:xfrm>
                <a:off x="6550324" y="3120724"/>
                <a:ext cx="2123297" cy="132960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dirty="0" smtClean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О.Ю. </a:t>
                </a:r>
                <a:r>
                  <a:rPr lang="ru-RU" sz="1300" dirty="0" err="1" smtClean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Баталина</a:t>
                </a:r>
                <a:r>
                  <a:rPr lang="ru-RU" sz="1300" dirty="0" smtClean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,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dirty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Департамент </a:t>
                </a:r>
                <a:r>
                  <a:rPr lang="ru-RU" sz="1300" dirty="0" smtClean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социальной защиты и социального обслуживания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05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noProof="0" dirty="0" smtClean="0"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Органы исполнительной власти субъектов Российской Федерации</a:t>
                </a:r>
                <a:endParaRPr kumimoji="0" lang="ru-RU" sz="130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Заголовок 1"/>
              <p:cNvSpPr txBox="1">
                <a:spLocks/>
              </p:cNvSpPr>
              <p:nvPr/>
            </p:nvSpPr>
            <p:spPr>
              <a:xfrm>
                <a:off x="532065" y="3120726"/>
                <a:ext cx="2593503" cy="3212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lvl="0" defTabSz="914400">
                  <a:spcBef>
                    <a:spcPct val="0"/>
                  </a:spcBef>
                  <a:defRPr/>
                </a:pP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Реализация федерального проекта «Старшее поколение»</a:t>
                </a:r>
              </a:p>
            </p:txBody>
          </p:sp>
          <p:sp>
            <p:nvSpPr>
              <p:cNvPr id="100" name="Заголовок 1"/>
              <p:cNvSpPr txBox="1">
                <a:spLocks/>
              </p:cNvSpPr>
              <p:nvPr/>
            </p:nvSpPr>
            <p:spPr>
              <a:xfrm>
                <a:off x="3358851" y="3120726"/>
                <a:ext cx="3024336" cy="190206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Создание системы долговременного ухода </a:t>
                </a:r>
                <a:b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 гражданами пожилого возраста и инвалидами 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2022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году реализация пилотного проекта предусмотрена в 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34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субъектах Российской Федерации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endParaRPr lang="ru-RU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Доля граждан старше трудоспособного возраста и инвалидов, получивших социальные услуги в организациях социального обслуживания, от общего числа граждан старше трудоспособного возраста и 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инвалидов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ru-RU" sz="1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9,69 %</a:t>
                </a:r>
                <a:endPara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Oval 35">
                <a:extLst>
                  <a:ext uri="{FF2B5EF4-FFF2-40B4-BE49-F238E27FC236}">
                    <a16:creationId xmlns:a16="http://schemas.microsoft.com/office/drawing/2014/main" xmlns="" id="{DFCAB9D9-E332-4A6A-A64F-1B2CB5F15EDD}"/>
                  </a:ext>
                </a:extLst>
              </p:cNvPr>
              <p:cNvSpPr/>
              <p:nvPr/>
            </p:nvSpPr>
            <p:spPr>
              <a:xfrm>
                <a:off x="6390758" y="3188750"/>
                <a:ext cx="153610" cy="153610"/>
              </a:xfrm>
              <a:prstGeom prst="ellipse">
                <a:avLst/>
              </a:prstGeom>
              <a:solidFill>
                <a:srgbClr val="0083FF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3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21217" y="3758355"/>
              <a:ext cx="163952" cy="174701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60" name="Группа 59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2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1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6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7" name="Группа 56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8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9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7" name="Группа 4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9" name="Группа 4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Рисунок 52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50" name="Группа 49"/>
          <p:cNvGrpSpPr/>
          <p:nvPr/>
        </p:nvGrpSpPr>
        <p:grpSpPr>
          <a:xfrm>
            <a:off x="133094" y="5013176"/>
            <a:ext cx="8839261" cy="1512168"/>
            <a:chOff x="391923" y="3120724"/>
            <a:chExt cx="8281698" cy="1329606"/>
          </a:xfrm>
        </p:grpSpPr>
        <p:sp>
          <p:nvSpPr>
            <p:cNvPr id="5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4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132960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О.Ю. </a:t>
              </a:r>
              <a:r>
                <a:rPr lang="ru-RU" sz="1300" dirty="0" err="1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Баталина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социальной защиты и социального обслуживания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5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noProof="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Органы исполнительной власти субъектов Российской Федерации</a:t>
              </a:r>
              <a:endParaRPr kumimoji="0" lang="ru-RU" sz="13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65" name="Заголовок 1"/>
            <p:cNvSpPr txBox="1">
              <a:spLocks/>
            </p:cNvSpPr>
            <p:nvPr/>
          </p:nvSpPr>
          <p:spPr>
            <a:xfrm>
              <a:off x="532065" y="3120725"/>
              <a:ext cx="2593503" cy="99319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Увеличение доли негосударственных организаций социального обслуживания в общем количестве организаций социального обслуживания всех форм собственности</a:t>
              </a:r>
            </a:p>
          </p:txBody>
        </p:sp>
        <p:sp>
          <p:nvSpPr>
            <p:cNvPr id="66" name="Заголовок 1"/>
            <p:cNvSpPr txBox="1">
              <a:spLocks/>
            </p:cNvSpPr>
            <p:nvPr/>
          </p:nvSpPr>
          <p:spPr>
            <a:xfrm>
              <a:off x="3358851" y="3120726"/>
              <a:ext cx="3024336" cy="99319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Удельный вес негосударственных организаций социального обслуживания в общем количестве организаций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социального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обслуживания всех форм собственности увеличился с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13,6 % </a:t>
              </a:r>
              <a:b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15,4 %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307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 txBox="1">
            <a:spLocks/>
          </p:cNvSpPr>
          <p:nvPr/>
        </p:nvSpPr>
        <p:spPr>
          <a:xfrm>
            <a:off x="539552" y="1359697"/>
            <a:ext cx="1368152" cy="5040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83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</a:t>
            </a: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rgbClr val="0083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1" name="Заголовок 1"/>
          <p:cNvSpPr txBox="1">
            <a:spLocks/>
          </p:cNvSpPr>
          <p:nvPr/>
        </p:nvSpPr>
        <p:spPr>
          <a:xfrm>
            <a:off x="539512" y="2295801"/>
            <a:ext cx="1368152" cy="5040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83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</a:t>
            </a: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rgbClr val="0083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539552" y="3159897"/>
            <a:ext cx="1368152" cy="5040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83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</a:t>
            </a: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rgbClr val="0083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539512" y="4077072"/>
            <a:ext cx="1368152" cy="5040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83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</a:t>
            </a: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rgbClr val="0083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7" name="Заголовок 1"/>
          <p:cNvSpPr txBox="1">
            <a:spLocks/>
          </p:cNvSpPr>
          <p:nvPr/>
        </p:nvSpPr>
        <p:spPr>
          <a:xfrm>
            <a:off x="539512" y="5015050"/>
            <a:ext cx="1368152" cy="5040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83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</a:t>
            </a: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rgbClr val="0083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13"/>
          <p:cNvSpPr txBox="1">
            <a:spLocks/>
          </p:cNvSpPr>
          <p:nvPr/>
        </p:nvSpPr>
        <p:spPr>
          <a:xfrm>
            <a:off x="8820471" y="6383064"/>
            <a:ext cx="288033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fld id="{0F43F4AF-7D06-4FEB-900F-7B33DEC9A355}" type="slidenum">
              <a:rPr lang="ru-RU" sz="20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>
                <a:defRPr/>
              </a:pPr>
              <a:t>2</a:t>
            </a:fld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Заголовок 1"/>
          <p:cNvSpPr txBox="1">
            <a:spLocks/>
          </p:cNvSpPr>
          <p:nvPr/>
        </p:nvSpPr>
        <p:spPr>
          <a:xfrm>
            <a:off x="12651" y="261300"/>
            <a:ext cx="9108504" cy="64807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ЦЕЛИ И ЗАДАЧИ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МИНТРУДА РОССИИ НА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2022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1200" cap="none" spc="0" normalizeH="0" noProof="0" dirty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8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597406" y="1295847"/>
            <a:ext cx="6156176" cy="586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Обеспечить достойную работу и стабильную заработную плату</a:t>
            </a:r>
            <a:endParaRPr kumimoji="0" lang="ru-RU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2627784" y="2223793"/>
            <a:ext cx="6156176" cy="586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ru-RU" sz="1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Увеличить уровень пенсионного обеспечения </a:t>
            </a:r>
            <a:endParaRPr kumimoji="0" lang="ru-RU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2627784" y="3086742"/>
            <a:ext cx="6372200" cy="586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kumimoji="0" lang="ru-RU" sz="16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Обеспечить поддержку рождаемости</a:t>
            </a:r>
            <a:r>
              <a:rPr kumimoji="0" lang="ru-RU" sz="16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16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семей</a:t>
            </a:r>
            <a:r>
              <a:rPr kumimoji="0" lang="ru-RU" sz="16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 детьми</a:t>
            </a:r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2627784" y="4005064"/>
            <a:ext cx="5976664" cy="586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kumimoji="0" lang="ru-RU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Приблизить социальную защиту к человеку и сделать</a:t>
            </a:r>
            <a:r>
              <a:rPr kumimoji="0" lang="ru-RU" sz="160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социальную поддержку </a:t>
            </a:r>
            <a:r>
              <a:rPr kumimoji="0" lang="ru-RU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более </a:t>
            </a:r>
            <a:r>
              <a:rPr lang="ru-RU" sz="1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адресной</a:t>
            </a:r>
            <a:endParaRPr kumimoji="0" lang="ru-RU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4" name="Заголовок 1"/>
          <p:cNvSpPr txBox="1">
            <a:spLocks/>
          </p:cNvSpPr>
          <p:nvPr/>
        </p:nvSpPr>
        <p:spPr>
          <a:xfrm>
            <a:off x="2627784" y="4941168"/>
            <a:ext cx="6156176" cy="586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kumimoji="0" lang="ru-RU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Повысить открытость</a:t>
            </a:r>
            <a:r>
              <a:rPr kumimoji="0" lang="ru-RU" sz="160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6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государственной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службы</a:t>
            </a:r>
            <a:endParaRPr kumimoji="0" lang="ru-RU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4" name="Заголовок 1"/>
          <p:cNvSpPr txBox="1">
            <a:spLocks/>
          </p:cNvSpPr>
          <p:nvPr/>
        </p:nvSpPr>
        <p:spPr>
          <a:xfrm>
            <a:off x="251520" y="2295801"/>
            <a:ext cx="1368152" cy="5040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323568" y="1441946"/>
            <a:ext cx="360000" cy="360000"/>
          </a:xfrm>
          <a:prstGeom prst="ellipse">
            <a:avLst/>
          </a:prstGeom>
          <a:solidFill>
            <a:srgbClr val="E7EFF9"/>
          </a:solidFill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r>
              <a:rPr lang="ru-RU" sz="21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2" name="Овал 71"/>
          <p:cNvSpPr/>
          <p:nvPr/>
        </p:nvSpPr>
        <p:spPr>
          <a:xfrm>
            <a:off x="323528" y="2378050"/>
            <a:ext cx="360000" cy="360000"/>
          </a:xfrm>
          <a:prstGeom prst="ellipse">
            <a:avLst/>
          </a:prstGeom>
          <a:solidFill>
            <a:srgbClr val="E7EFF9"/>
          </a:solidFill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r>
              <a:rPr lang="ru-RU" sz="21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4" name="Овал 73"/>
          <p:cNvSpPr/>
          <p:nvPr/>
        </p:nvSpPr>
        <p:spPr>
          <a:xfrm>
            <a:off x="323568" y="3242146"/>
            <a:ext cx="360000" cy="360000"/>
          </a:xfrm>
          <a:prstGeom prst="ellipse">
            <a:avLst/>
          </a:prstGeom>
          <a:solidFill>
            <a:srgbClr val="E7EFF9"/>
          </a:solidFill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r>
              <a:rPr lang="ru-RU" sz="21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6" name="Овал 75"/>
          <p:cNvSpPr/>
          <p:nvPr/>
        </p:nvSpPr>
        <p:spPr>
          <a:xfrm>
            <a:off x="323528" y="4159321"/>
            <a:ext cx="360000" cy="360000"/>
          </a:xfrm>
          <a:prstGeom prst="ellipse">
            <a:avLst/>
          </a:prstGeom>
          <a:solidFill>
            <a:srgbClr val="E7EFF9"/>
          </a:solidFill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r>
              <a:rPr lang="ru-RU" sz="21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8" name="Овал 77"/>
          <p:cNvSpPr/>
          <p:nvPr/>
        </p:nvSpPr>
        <p:spPr>
          <a:xfrm>
            <a:off x="323528" y="5097299"/>
            <a:ext cx="360000" cy="360000"/>
          </a:xfrm>
          <a:prstGeom prst="ellipse">
            <a:avLst/>
          </a:prstGeom>
          <a:solidFill>
            <a:srgbClr val="E7EFF9"/>
          </a:solidFill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r>
              <a:rPr lang="ru-RU" sz="21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2" name="Нашивка 81"/>
          <p:cNvSpPr/>
          <p:nvPr/>
        </p:nvSpPr>
        <p:spPr>
          <a:xfrm>
            <a:off x="1979712" y="1472924"/>
            <a:ext cx="192476" cy="299892"/>
          </a:xfrm>
          <a:prstGeom prst="chevron">
            <a:avLst/>
          </a:prstGeom>
          <a:solidFill>
            <a:srgbClr val="0083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2996952"/>
            <a:ext cx="9144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4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-17748" y="4869160"/>
            <a:ext cx="9144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3884541"/>
            <a:ext cx="9144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7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-17748" y="2060848"/>
            <a:ext cx="9144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" name="Нашивка 37"/>
          <p:cNvSpPr/>
          <p:nvPr/>
        </p:nvSpPr>
        <p:spPr>
          <a:xfrm>
            <a:off x="2135708" y="1472924"/>
            <a:ext cx="192476" cy="299892"/>
          </a:xfrm>
          <a:prstGeom prst="chevron">
            <a:avLst/>
          </a:prstGeom>
          <a:solidFill>
            <a:srgbClr val="92D050"/>
          </a:solidFill>
          <a:ln w="31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Нашивка 41"/>
          <p:cNvSpPr/>
          <p:nvPr/>
        </p:nvSpPr>
        <p:spPr>
          <a:xfrm>
            <a:off x="2285508" y="1472924"/>
            <a:ext cx="192476" cy="299892"/>
          </a:xfrm>
          <a:prstGeom prst="chevron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1979712" y="2348880"/>
            <a:ext cx="192476" cy="299892"/>
          </a:xfrm>
          <a:prstGeom prst="chevron">
            <a:avLst/>
          </a:prstGeom>
          <a:solidFill>
            <a:srgbClr val="0083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Нашивка 51"/>
          <p:cNvSpPr/>
          <p:nvPr/>
        </p:nvSpPr>
        <p:spPr>
          <a:xfrm>
            <a:off x="2135708" y="2348880"/>
            <a:ext cx="192476" cy="299892"/>
          </a:xfrm>
          <a:prstGeom prst="chevron">
            <a:avLst/>
          </a:prstGeom>
          <a:solidFill>
            <a:srgbClr val="92D05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Нашивка 54"/>
          <p:cNvSpPr/>
          <p:nvPr/>
        </p:nvSpPr>
        <p:spPr>
          <a:xfrm>
            <a:off x="2285508" y="2348880"/>
            <a:ext cx="192476" cy="299892"/>
          </a:xfrm>
          <a:prstGeom prst="chevron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Нашивка 55"/>
          <p:cNvSpPr/>
          <p:nvPr/>
        </p:nvSpPr>
        <p:spPr>
          <a:xfrm>
            <a:off x="1979712" y="3273124"/>
            <a:ext cx="192476" cy="299892"/>
          </a:xfrm>
          <a:prstGeom prst="chevron">
            <a:avLst/>
          </a:prstGeom>
          <a:solidFill>
            <a:srgbClr val="0083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Нашивка 56"/>
          <p:cNvSpPr/>
          <p:nvPr/>
        </p:nvSpPr>
        <p:spPr>
          <a:xfrm>
            <a:off x="2135708" y="3273124"/>
            <a:ext cx="192476" cy="299892"/>
          </a:xfrm>
          <a:prstGeom prst="chevron">
            <a:avLst/>
          </a:prstGeom>
          <a:solidFill>
            <a:srgbClr val="92D05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Нашивка 58"/>
          <p:cNvSpPr/>
          <p:nvPr/>
        </p:nvSpPr>
        <p:spPr>
          <a:xfrm>
            <a:off x="2285508" y="3273124"/>
            <a:ext cx="192476" cy="299892"/>
          </a:xfrm>
          <a:prstGeom prst="chevron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Нашивка 59"/>
          <p:cNvSpPr/>
          <p:nvPr/>
        </p:nvSpPr>
        <p:spPr>
          <a:xfrm>
            <a:off x="1979712" y="4190299"/>
            <a:ext cx="192476" cy="299892"/>
          </a:xfrm>
          <a:prstGeom prst="chevron">
            <a:avLst/>
          </a:prstGeom>
          <a:solidFill>
            <a:srgbClr val="0083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Нашивка 60"/>
          <p:cNvSpPr/>
          <p:nvPr/>
        </p:nvSpPr>
        <p:spPr>
          <a:xfrm>
            <a:off x="2135708" y="4190299"/>
            <a:ext cx="192476" cy="299892"/>
          </a:xfrm>
          <a:prstGeom prst="chevron">
            <a:avLst/>
          </a:prstGeom>
          <a:solidFill>
            <a:srgbClr val="92D05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Нашивка 61"/>
          <p:cNvSpPr/>
          <p:nvPr/>
        </p:nvSpPr>
        <p:spPr>
          <a:xfrm>
            <a:off x="2285508" y="4190299"/>
            <a:ext cx="192476" cy="299892"/>
          </a:xfrm>
          <a:prstGeom prst="chevron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Нашивка 62"/>
          <p:cNvSpPr/>
          <p:nvPr/>
        </p:nvSpPr>
        <p:spPr>
          <a:xfrm>
            <a:off x="1979712" y="5128277"/>
            <a:ext cx="192476" cy="299892"/>
          </a:xfrm>
          <a:prstGeom prst="chevron">
            <a:avLst/>
          </a:prstGeom>
          <a:solidFill>
            <a:srgbClr val="0083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Нашивка 64"/>
          <p:cNvSpPr/>
          <p:nvPr/>
        </p:nvSpPr>
        <p:spPr>
          <a:xfrm>
            <a:off x="2135708" y="5128277"/>
            <a:ext cx="192476" cy="299892"/>
          </a:xfrm>
          <a:prstGeom prst="chevron">
            <a:avLst/>
          </a:prstGeom>
          <a:solidFill>
            <a:srgbClr val="92D05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Нашивка 65"/>
          <p:cNvSpPr/>
          <p:nvPr/>
        </p:nvSpPr>
        <p:spPr>
          <a:xfrm>
            <a:off x="2285508" y="5128277"/>
            <a:ext cx="192476" cy="299892"/>
          </a:xfrm>
          <a:prstGeom prst="chevron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09202" y="2564904"/>
            <a:ext cx="8839262" cy="1512168"/>
            <a:chOff x="391923" y="3120723"/>
            <a:chExt cx="8281699" cy="1329606"/>
          </a:xfrm>
        </p:grpSpPr>
        <p:sp>
          <p:nvSpPr>
            <p:cNvPr id="3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Заголовок 1"/>
            <p:cNvSpPr txBox="1">
              <a:spLocks/>
            </p:cNvSpPr>
            <p:nvPr/>
          </p:nvSpPr>
          <p:spPr>
            <a:xfrm>
              <a:off x="6550325" y="3120723"/>
              <a:ext cx="2123297" cy="120297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А.В. Вовченко,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делам инвалидов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endParaRPr lang="ru-RU" sz="1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Органы исполнительной власти субъектов Российской Федерации</a:t>
              </a:r>
            </a:p>
          </p:txBody>
        </p:sp>
        <p:sp>
          <p:nvSpPr>
            <p:cNvPr id="39" name="Заголовок 1"/>
            <p:cNvSpPr txBox="1">
              <a:spLocks/>
            </p:cNvSpPr>
            <p:nvPr/>
          </p:nvSpPr>
          <p:spPr>
            <a:xfrm>
              <a:off x="545533" y="3120724"/>
              <a:ext cx="2593503" cy="101303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Увеличение количества субъектов Российской Федерации, формирующих систему комплексной реабилитации и </a:t>
              </a:r>
              <a:r>
                <a:rPr lang="ru-RU" sz="13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абилитации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инвалидов и детей-инвалидов</a:t>
              </a:r>
            </a:p>
          </p:txBody>
        </p:sp>
        <p:sp>
          <p:nvSpPr>
            <p:cNvPr id="40" name="Заголовок 1"/>
            <p:cNvSpPr txBox="1">
              <a:spLocks/>
            </p:cNvSpPr>
            <p:nvPr/>
          </p:nvSpPr>
          <p:spPr>
            <a:xfrm>
              <a:off x="3358851" y="3120726"/>
              <a:ext cx="3024336" cy="132960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Доля субъектов Российской Федерации,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участвующих в формировании системы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комплексной реабилитации и </a:t>
              </a:r>
              <a:r>
                <a:rPr lang="ru-RU" sz="13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абилитации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инвалидов, в том числе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детей-инвалидов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соответствующей типовой программе субъекта Российской Федерации, в общем количестве субъектов Российской Федерации,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составит не менее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45 %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378890" y="1358324"/>
            <a:ext cx="8593465" cy="630516"/>
            <a:chOff x="378890" y="1225923"/>
            <a:chExt cx="8593465" cy="630516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58" name="Группа 57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0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1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9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3" name="Группа 42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1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3" name="Группа 52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6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7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5" name="Группа 44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6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7" name="Группа 46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8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9" name="Рисунок 48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5932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1916832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20: «Формирование </a:t>
            </a:r>
            <a:r>
              <a:rPr lang="ru-RU" sz="1700" b="1" dirty="0" err="1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безбарьерной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среды для инвалидов и других маломобильных групп населения» </a:t>
            </a: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09202" y="4077073"/>
            <a:ext cx="8839261" cy="2160239"/>
            <a:chOff x="391923" y="3120723"/>
            <a:chExt cx="8281698" cy="1899437"/>
          </a:xfrm>
        </p:grpSpPr>
        <p:sp>
          <p:nvSpPr>
            <p:cNvPr id="3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Заголовок 1"/>
            <p:cNvSpPr txBox="1">
              <a:spLocks/>
            </p:cNvSpPr>
            <p:nvPr/>
          </p:nvSpPr>
          <p:spPr>
            <a:xfrm>
              <a:off x="6550324" y="3120723"/>
              <a:ext cx="2123297" cy="69646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А.В.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Скляр,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информационных технологий</a:t>
              </a:r>
            </a:p>
          </p:txBody>
        </p:sp>
        <p:sp>
          <p:nvSpPr>
            <p:cNvPr id="39" name="Заголовок 1"/>
            <p:cNvSpPr txBox="1">
              <a:spLocks/>
            </p:cNvSpPr>
            <p:nvPr/>
          </p:nvSpPr>
          <p:spPr>
            <a:xfrm>
              <a:off x="545533" y="3120723"/>
              <a:ext cx="2593503" cy="189943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Упрощение процедуры прохождения медико-социальной экспертизы и получения социальных услуг, связанных с реализацией индивидуальной программы реабилитации или </a:t>
              </a:r>
              <a:r>
                <a:rPr lang="ru-RU" sz="13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абилитации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инвалида, в том числе с помощью организации взаимодействия через  Единый портал государственных и муниципальных услуг (функций)</a:t>
              </a:r>
            </a:p>
          </p:txBody>
        </p:sp>
        <p:sp>
          <p:nvSpPr>
            <p:cNvPr id="40" name="Заголовок 1"/>
            <p:cNvSpPr txBox="1">
              <a:spLocks/>
            </p:cNvSpPr>
            <p:nvPr/>
          </p:nvSpPr>
          <p:spPr>
            <a:xfrm>
              <a:off x="3358851" y="3120726"/>
              <a:ext cx="3024336" cy="101303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Доля граждан, взаимодействующих с учреждениями медико-социальной экспертизы через Единый портал государственных и муниципальных услуг (функций) в электронном виде не выходя из дома 65%</a:t>
              </a:r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33094" y="2489903"/>
            <a:ext cx="8839261" cy="1355072"/>
            <a:chOff x="391923" y="3120724"/>
            <a:chExt cx="8281698" cy="1191476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62516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А.В. Вовченко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по делам инвалидов</a:t>
              </a: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20726"/>
              <a:ext cx="2593503" cy="50914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Реализация государственной программы Российской Федерации «Доступная среда»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8851" y="3120726"/>
              <a:ext cx="3024336" cy="119147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доступности для инвалидов не менее 70 % приоритетных объектов и услуг в различных сферах жизнедеятельности инвалидов и других маломобильных групп населения во всех субъектах Российской Федерации </a:t>
              </a:r>
              <a:b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 2030 году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59" name="Группа 58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2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0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5" name="Группа 44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6" name="Группа 55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7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8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6" name="Группа 45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7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8" name="Группа 47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Рисунок 50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419662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33094" y="2926165"/>
            <a:ext cx="8830972" cy="1222915"/>
            <a:chOff x="391923" y="3133273"/>
            <a:chExt cx="8273932" cy="1267303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27743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274443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42558" y="3194912"/>
              <a:ext cx="2123297" cy="83934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О.Ю. </a:t>
              </a:r>
              <a:r>
                <a:rPr lang="ru-RU" sz="1300" dirty="0" err="1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Баталина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демографической и семейной политики</a:t>
              </a:r>
              <a:endPara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38927"/>
              <a:ext cx="2593503" cy="126164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Осуществление Плана мероприятий на 2021 – 2025 годы по реализации второго этапа Стратегии действий в интересах граждан старшего поколения в Российской Федерации </a:t>
              </a: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2025 года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6833" y="3133273"/>
              <a:ext cx="3024336" cy="71702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Проведение мероприятий, направленных на повышение качества жизни граждан старшего поколения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3278954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4: 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2035295"/>
            <a:ext cx="9144000" cy="641841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21: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Стратегии действий в интересах граждан старшего поколения в Российской Федерации до 2025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года»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2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3" name="Группа 42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5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7" name="Группа 3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9" name="Группа 3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0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1" name="Рисунок 40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4795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08720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79512" y="2318246"/>
            <a:ext cx="8784141" cy="4325886"/>
            <a:chOff x="453925" y="2991583"/>
            <a:chExt cx="8230055" cy="3644285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220026" y="316579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453925" y="3188278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60683" y="3093662"/>
              <a:ext cx="2123297" cy="86091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О.Ю. </a:t>
              </a:r>
              <a:r>
                <a:rPr lang="ru-RU" sz="1300" dirty="0" err="1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Баталина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демографической и семейной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политики;</a:t>
              </a:r>
              <a:endPara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606077" y="2991583"/>
              <a:ext cx="2593503" cy="269494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уровня социального обеспечения (индексация социальных пособий и льгот не ниже уровня инфляции за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2021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год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endParaRPr lang="ru-RU" sz="1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Софинансирование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из федерального бюджета расходных обязательств по оказанию государственной социальной помощи на основании социального контракта всем субъектам Российской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Федерации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83264" y="4398076"/>
              <a:ext cx="3039951" cy="223779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5% малоимущих граждан охвачено государственной социальной помощью на основании социального контракта;</a:t>
              </a:r>
            </a:p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43% граждан, охваченных государственной социальной помощью на основании социального контракта, увеличило свои доходы;</a:t>
              </a:r>
            </a:p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доходы 16% граждан, охваченных государственной социальной помощью на основании социального контракта, превысили прожиточный минимум по итогам реализации социального контракта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Приблизить социальную защиту к человеку и сделать социальную поддержку более адресной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0" y="1752028"/>
            <a:ext cx="9144000" cy="596852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8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22: </a:t>
            </a:r>
            <a:r>
              <a:rPr lang="ru-RU" sz="18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«Расширение перечня мер, оказывающих влияние на снижение уровня </a:t>
            </a:r>
            <a:r>
              <a:rPr lang="ru-RU" sz="18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бедности»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42116" y="4199728"/>
            <a:ext cx="163952" cy="165376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97405" y="3441388"/>
            <a:ext cx="1879617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Пенсионный фонд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</a:p>
          <a:p>
            <a:endParaRPr lang="ru-RU" sz="1300" dirty="0"/>
          </a:p>
        </p:txBody>
      </p:sp>
      <p:sp>
        <p:nvSpPr>
          <p:cNvPr id="46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6533453" y="4190629"/>
            <a:ext cx="163952" cy="165376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179512" y="4204913"/>
            <a:ext cx="163952" cy="160191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5815" y="2439417"/>
            <a:ext cx="303480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доходов низкодоходной группы населения и отдельных категорий граждан, снижение уровня бедности</a:t>
            </a:r>
          </a:p>
        </p:txBody>
      </p:sp>
      <p:sp>
        <p:nvSpPr>
          <p:cNvPr id="42" name="Заголовок 1"/>
          <p:cNvSpPr txBox="1">
            <a:spLocks/>
          </p:cNvSpPr>
          <p:nvPr/>
        </p:nvSpPr>
        <p:spPr>
          <a:xfrm>
            <a:off x="6716322" y="4190629"/>
            <a:ext cx="2266247" cy="9426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О.Ю. </a:t>
            </a:r>
            <a:r>
              <a:rPr lang="ru-RU" sz="13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Баталина</a:t>
            </a:r>
            <a:r>
              <a:rPr lang="ru-RU" sz="13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</a:t>
            </a:r>
          </a:p>
          <a:p>
            <a:pPr lvl="0" defTabSz="914400">
              <a:spcBef>
                <a:spcPct val="0"/>
              </a:spcBef>
              <a:defRPr/>
            </a:pPr>
            <a:endParaRPr lang="ru-RU" sz="13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defTabSz="914400">
              <a:spcBef>
                <a:spcPct val="0"/>
              </a:spcBef>
              <a:defRPr/>
            </a:pPr>
            <a:r>
              <a:rPr lang="ru-RU" sz="13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Департамент </a:t>
            </a:r>
            <a:r>
              <a: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демографической и семейной </a:t>
            </a:r>
            <a:r>
              <a:rPr lang="ru-RU" sz="13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политики;</a:t>
            </a:r>
            <a:endParaRPr lang="ru-RU" sz="13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3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6533453" y="2529858"/>
            <a:ext cx="163952" cy="168704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46733" y="5296721"/>
            <a:ext cx="225105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органов исполнительной власти субъектов Российской Федерации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/>
          </a:p>
        </p:txBody>
      </p:sp>
      <p:sp>
        <p:nvSpPr>
          <p:cNvPr id="4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378890" y="1070292"/>
            <a:ext cx="8593465" cy="630516"/>
            <a:chOff x="378890" y="1225923"/>
            <a:chExt cx="8593465" cy="630516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60" name="Группа 59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2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1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0" name="Группа 39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6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7" name="Группа 56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8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9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1" name="Группа 40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1" name="Группа 50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2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Рисунок 52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7364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08720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79512" y="1772817"/>
            <a:ext cx="8778420" cy="3600399"/>
            <a:chOff x="453925" y="2401496"/>
            <a:chExt cx="8224695" cy="3278264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205241" y="2794886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453925" y="2794886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5323" y="2575420"/>
              <a:ext cx="2123297" cy="94963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О.Ю. </a:t>
              </a:r>
              <a:r>
                <a:rPr lang="ru-RU" sz="1300" dirty="0" err="1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Баталина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демографической и семейной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политики;</a:t>
              </a:r>
              <a:endPara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600692" y="2679304"/>
              <a:ext cx="2593503" cy="290398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подходов к созданию целостной системы мер поддержки семей с детьми в целях сведения к минимуму риска бедности таких семей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Тиражирование лучших практик по оказанию государственной социальной помощи на основании социального контакта во все субъекты Российской Федерации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40808" y="2401496"/>
              <a:ext cx="3039951" cy="327826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Поэтапное выстраивание целостной системы мер социальной поддержки начиная с беременности женщины и до достижения ребенком возраста 18 лет,</a:t>
              </a:r>
              <a:r>
                <a:rPr lang="en-US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3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включающей ежемесячные выплаты на детей в возрасте до 3 лет, от 3 до 8 лет, старше 8 лет</a:t>
              </a:r>
            </a:p>
            <a:p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качества и эффективности оказания государственной социальной помощи на основании социального контракта, предоставляемой регионами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2729321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Приблизить социальную защиту к человеку и сделать социальную поддержку более адресной</a:t>
            </a:r>
          </a:p>
        </p:txBody>
      </p:sp>
      <p:sp>
        <p:nvSpPr>
          <p:cNvPr id="38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29786" y="4343744"/>
            <a:ext cx="163952" cy="165376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17180" y="3012166"/>
            <a:ext cx="19760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А.В. Скляр,</a:t>
            </a:r>
          </a:p>
          <a:p>
            <a:endParaRPr lang="ru-RU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информационных технологий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/>
          </a:p>
        </p:txBody>
      </p:sp>
      <p:sp>
        <p:nvSpPr>
          <p:cNvPr id="34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179512" y="4348929"/>
            <a:ext cx="163952" cy="160191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Заголовок 1"/>
          <p:cNvSpPr txBox="1">
            <a:spLocks/>
          </p:cNvSpPr>
          <p:nvPr/>
        </p:nvSpPr>
        <p:spPr>
          <a:xfrm>
            <a:off x="6731414" y="4276911"/>
            <a:ext cx="2266247" cy="80827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О.Ю. </a:t>
            </a:r>
            <a:r>
              <a:rPr lang="ru-RU" sz="13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Баталина</a:t>
            </a:r>
            <a:r>
              <a:rPr lang="ru-RU" sz="13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</a:t>
            </a:r>
          </a:p>
          <a:p>
            <a:pPr lvl="0" defTabSz="914400">
              <a:spcBef>
                <a:spcPct val="0"/>
              </a:spcBef>
              <a:defRPr/>
            </a:pPr>
            <a:endParaRPr lang="ru-RU" sz="3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 defTabSz="914400">
              <a:spcBef>
                <a:spcPct val="0"/>
              </a:spcBef>
              <a:defRPr/>
            </a:pPr>
            <a:r>
              <a:rPr lang="ru-RU" sz="13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Департамент </a:t>
            </a:r>
            <a:r>
              <a: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демографической и семейной </a:t>
            </a:r>
            <a:r>
              <a:rPr lang="ru-RU" sz="13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политики;</a:t>
            </a:r>
            <a:endParaRPr lang="ru-RU" sz="13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3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6536415" y="4268408"/>
            <a:ext cx="163952" cy="168704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39012" y="5157192"/>
            <a:ext cx="225105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органов исполнительной власти субъектов Российской Федерации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/>
          </a:p>
        </p:txBody>
      </p:sp>
      <p:sp>
        <p:nvSpPr>
          <p:cNvPr id="4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59" name="Группа 58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2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0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9" name="Группа 38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6" name="Группа 55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7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8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0" name="Группа 39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1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6" name="Группа 45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Рисунок 50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418396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33094" y="2926164"/>
            <a:ext cx="8847567" cy="3743195"/>
            <a:chOff x="391923" y="3133272"/>
            <a:chExt cx="8289480" cy="3879059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8106" y="3139032"/>
              <a:ext cx="2123297" cy="185851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А.В. Скляр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информационных технологий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en-US" sz="13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О.Ю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. </a:t>
              </a:r>
              <a:r>
                <a:rPr lang="ru-RU" sz="1300" dirty="0" err="1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Баталина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демографической и семейной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политики</a:t>
              </a:r>
              <a:endPara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38927"/>
              <a:ext cx="2593503" cy="73929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Оптимизация процесса предоставления ежемесячной выплаты на детей в возрасте от трех до семи лет включительно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6834" y="3133272"/>
              <a:ext cx="3024336" cy="387905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единого подхода к определению состава семьи и перечня доходов для предоставления мер социальной поддержки малообеспеченным гражданам</a:t>
              </a:r>
            </a:p>
            <a:p>
              <a:endParaRPr lang="en-US" sz="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возможности предоставления заявления о назначении ежемесячной выплаты, в том числе в повышенном размере, посредством Единого портала государственных услуг во всех субъектах Российской Федерации</a:t>
              </a:r>
            </a:p>
            <a:p>
              <a:endParaRPr lang="ru-RU" sz="1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Исключение для подавляющего большинства граждан необходимости предоставления документов на бумажных носителях и осуществление их запроса, используя электронное межведомственное взаимодействие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4: Приблизить социальную защиту к человеку и сделать социальную поддержку более адресной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2035295"/>
            <a:ext cx="9144000" cy="641841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23: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назначения ежемесячной выплаты на детей в возрасте </a:t>
            </a:r>
            <a:b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 до 7 лет включительно»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33665" y="5373216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33665" y="4221089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323528" y="1268760"/>
            <a:ext cx="8593465" cy="630516"/>
            <a:chOff x="378890" y="1225923"/>
            <a:chExt cx="8593465" cy="630516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64" name="Группа 63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6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7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5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0" name="Группа 49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60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1" name="Группа 60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62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3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54" name="Группа 53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55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7" name="Группа 56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8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9" name="Рисунок 58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764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33094" y="3050703"/>
            <a:ext cx="8847567" cy="1386409"/>
            <a:chOff x="391923" y="3113088"/>
            <a:chExt cx="8289480" cy="1436731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8106" y="3113088"/>
              <a:ext cx="2123297" cy="83922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О.Ю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. </a:t>
              </a:r>
              <a:r>
                <a:rPr lang="ru-RU" sz="1300" dirty="0" err="1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Баталина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демографической и семейной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политики</a:t>
              </a:r>
              <a:endPara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38926"/>
              <a:ext cx="2593503" cy="141089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Распространение единого подхода к определению состава семьи и учету доходов, апробированного при назначении ежемесячной денежной выплаты на ребенка в возрасте от 3 до 7 лет включительно, на другие меры социальной поддержки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6834" y="3133273"/>
              <a:ext cx="3024336" cy="96881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адресности мер социальной поддержки по нуждаемости, минимизация бюрократической нагрузки на граждан, унификация подходов к назначению таких мер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4: 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2355111"/>
            <a:ext cx="9144000" cy="641841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24: «Унификация подходов к оценке нуждаемости»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3" name="Группа 62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75" name="Группа 74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77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8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76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5" name="Группа 64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71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2" name="Группа 71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73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4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66" name="Группа 65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67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8" name="Группа 67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6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0" name="Рисунок 69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1233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4: 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1988840"/>
            <a:ext cx="9144000" cy="641841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25: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«Ускоренное внедрение информационных технологий в социальной сфере»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33094" y="2348880"/>
            <a:ext cx="8847567" cy="2300042"/>
            <a:chOff x="391923" y="3113088"/>
            <a:chExt cx="8289480" cy="2383526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8106" y="3113088"/>
              <a:ext cx="2123297" cy="83922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А.В. Скляр,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информационных технологий</a:t>
              </a: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38924"/>
              <a:ext cx="2593503" cy="139197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федеральной государственной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информационной системы «Федеральный реестр инвалидов» в части расширения перечня и состава размещаемых сведений, а также круга поставщиков информации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6834" y="3133273"/>
              <a:ext cx="3024336" cy="236334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эффективности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предоставления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гарантированных мер социальной защиты (поддержки), качества предоставления услуг в целях реализации прав инвалидов и детей-инвалидов путем сокращения количества документов, подлежащих представлению для получения услуг, и избыточных процедур, обеспечения возможности обращения в электронной форме в органы и организации, предоставляющие государственные и муниципальные услуги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46703" y="4869160"/>
            <a:ext cx="8847567" cy="1772815"/>
            <a:chOff x="391923" y="3113088"/>
            <a:chExt cx="8289480" cy="1837162"/>
          </a:xfrm>
        </p:grpSpPr>
        <p:sp>
          <p:nvSpPr>
            <p:cNvPr id="38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Заголовок 1"/>
            <p:cNvSpPr txBox="1">
              <a:spLocks/>
            </p:cNvSpPr>
            <p:nvPr/>
          </p:nvSpPr>
          <p:spPr>
            <a:xfrm>
              <a:off x="6558106" y="3113088"/>
              <a:ext cx="2123297" cy="83922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А.В. Скляр,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информационных технологий</a:t>
              </a:r>
            </a:p>
          </p:txBody>
        </p:sp>
        <p:sp>
          <p:nvSpPr>
            <p:cNvPr id="41" name="Заголовок 1"/>
            <p:cNvSpPr txBox="1">
              <a:spLocks/>
            </p:cNvSpPr>
            <p:nvPr/>
          </p:nvSpPr>
          <p:spPr>
            <a:xfrm>
              <a:off x="532065" y="3138924"/>
              <a:ext cx="2593503" cy="57113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функционирования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Единого контакт-центра взаимодействия с гражданами</a:t>
              </a:r>
            </a:p>
          </p:txBody>
        </p:sp>
        <p:sp>
          <p:nvSpPr>
            <p:cNvPr id="42" name="Заголовок 1"/>
            <p:cNvSpPr txBox="1">
              <a:spLocks/>
            </p:cNvSpPr>
            <p:nvPr/>
          </p:nvSpPr>
          <p:spPr>
            <a:xfrm>
              <a:off x="3356834" y="3133273"/>
              <a:ext cx="3024336" cy="181697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Граждане имеют возможность обратиться в режиме 24/7 по единому выделенному телефонному номеру (бесплатно) и получить информацию о положенных им мерах социальной поддержки, услугах и сервисах Пенсионного фонда Российской Федерации, Фонда социального страхования Российской Федерации и бюро медико-социальной экспертизы</a:t>
              </a:r>
            </a:p>
          </p:txBody>
        </p:sp>
        <p:sp>
          <p:nvSpPr>
            <p:cNvPr id="43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61" name="Группа 60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3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4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2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7" name="Группа 4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7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8" name="Группа 57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0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8" name="Группа 4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1" name="Группа 50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3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6" name="Рисунок 55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0975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4: 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33094" y="2204864"/>
            <a:ext cx="8847567" cy="2376264"/>
            <a:chOff x="391923" y="3113088"/>
            <a:chExt cx="8289480" cy="2462515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8106" y="3113088"/>
              <a:ext cx="2123297" cy="83922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А.В. Скляр,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информационных технологий</a:t>
              </a: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38924"/>
              <a:ext cx="2593503" cy="81338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Единой государственной информационной системы социального обеспечения для внедрения цифровых технологий 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6834" y="3133273"/>
              <a:ext cx="3024336" cy="244233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Субъекты Российской Федерации используют подсистему установления и выплат мер социальной поддержки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ЕГИССО</a:t>
              </a:r>
            </a:p>
            <a:p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Расширен перечень «жизненных событий» для </a:t>
              </a:r>
              <a:r>
                <a:rPr lang="ru-RU" sz="13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проактивного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информирования граждан о правах на получение мер социальной защиты (поддержки)</a:t>
              </a:r>
            </a:p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Введен в эксплуатацию банк данных опекунов и законных представителей ЕГИССО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5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21217" y="335699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78890" y="1358324"/>
            <a:ext cx="8593465" cy="630516"/>
            <a:chOff x="378890" y="1225923"/>
            <a:chExt cx="8593465" cy="63051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1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2" name="Группа 41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3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6" name="Группа 35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7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8" name="Группа 37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3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0" name="Рисунок 39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32" name="Группа 31"/>
          <p:cNvGrpSpPr/>
          <p:nvPr/>
        </p:nvGrpSpPr>
        <p:grpSpPr>
          <a:xfrm>
            <a:off x="133094" y="4730550"/>
            <a:ext cx="8847567" cy="1146723"/>
            <a:chOff x="391923" y="3113088"/>
            <a:chExt cx="8289480" cy="1188345"/>
          </a:xfrm>
        </p:grpSpPr>
        <p:sp>
          <p:nvSpPr>
            <p:cNvPr id="33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Заголовок 1"/>
            <p:cNvSpPr txBox="1">
              <a:spLocks/>
            </p:cNvSpPr>
            <p:nvPr/>
          </p:nvSpPr>
          <p:spPr>
            <a:xfrm>
              <a:off x="6558106" y="3113088"/>
              <a:ext cx="2123297" cy="83922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А.В. Скляр,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информационных технологий</a:t>
              </a:r>
            </a:p>
          </p:txBody>
        </p:sp>
        <p:sp>
          <p:nvSpPr>
            <p:cNvPr id="54" name="Заголовок 1"/>
            <p:cNvSpPr txBox="1">
              <a:spLocks/>
            </p:cNvSpPr>
            <p:nvPr/>
          </p:nvSpPr>
          <p:spPr>
            <a:xfrm>
              <a:off x="532065" y="3138925"/>
              <a:ext cx="2593503" cy="64015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первой очереди Единой цифровой централизованной платформы в социальной сфере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Заголовок 1"/>
            <p:cNvSpPr txBox="1">
              <a:spLocks/>
            </p:cNvSpPr>
            <p:nvPr/>
          </p:nvSpPr>
          <p:spPr>
            <a:xfrm>
              <a:off x="3356834" y="3133273"/>
              <a:ext cx="3024336" cy="116816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Проведена опытная эксплуатация </a:t>
              </a:r>
              <a:b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58 функциональных процессов в сфере пенсионного страхования, оказания государственной социальной помощи в трех пилотных субъектах Российской Федерации</a:t>
              </a:r>
            </a:p>
          </p:txBody>
        </p:sp>
        <p:sp>
          <p:nvSpPr>
            <p:cNvPr id="56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1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4: 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1988840"/>
            <a:ext cx="9144000" cy="641841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26: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«Перевод в электронный вид массовых социально-значимых государственных и муниципальных услуг»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33094" y="2596502"/>
            <a:ext cx="8847567" cy="4216874"/>
            <a:chOff x="391923" y="3113088"/>
            <a:chExt cx="8289480" cy="4369932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8106" y="3113088"/>
              <a:ext cx="2123297" cy="83922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А.В. Скляр,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Департамент информационных технологий</a:t>
              </a: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38924"/>
              <a:ext cx="2593503" cy="10145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Перевести в электронный вид для предоставления по одному заявлению или </a:t>
              </a:r>
              <a:r>
                <a:rPr lang="ru-RU" sz="13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проактивно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массовых социально-значимых мер социальной поддержки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6834" y="3133273"/>
              <a:ext cx="3024336" cy="434974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Сокращение сроков и упрощение процедур предоставления социально-значимых услуг за счет внедрения </a:t>
              </a:r>
              <a:r>
                <a:rPr lang="ru-RU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беззаявительного</a:t>
              </a:r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порядка, исключения требований к предоставлению документов на бумажных 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носителях</a:t>
              </a:r>
            </a:p>
            <a:p>
              <a:endParaRPr lang="ru-RU" sz="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Вывод на ЕПГУ 40 массовых социально-значимых мер социальной 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поддержки</a:t>
              </a:r>
            </a:p>
            <a:p>
              <a:endParaRPr lang="ru-RU" sz="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Доработка в ЕГИССО процессов для автоматизированного назначения мер социальной защиты (поддержки) в электронном 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виде</a:t>
              </a:r>
            </a:p>
            <a:p>
              <a:endParaRPr lang="ru-RU" sz="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Перевод в электронный вид сведений и формирование на базе ЕГИССО юридически значимых банков данных льготных категорий 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граждан</a:t>
              </a:r>
            </a:p>
            <a:p>
              <a:endParaRPr lang="ru-RU" sz="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ведомственных государственных информационных систем и межведомственного взаимодействия для оказания мер социальной 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поддержки</a:t>
              </a:r>
            </a:p>
            <a:p>
              <a:endParaRPr lang="ru-RU" sz="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Внедрение единого технологического стандарта процесса назначения региональных мер социальной поддержки 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5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21217" y="3640810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21217" y="400506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08769" y="4792938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11562" y="558354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08769" y="6371416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58" name="Группа 57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0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1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9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8" name="Группа 37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1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3" name="Группа 52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6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7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9" name="Группа 38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0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1" name="Группа 40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2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3" name="Рисунок 42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68029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Номер слайда 13"/>
          <p:cNvSpPr txBox="1">
            <a:spLocks/>
          </p:cNvSpPr>
          <p:nvPr/>
        </p:nvSpPr>
        <p:spPr>
          <a:xfrm>
            <a:off x="8828338" y="6381328"/>
            <a:ext cx="288033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fld id="{0F43F4AF-7D06-4FEB-900F-7B33DEC9A355}" type="slidenum">
              <a:rPr lang="ru-RU" sz="20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>
                <a:defRPr/>
              </a:pPr>
              <a:t>3</a:t>
            </a:fld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1" name="Группа 10"/>
          <p:cNvGrpSpPr/>
          <p:nvPr/>
        </p:nvGrpSpPr>
        <p:grpSpPr>
          <a:xfrm>
            <a:off x="323528" y="1225923"/>
            <a:ext cx="8593465" cy="630516"/>
            <a:chOff x="378890" y="1225923"/>
            <a:chExt cx="8593465" cy="630516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33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112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0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122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" name="Группа 5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4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12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0" name="Группа 9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125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" name="Группа 6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5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2" name="Рисунок 31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" name="Группа 1"/>
          <p:cNvGrpSpPr/>
          <p:nvPr/>
        </p:nvGrpSpPr>
        <p:grpSpPr>
          <a:xfrm>
            <a:off x="133094" y="2492896"/>
            <a:ext cx="8839261" cy="4293097"/>
            <a:chOff x="391923" y="3120724"/>
            <a:chExt cx="8281698" cy="3774799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74116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Е.В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.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Мухтиярова,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занятости населения и трудовой миграции</a:t>
              </a:r>
              <a:endParaRPr kumimoji="0" lang="ru-RU" sz="13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38927"/>
              <a:ext cx="2593503" cy="375659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1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Профессиональное обучение </a:t>
              </a:r>
              <a:r>
                <a:rPr lang="ru-RU" sz="11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дополнительное </a:t>
              </a:r>
              <a:r>
                <a:rPr lang="ru-RU" sz="11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профессиональное образование отдельных категорий граждан (могут граждане в возрасте </a:t>
              </a:r>
              <a:r>
                <a:rPr lang="ru-RU" sz="11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 </a:t>
              </a:r>
              <a:r>
                <a:rPr lang="ru-RU" sz="11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лет и старше, граждане </a:t>
              </a:r>
              <a:r>
                <a:rPr lang="ru-RU" sz="115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предпенсионного</a:t>
              </a:r>
              <a:r>
                <a:rPr lang="ru-RU" sz="11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1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возраста, женщины, находящиеся в отпуске по уходу за ребенком до достижения им возраста 3 лет, женщины, не состоящие в трудовых отношениях и имеющие детей дошкольного возраста в возрасте от 0 до 7 лет включительно, а также молодежь в возрасте до 35 </a:t>
              </a:r>
              <a:r>
                <a:rPr lang="ru-RU" sz="11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лет включительно), </a:t>
              </a:r>
              <a:r>
                <a:rPr lang="ru-RU" sz="11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безработные граждане, зарегистрированные в органах службы  занятости, работники, находящиеся под риском увольнения, включая введение режима неполного рабочего времени, простой, временную приостановку работ, предоставление отпусков без сохранения заработной </a:t>
              </a:r>
              <a:r>
                <a:rPr lang="ru-RU" sz="11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платы, проведение </a:t>
              </a:r>
              <a:r>
                <a:rPr lang="ru-RU" sz="11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мероприятий </a:t>
              </a:r>
              <a:r>
                <a:rPr lang="ru-RU" sz="115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высвобождению работников в </a:t>
              </a:r>
              <a:r>
                <a:rPr lang="ru-RU" sz="11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рамках федерального проекта «Содействие занятости» национального проекта «Демография».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8851" y="3120725"/>
              <a:ext cx="3024336" cy="259589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2022 году пройдут профессиональное обучение или получат дополнительное профессиональное образование не менее 345 тыс. человек, в том числе не менее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100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 человек, отнесенных к категории безработных граждан,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зарегистрированных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органах службы занятости, не менее100 тыс. человек, отнесенных к категории работников, находящихся под риском увольнения, не менее 50 тыс. человек, отнесенных к категории молодежи в возрасте до 35 лет.</a:t>
              </a:r>
            </a:p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Обучение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планируется организовать при посредничестве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автономных некоммерческих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организаций.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1861355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1: «Обучение отдельных категорий граждан, испытывающих трудности в поиске работы на рынке труда» 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1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33094" y="2906686"/>
            <a:ext cx="8847567" cy="3114602"/>
            <a:chOff x="391923" y="3113088"/>
            <a:chExt cx="8289480" cy="3227651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8106" y="3113088"/>
              <a:ext cx="2123297" cy="128748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Е.В. Мухтиярова,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проектной деятельности и государственной политики в сфере государственной и муниципальной службы</a:t>
              </a:r>
              <a:endPara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38926"/>
              <a:ext cx="2593503" cy="118702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Совершенствование порядка проведения оценки знаний на соответствие квалификационным требованиям для замещения должностей государственной гражданской службы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6834" y="3133273"/>
              <a:ext cx="3024336" cy="320746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Использование кадровыми службами государственных органов современных технологий и инструментов оценки компетенций при формировании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кадрового состава на государственной гражданской службе и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его оптимизации</a:t>
              </a:r>
            </a:p>
            <a:p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Более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5000 государственных гражданских служащих получили дополнительное профессиональное образование на основании государственных образовательных сертификатов, в том числе посредством федеральной государственной информационной системы в области государственной службы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5: Повысить открытость государственной гражданской службы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2139087"/>
            <a:ext cx="9144000" cy="641841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27: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профессионализма и компетентности кадров на государственной гражданской службе»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33665" y="4360890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8" name="Группа 47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9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7" name="Группа 3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5" name="Группа 44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6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7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8" name="Группа 3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Группа 39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2" name="Рисунок 41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65213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33094" y="2906686"/>
            <a:ext cx="8847567" cy="1386410"/>
            <a:chOff x="391923" y="3113088"/>
            <a:chExt cx="8289480" cy="1436732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8106" y="3113088"/>
              <a:ext cx="2123297" cy="128748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Е.В. Мухтиярова,</a:t>
              </a:r>
            </a:p>
            <a:p>
              <a:pPr lvl="0" defTabSz="914400">
                <a:spcBef>
                  <a:spcPct val="0"/>
                </a:spcBef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проектной деятельности и государственной политики в сфере государственной и муниципальной службы</a:t>
              </a:r>
              <a:endPara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38927"/>
              <a:ext cx="2593503" cy="1028504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Методическое обеспечение соблюдения служащими и отдельными категориями работников  антикоррупционных стандартов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6834" y="3133273"/>
              <a:ext cx="3024336" cy="141654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органов публичной власти и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заинтересованных организаций актуализированными методическими материалами по вопросам соблюдения нормативных правовых актов Российской Федерации в сфере противодействия коррупции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2833" y="3206629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5: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открытость государственной гражданской службы</a:t>
            </a: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2139087"/>
            <a:ext cx="9144000" cy="641841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en-US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эффективности профилактики коррупции»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2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3" name="Группа 42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5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7" name="Группа 3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9" name="Группа 3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0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1" name="Рисунок 40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1132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Номер слайда 13"/>
          <p:cNvSpPr txBox="1">
            <a:spLocks/>
          </p:cNvSpPr>
          <p:nvPr/>
        </p:nvSpPr>
        <p:spPr>
          <a:xfrm>
            <a:off x="8820472" y="6381328"/>
            <a:ext cx="288033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fld id="{0F43F4AF-7D06-4FEB-900F-7B33DEC9A355}" type="slidenum">
              <a:rPr lang="ru-RU" sz="20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>
                <a:defRPr/>
              </a:pPr>
              <a:t>4</a:t>
            </a:fld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33094" y="2991594"/>
            <a:ext cx="8839261" cy="1517527"/>
            <a:chOff x="391923" y="3120724"/>
            <a:chExt cx="8281698" cy="1334318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74116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Е.В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.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Мухтиярова,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занятости населения и трудовой миграции</a:t>
              </a:r>
              <a:endParaRPr kumimoji="0" lang="ru-RU" sz="13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20724"/>
              <a:ext cx="2593503" cy="133431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Организация общественных работ для граждан, зарегистрированных в органах службы занятости в целях поиска подходящей работы, включая безработных граждан, а также временного трудоустройства работников, находящихся под риском увольнения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8851" y="3120724"/>
              <a:ext cx="3024336" cy="133431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2022 году будут организованы общественные работы для 300 тыс. граждан, зарегистрированных в органах службы занятости в целях поиска  подходящей работы, включая безработных граждан, временные работы для 500 тыс. человек, находящихся под риском увольнения </a:t>
              </a:r>
              <a:endPara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2035295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«Поддержка занятости населения в условиях внешнего </a:t>
            </a:r>
            <a:r>
              <a:rPr lang="ru-RU" sz="1700" b="1" dirty="0" err="1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санкционного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давления» 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23528" y="1225923"/>
            <a:ext cx="8593465" cy="630516"/>
            <a:chOff x="378890" y="1225923"/>
            <a:chExt cx="8593465" cy="63051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2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3" name="Группа 42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5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7" name="Группа 3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9" name="Группа 3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0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1" name="Рисунок 40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41863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Номер слайда 13"/>
          <p:cNvSpPr txBox="1">
            <a:spLocks/>
          </p:cNvSpPr>
          <p:nvPr/>
        </p:nvSpPr>
        <p:spPr>
          <a:xfrm>
            <a:off x="8820471" y="6381328"/>
            <a:ext cx="288033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fld id="{0F43F4AF-7D06-4FEB-900F-7B33DEC9A355}" type="slidenum">
              <a:rPr lang="ru-RU" sz="20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>
                <a:defRPr/>
              </a:pPr>
              <a:t>5</a:t>
            </a:fld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33094" y="2991593"/>
            <a:ext cx="8839261" cy="3101703"/>
            <a:chOff x="391923" y="3120724"/>
            <a:chExt cx="8281698" cy="2727239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74116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Е.В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.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Мухтиярова,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занятости населения и трудовой миграции</a:t>
              </a:r>
              <a:endParaRPr kumimoji="0" lang="ru-RU" sz="13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20724"/>
              <a:ext cx="2593503" cy="152426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Создание условий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реализации профессионального, трудового и предпринимательского потенциала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молодежи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условиях трансформационных процессов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рынке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труда путем реализации мероприятий Долгосрочной программы содействия занятости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молодежи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период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 2030 года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8851" y="3120724"/>
              <a:ext cx="3024336" cy="272723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Реализованы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мероприятия по профориентации молодежи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разработан сервис мониторинга трудоустройства молодежи, усовершенствован порядок формирования и распределения контрольных цифр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приема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образовательные организации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высшего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среднего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образования,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 также механизм прохождения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организации производственной практики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реализован проект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«Страна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мастеров» по персональному сопровождению молодежи для реализации предпринимательских навыков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включая оформление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качестве налогоплательщика налога на профессиональный доход</a:t>
              </a:r>
              <a:endParaRPr lang="ru-RU" sz="1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2035295"/>
            <a:ext cx="9144000" cy="822618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3: «Создание условий для реализации профессионального, трудового и предпринимательского потенциала молодежи в условиях трансформационных процессов на рынке труда» 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23528" y="1225923"/>
            <a:ext cx="8593465" cy="630516"/>
            <a:chOff x="378890" y="1225923"/>
            <a:chExt cx="8593465" cy="63051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2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3" name="Группа 42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5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7" name="Группа 3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9" name="Группа 3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0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1" name="Рисунок 40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6554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33094" y="2564904"/>
            <a:ext cx="8839261" cy="1949575"/>
            <a:chOff x="391923" y="3120724"/>
            <a:chExt cx="8281698" cy="1714206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74116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Е.В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.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Мухтиярова,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занятости населения и трудовой миграции</a:t>
              </a:r>
              <a:endParaRPr kumimoji="0" lang="ru-RU" sz="13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20724"/>
              <a:ext cx="2593503" cy="101774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Разработка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проекта постановления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Правительства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Российской Федерации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направленное на совершенствование механизма квотирования рабочих мест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приема на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работу инвалидов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8851" y="3120724"/>
              <a:ext cx="3024336" cy="171420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Модернизированный механизм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установления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выполнения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квоты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для приема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работу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инвалидов позволит гибко использовать механизм квотирования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учетом изменений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рынке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труда, одновременно обеспечив как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уровня занятости инвалидов, так и стимулирование мотивации работодателей к трудоустройству инвалидов</a:t>
              </a:r>
              <a:endParaRPr lang="ru-RU" sz="1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2107303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«Совершенствование механизма квотирования рабочих мест для инвалидов» 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820471" y="6381328"/>
            <a:ext cx="288033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1" name="Объект 3"/>
          <p:cNvSpPr txBox="1">
            <a:spLocks/>
          </p:cNvSpPr>
          <p:nvPr/>
        </p:nvSpPr>
        <p:spPr>
          <a:xfrm>
            <a:off x="0" y="4797152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5: «Повышение минимального размера оплаты труда» 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125227" y="5373218"/>
            <a:ext cx="8839261" cy="792086"/>
            <a:chOff x="391923" y="3120724"/>
            <a:chExt cx="8281698" cy="696459"/>
          </a:xfrm>
        </p:grpSpPr>
        <p:sp>
          <p:nvSpPr>
            <p:cNvPr id="37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69645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Е.В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.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Мухтиярова,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оплаты труда, трудовых отношений и социального партнерства</a:t>
              </a:r>
              <a:endParaRPr kumimoji="0" lang="ru-RU" sz="13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40" name="Заголовок 1"/>
            <p:cNvSpPr txBox="1">
              <a:spLocks/>
            </p:cNvSpPr>
            <p:nvPr/>
          </p:nvSpPr>
          <p:spPr>
            <a:xfrm>
              <a:off x="532065" y="3120724"/>
              <a:ext cx="2593503" cy="47953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МРОТ в 2023 году в соответствии с законодательством Российской Федерации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Заголовок 1"/>
            <p:cNvSpPr txBox="1">
              <a:spLocks/>
            </p:cNvSpPr>
            <p:nvPr/>
          </p:nvSpPr>
          <p:spPr>
            <a:xfrm>
              <a:off x="3358851" y="3120724"/>
              <a:ext cx="3024336" cy="47953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 1 января 2023 года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будет обеспечен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МРОТ в соответствии с Конституцией Российской Федерации</a:t>
              </a:r>
              <a:endParaRPr lang="ru-RU" sz="1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323528" y="1225923"/>
            <a:ext cx="8593465" cy="630516"/>
            <a:chOff x="378890" y="1225923"/>
            <a:chExt cx="8593465" cy="630516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60" name="Группа 59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2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1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6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7" name="Группа 56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8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9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7" name="Группа 4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9" name="Группа 4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Рисунок 52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2169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1" name="Группа 10"/>
          <p:cNvGrpSpPr/>
          <p:nvPr/>
        </p:nvGrpSpPr>
        <p:grpSpPr>
          <a:xfrm>
            <a:off x="378890" y="1225923"/>
            <a:ext cx="8297565" cy="630516"/>
            <a:chOff x="378890" y="1225923"/>
            <a:chExt cx="8297565" cy="630516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378890" y="1225923"/>
              <a:ext cx="2176886" cy="628226"/>
              <a:chOff x="378890" y="1225923"/>
              <a:chExt cx="2176886" cy="628226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33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112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0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439320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50" b="1" dirty="0">
                    <a:solidFill>
                      <a:srgbClr val="0083FF"/>
                    </a:solidFill>
                    <a:ea typeface="+mj-ea"/>
                    <a:cs typeface="+mj-cs"/>
                  </a:rPr>
                  <a:t>ПЛАНИРУЕМЫЕ</a:t>
                </a:r>
                <a:r>
                  <a:rPr lang="ru-RU" sz="1350" b="1" dirty="0">
                    <a:solidFill>
                      <a:schemeClr val="bg1"/>
                    </a:solidFill>
                    <a:ea typeface="+mj-ea"/>
                    <a:cs typeface="+mj-cs"/>
                  </a:rPr>
                  <a:t/>
                </a:r>
                <a:br>
                  <a:rPr lang="ru-RU" sz="1350" b="1" dirty="0">
                    <a:solidFill>
                      <a:schemeClr val="bg1"/>
                    </a:solidFill>
                    <a:ea typeface="+mj-ea"/>
                    <a:cs typeface="+mj-cs"/>
                  </a:rPr>
                </a:br>
                <a:r>
                  <a:rPr lang="ru-RU" sz="1350" b="1" dirty="0">
                    <a:solidFill>
                      <a:srgbClr val="0083FF"/>
                    </a:solidFill>
                    <a:ea typeface="+mj-ea"/>
                    <a:cs typeface="+mj-cs"/>
                  </a:rPr>
                  <a:t>ДЕЙСТВИЯ</a:t>
                </a:r>
                <a:endParaRPr kumimoji="0" lang="ru-RU" sz="135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ea typeface="+mj-ea"/>
                  <a:cs typeface="+mj-cs"/>
                </a:endParaRP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3344684" y="1228213"/>
              <a:ext cx="2032463" cy="628226"/>
              <a:chOff x="3043593" y="1223007"/>
              <a:chExt cx="2032463" cy="628226"/>
            </a:xfrm>
          </p:grpSpPr>
          <p:sp>
            <p:nvSpPr>
              <p:cNvPr id="122" name="Заголовок 1"/>
              <p:cNvSpPr txBox="1">
                <a:spLocks/>
              </p:cNvSpPr>
              <p:nvPr/>
            </p:nvSpPr>
            <p:spPr>
              <a:xfrm>
                <a:off x="3821262" y="1291371"/>
                <a:ext cx="1254794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50" b="1" noProof="0" dirty="0">
                    <a:solidFill>
                      <a:srgbClr val="0083FF"/>
                    </a:solidFill>
                    <a:ea typeface="+mj-ea"/>
                    <a:cs typeface="+mj-cs"/>
                  </a:rPr>
                  <a:t>ОЖИДАЕМЫЙ</a:t>
                </a:r>
                <a:br>
                  <a:rPr lang="ru-RU" sz="1350" b="1" noProof="0" dirty="0">
                    <a:solidFill>
                      <a:srgbClr val="0083FF"/>
                    </a:solidFill>
                    <a:ea typeface="+mj-ea"/>
                    <a:cs typeface="+mj-cs"/>
                  </a:rPr>
                </a:br>
                <a:r>
                  <a:rPr lang="ru-RU" sz="1350" b="1" noProof="0" dirty="0">
                    <a:solidFill>
                      <a:srgbClr val="0083FF"/>
                    </a:solidFill>
                    <a:ea typeface="+mj-ea"/>
                    <a:cs typeface="+mj-cs"/>
                  </a:rPr>
                  <a:t>РЕЗУЛЬТАТ</a:t>
                </a:r>
                <a:endParaRPr kumimoji="0" lang="ru-RU" sz="135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ea typeface="+mj-ea"/>
                  <a:cs typeface="+mj-cs"/>
                </a:endParaRPr>
              </a:p>
            </p:txBody>
          </p:sp>
          <p:grpSp>
            <p:nvGrpSpPr>
              <p:cNvPr id="6" name="Группа 5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4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12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0" name="Группа 9"/>
            <p:cNvGrpSpPr/>
            <p:nvPr/>
          </p:nvGrpSpPr>
          <p:grpSpPr>
            <a:xfrm>
              <a:off x="6467223" y="1228212"/>
              <a:ext cx="2209232" cy="628226"/>
              <a:chOff x="6098623" y="1230158"/>
              <a:chExt cx="2209232" cy="628226"/>
            </a:xfrm>
          </p:grpSpPr>
          <p:sp>
            <p:nvSpPr>
              <p:cNvPr id="125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4640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50" b="1" dirty="0">
                    <a:solidFill>
                      <a:srgbClr val="0083FF"/>
                    </a:solidFill>
                    <a:ea typeface="+mj-ea"/>
                    <a:cs typeface="+mj-cs"/>
                  </a:rPr>
                  <a:t>ОТВЕТСТВЕННЫЕ</a:t>
                </a:r>
                <a:endParaRPr kumimoji="0" lang="ru-RU" sz="135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ea typeface="+mj-ea"/>
                  <a:cs typeface="+mj-cs"/>
                </a:endParaRPr>
              </a:p>
            </p:txBody>
          </p:sp>
          <p:grpSp>
            <p:nvGrpSpPr>
              <p:cNvPr id="7" name="Группа 6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5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2" name="Рисунок 31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2" name="Группа 1"/>
          <p:cNvGrpSpPr/>
          <p:nvPr/>
        </p:nvGrpSpPr>
        <p:grpSpPr>
          <a:xfrm>
            <a:off x="133094" y="2407633"/>
            <a:ext cx="8839261" cy="589319"/>
            <a:chOff x="391923" y="3120724"/>
            <a:chExt cx="8281698" cy="518171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51817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А.В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.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Вовченко,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условий и охраны труда</a:t>
              </a:r>
              <a:endParaRPr kumimoji="0" lang="ru-RU" sz="13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20724"/>
              <a:ext cx="2593503" cy="48510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Внедрение профилактической модели в системе управления охраной труда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8851" y="3120725"/>
              <a:ext cx="3024336" cy="50651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Улучшение условий труда, снижение количества занятых во вредных условиях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труда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1891279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«Улучшение условий труда» 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820471" y="6381328"/>
            <a:ext cx="288033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бъект 3"/>
          <p:cNvSpPr txBox="1">
            <a:spLocks/>
          </p:cNvSpPr>
          <p:nvPr/>
        </p:nvSpPr>
        <p:spPr>
          <a:xfrm>
            <a:off x="0" y="3331439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7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«Внедрение культуры безопасного труда» 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125227" y="3861049"/>
            <a:ext cx="8839261" cy="720079"/>
            <a:chOff x="391923" y="3120723"/>
            <a:chExt cx="8281698" cy="633145"/>
          </a:xfrm>
        </p:grpSpPr>
        <p:sp>
          <p:nvSpPr>
            <p:cNvPr id="37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56983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А.В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.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Вовченко,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условий и охраны труда</a:t>
              </a:r>
            </a:p>
          </p:txBody>
        </p:sp>
        <p:sp>
          <p:nvSpPr>
            <p:cNvPr id="40" name="Заголовок 1"/>
            <p:cNvSpPr txBox="1">
              <a:spLocks/>
            </p:cNvSpPr>
            <p:nvPr/>
          </p:nvSpPr>
          <p:spPr>
            <a:xfrm>
              <a:off x="532065" y="3120724"/>
              <a:ext cx="2593503" cy="31141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Формирование культуры безопасного труда</a:t>
              </a:r>
            </a:p>
          </p:txBody>
        </p:sp>
        <p:sp>
          <p:nvSpPr>
            <p:cNvPr id="41" name="Заголовок 1"/>
            <p:cNvSpPr txBox="1">
              <a:spLocks/>
            </p:cNvSpPr>
            <p:nvPr/>
          </p:nvSpPr>
          <p:spPr>
            <a:xfrm>
              <a:off x="3358851" y="3120723"/>
              <a:ext cx="3024336" cy="63314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приоритета предупреждения  производственного травматизма и профессиональной заболеваемости, улучшение условий труда</a:t>
              </a:r>
            </a:p>
          </p:txBody>
        </p:sp>
        <p:sp>
          <p:nvSpPr>
            <p:cNvPr id="4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3" name="Объект 3"/>
          <p:cNvSpPr txBox="1">
            <a:spLocks/>
          </p:cNvSpPr>
          <p:nvPr/>
        </p:nvSpPr>
        <p:spPr>
          <a:xfrm>
            <a:off x="16024" y="4869160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8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«Повышение компетентности работников в области охраны труда» 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125227" y="5445224"/>
            <a:ext cx="8839261" cy="720079"/>
            <a:chOff x="391923" y="3120723"/>
            <a:chExt cx="8281698" cy="633145"/>
          </a:xfrm>
        </p:grpSpPr>
        <p:sp>
          <p:nvSpPr>
            <p:cNvPr id="46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56983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А.В</a:t>
              </a: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.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Вовченко,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условий и охраны труда</a:t>
              </a:r>
            </a:p>
          </p:txBody>
        </p:sp>
        <p:sp>
          <p:nvSpPr>
            <p:cNvPr id="49" name="Заголовок 1"/>
            <p:cNvSpPr txBox="1">
              <a:spLocks/>
            </p:cNvSpPr>
            <p:nvPr/>
          </p:nvSpPr>
          <p:spPr>
            <a:xfrm>
              <a:off x="532065" y="3120724"/>
              <a:ext cx="2593503" cy="454397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Внедрение новых правил обучения по охране труда и проверки знания требований охраны труда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Заголовок 1"/>
            <p:cNvSpPr txBox="1">
              <a:spLocks/>
            </p:cNvSpPr>
            <p:nvPr/>
          </p:nvSpPr>
          <p:spPr>
            <a:xfrm>
              <a:off x="3358851" y="3120723"/>
              <a:ext cx="3024336" cy="633145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Сохранение жизни и здоровья работников в процессе трудовой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деятельности;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возможность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дистанционного обучения и контроля его результатов</a:t>
              </a:r>
            </a:p>
          </p:txBody>
        </p:sp>
        <p:sp>
          <p:nvSpPr>
            <p:cNvPr id="53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37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33094" y="2852935"/>
            <a:ext cx="8839261" cy="2160241"/>
            <a:chOff x="391923" y="3120724"/>
            <a:chExt cx="8281698" cy="1899438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51817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А.Н. Пудов,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развития социального страхования</a:t>
              </a:r>
              <a:endParaRPr kumimoji="0" lang="ru-RU" sz="13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20724"/>
              <a:ext cx="2593503" cy="1899438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Нормативное закрепление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продолжения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пилотного проекта по предупреждению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профессиональных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заболеваний и созданию системы мониторинга состояния здоровья работников в отраслях экономики, в которых работники наиболее подвержены воздействию вредных и (или) опасных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производственных факторов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8851" y="3120725"/>
              <a:ext cx="3024336" cy="1709493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Создание системы мониторинга здоровья работников, занятых во вредных условиях труда, у которых выявлены ранние признаки воздействия вредных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производственных факторов;</a:t>
              </a:r>
            </a:p>
            <a:p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создание </a:t>
              </a: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системы предупреждения профессиональных заболеваний при выявлении у работника ранних признаков воздействия вредных производственных </a:t>
              </a:r>
              <a:r>
                <a:rPr lang="ru-RU" sz="13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факторов</a:t>
              </a:r>
              <a:endParaRPr lang="ru-RU" sz="13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2035295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9: «Усиление роли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</a:t>
            </a:r>
            <a:r>
              <a:rPr lang="ru-RU" sz="1700" b="1" dirty="0" err="1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профзаболеваемости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снижение количества случаев досрочной утраты способности граждан к труду» 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820471" y="6381328"/>
            <a:ext cx="288033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71023" y="1225923"/>
            <a:ext cx="8593465" cy="630516"/>
            <a:chOff x="378890" y="1225923"/>
            <a:chExt cx="8593465" cy="630516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8" name="Группа 47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9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7" name="Группа 3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5" name="Группа 44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6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7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8" name="Группа 3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Группа 39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2" name="Рисунок 41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4145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2" name="Группа 1"/>
          <p:cNvGrpSpPr/>
          <p:nvPr/>
        </p:nvGrpSpPr>
        <p:grpSpPr>
          <a:xfrm>
            <a:off x="133094" y="2852934"/>
            <a:ext cx="8839261" cy="2376265"/>
            <a:chOff x="391923" y="3120724"/>
            <a:chExt cx="8281698" cy="2089382"/>
          </a:xfrm>
        </p:grpSpPr>
        <p:sp>
          <p:nvSpPr>
            <p:cNvPr id="44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191561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391923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Заголовок 1"/>
            <p:cNvSpPr txBox="1">
              <a:spLocks/>
            </p:cNvSpPr>
            <p:nvPr/>
          </p:nvSpPr>
          <p:spPr>
            <a:xfrm>
              <a:off x="6550324" y="3120724"/>
              <a:ext cx="2123297" cy="518171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А.Н. Пудов,</a:t>
              </a: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300" dirty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Департамент </a:t>
              </a:r>
              <a:r>
                <a:rPr lang="ru-RU" sz="1300" dirty="0" smtClean="0"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rPr>
                <a:t>развития социального страхования</a:t>
              </a:r>
              <a:endParaRPr kumimoji="0" lang="ru-RU" sz="13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endParaRPr>
            </a:p>
          </p:txBody>
        </p:sp>
        <p:sp>
          <p:nvSpPr>
            <p:cNvPr id="88" name="Заголовок 1"/>
            <p:cNvSpPr txBox="1">
              <a:spLocks/>
            </p:cNvSpPr>
            <p:nvPr/>
          </p:nvSpPr>
          <p:spPr>
            <a:xfrm>
              <a:off x="532065" y="3120724"/>
              <a:ext cx="2593503" cy="2089382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defTabSz="914400">
                <a:spcBef>
                  <a:spcPct val="0"/>
                </a:spcBef>
                <a:defRPr/>
              </a:pPr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Отработка и совершенствование механизмов информационного взаимодействия между страховщиком, страхователем, медицинскими организациями, органами государственных внебюджетных фондов и другими ведомствами, в целях получения сведений, необходимых для назначения и выплаты пособий по обязательному социальному страхованию</a:t>
              </a:r>
            </a:p>
          </p:txBody>
        </p:sp>
        <p:sp>
          <p:nvSpPr>
            <p:cNvPr id="100" name="Заголовок 1"/>
            <p:cNvSpPr txBox="1">
              <a:spLocks/>
            </p:cNvSpPr>
            <p:nvPr/>
          </p:nvSpPr>
          <p:spPr>
            <a:xfrm>
              <a:off x="3358851" y="3120726"/>
              <a:ext cx="3024336" cy="660639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r>
                <a: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Сокращение перечня сведений, представляемых страхователями для назначения  и выплаты пособий по обязательному социальному страхованию</a:t>
              </a:r>
            </a:p>
          </p:txBody>
        </p:sp>
        <p:sp>
          <p:nvSpPr>
            <p:cNvPr id="52" name="Oval 35">
              <a:extLst>
                <a:ext uri="{FF2B5EF4-FFF2-40B4-BE49-F238E27FC236}">
                  <a16:creationId xmlns:a16="http://schemas.microsoft.com/office/drawing/2014/main" xmlns="" id="{DFCAB9D9-E332-4A6A-A64F-1B2CB5F15EDD}"/>
                </a:ext>
              </a:extLst>
            </p:cNvPr>
            <p:cNvSpPr/>
            <p:nvPr/>
          </p:nvSpPr>
          <p:spPr>
            <a:xfrm>
              <a:off x="6390758" y="3188750"/>
              <a:ext cx="153610" cy="153610"/>
            </a:xfrm>
            <a:prstGeom prst="ellipse">
              <a:avLst/>
            </a:prstGeom>
            <a:solidFill>
              <a:srgbClr val="0083FF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-1513" y="2035295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10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«Совершенствование </a:t>
            </a:r>
            <a:r>
              <a:rPr lang="ru-RU" sz="1700" b="1" dirty="0" err="1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проактивного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способа назначения и выплаты пособий по обязательному социальному страхованию» 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820471" y="6381328"/>
            <a:ext cx="288033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8" name="Группа 47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9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7" name="Группа 3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5" name="Группа 44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6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7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8" name="Группа 3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Группа 39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1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2" name="Рисунок 41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2018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26709</TotalTime>
  <Words>3883</Words>
  <Application>Microsoft Office PowerPoint</Application>
  <PresentationFormat>Экран (4:3)</PresentationFormat>
  <Paragraphs>551</Paragraphs>
  <Slides>31</Slides>
  <Notes>29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Arial Black</vt:lpstr>
      <vt:lpstr>Calibri</vt:lpstr>
      <vt:lpstr>Cambria</vt:lpstr>
      <vt:lpstr>Times New Roman</vt:lpstr>
      <vt:lpstr>Тема Office</vt:lpstr>
      <vt:lpstr>  </vt:lpstr>
      <vt:lpstr>Презентация PowerPoint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2:  Увеличить уровень пенсионного обеспечения</vt:lpstr>
      <vt:lpstr>ЦЕЛЬ 2:  Увеличить уровень пенсионного обеспечения</vt:lpstr>
      <vt:lpstr>ЦЕЛЬ 2:  Увеличить уровень пенсионного обеспечения</vt:lpstr>
      <vt:lpstr>ЦЕЛЬ 2:  Увеличить уровень пенсионного обеспечения</vt:lpstr>
      <vt:lpstr>ЦЕЛЬ 3: Обеспечить поддержку рождаемости и семей с детьми</vt:lpstr>
      <vt:lpstr>ЦЕЛЬ 3: Обеспечить поддержку рождаемости и семей с детьми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5: Повысить открытость государственной гражданской службы</vt:lpstr>
      <vt:lpstr>ЦЕЛЬ 5: Повысить открытость государственной гражданской службы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Екатерина Сергеевна</dc:creator>
  <cp:lastModifiedBy>Альховская Маргарита Сергеевна</cp:lastModifiedBy>
  <cp:revision>2384</cp:revision>
  <cp:lastPrinted>2022-03-16T07:32:04Z</cp:lastPrinted>
  <dcterms:created xsi:type="dcterms:W3CDTF">2014-11-27T15:07:48Z</dcterms:created>
  <dcterms:modified xsi:type="dcterms:W3CDTF">2023-03-29T15:48:25Z</dcterms:modified>
</cp:coreProperties>
</file>