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93" r:id="rId2"/>
    <p:sldId id="295" r:id="rId3"/>
    <p:sldId id="389" r:id="rId4"/>
    <p:sldId id="403" r:id="rId5"/>
    <p:sldId id="346" r:id="rId6"/>
    <p:sldId id="347" r:id="rId7"/>
    <p:sldId id="374" r:id="rId8"/>
    <p:sldId id="348" r:id="rId9"/>
    <p:sldId id="402" r:id="rId10"/>
    <p:sldId id="376" r:id="rId11"/>
    <p:sldId id="377" r:id="rId12"/>
    <p:sldId id="352" r:id="rId13"/>
    <p:sldId id="353" r:id="rId14"/>
    <p:sldId id="355" r:id="rId15"/>
    <p:sldId id="338" r:id="rId16"/>
    <p:sldId id="405" r:id="rId17"/>
    <p:sldId id="406" r:id="rId18"/>
    <p:sldId id="383" r:id="rId19"/>
    <p:sldId id="356" r:id="rId20"/>
    <p:sldId id="394" r:id="rId21"/>
    <p:sldId id="357" r:id="rId22"/>
    <p:sldId id="401" r:id="rId23"/>
    <p:sldId id="385" r:id="rId24"/>
    <p:sldId id="386" r:id="rId25"/>
    <p:sldId id="404" r:id="rId26"/>
    <p:sldId id="388" r:id="rId27"/>
    <p:sldId id="397" r:id="rId28"/>
    <p:sldId id="398" r:id="rId29"/>
    <p:sldId id="400" r:id="rId30"/>
    <p:sldId id="381" r:id="rId31"/>
    <p:sldId id="359" r:id="rId32"/>
    <p:sldId id="360" r:id="rId33"/>
  </p:sldIdLst>
  <p:sldSz cx="9144000" cy="6858000" type="screen4x3"/>
  <p:notesSz cx="6805613" cy="9939338"/>
  <p:defaultTextStyle>
    <a:defPPr>
      <a:defRPr lang="ru-RU"/>
    </a:defPPr>
    <a:lvl1pPr marL="0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40" userDrawn="1">
          <p15:clr>
            <a:srgbClr val="A4A3A4"/>
          </p15:clr>
        </p15:guide>
        <p15:guide id="3" orient="horz" pos="16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FF"/>
    <a:srgbClr val="FFFF99"/>
    <a:srgbClr val="FFFFCC"/>
    <a:srgbClr val="E7EFF9"/>
    <a:srgbClr val="CC0066"/>
    <a:srgbClr val="FF6699"/>
    <a:srgbClr val="600030"/>
    <a:srgbClr val="FF9933"/>
    <a:srgbClr val="6600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8" autoAdjust="0"/>
    <p:restoredTop sz="96404" autoAdjust="0"/>
  </p:normalViewPr>
  <p:slideViewPr>
    <p:cSldViewPr>
      <p:cViewPr varScale="1">
        <p:scale>
          <a:sx n="116" d="100"/>
          <a:sy n="116" d="100"/>
        </p:scale>
        <p:origin x="912" y="108"/>
      </p:cViewPr>
      <p:guideLst>
        <p:guide pos="340"/>
        <p:guide orient="horz" pos="16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42" cy="498563"/>
          </a:xfrm>
          <a:prstGeom prst="rect">
            <a:avLst/>
          </a:prstGeom>
        </p:spPr>
        <p:txBody>
          <a:bodyPr vert="horz" lIns="92163" tIns="46081" rIns="92163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265" y="3"/>
            <a:ext cx="2949742" cy="498563"/>
          </a:xfrm>
          <a:prstGeom prst="rect">
            <a:avLst/>
          </a:prstGeom>
        </p:spPr>
        <p:txBody>
          <a:bodyPr vert="horz" lIns="92163" tIns="46081" rIns="92163" bIns="46081" rtlCol="0"/>
          <a:lstStyle>
            <a:lvl1pPr algn="r">
              <a:defRPr sz="1200"/>
            </a:lvl1pPr>
          </a:lstStyle>
          <a:p>
            <a:fld id="{CD2D8FD2-12A8-47EA-B8EE-CCD71D77F2CB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742" cy="498563"/>
          </a:xfrm>
          <a:prstGeom prst="rect">
            <a:avLst/>
          </a:prstGeom>
        </p:spPr>
        <p:txBody>
          <a:bodyPr vert="horz" lIns="92163" tIns="46081" rIns="92163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265" y="9440779"/>
            <a:ext cx="2949742" cy="498563"/>
          </a:xfrm>
          <a:prstGeom prst="rect">
            <a:avLst/>
          </a:prstGeom>
        </p:spPr>
        <p:txBody>
          <a:bodyPr vert="horz" lIns="92163" tIns="46081" rIns="92163" bIns="46081" rtlCol="0" anchor="b"/>
          <a:lstStyle>
            <a:lvl1pPr algn="r">
              <a:defRPr sz="1200"/>
            </a:lvl1pPr>
          </a:lstStyle>
          <a:p>
            <a:fld id="{5E075ECB-3188-4CF3-8446-083EB74C5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09737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4" y="14"/>
            <a:ext cx="2949099" cy="496966"/>
          </a:xfrm>
          <a:prstGeom prst="rect">
            <a:avLst/>
          </a:prstGeom>
        </p:spPr>
        <p:txBody>
          <a:bodyPr vert="horz" lIns="92304" tIns="46153" rIns="92304" bIns="461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51" y="14"/>
            <a:ext cx="2949099" cy="496966"/>
          </a:xfrm>
          <a:prstGeom prst="rect">
            <a:avLst/>
          </a:prstGeom>
        </p:spPr>
        <p:txBody>
          <a:bodyPr vert="horz" lIns="92304" tIns="46153" rIns="92304" bIns="46153" rtlCol="0"/>
          <a:lstStyle>
            <a:lvl1pPr algn="r">
              <a:defRPr sz="1200"/>
            </a:lvl1pPr>
          </a:lstStyle>
          <a:p>
            <a:fld id="{436A37A9-8863-440F-A8E2-16BD476E68BD}" type="datetimeFigureOut">
              <a:rPr lang="ru-RU" smtClean="0"/>
              <a:pPr/>
              <a:t>26.04.2023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4" tIns="46153" rIns="92304" bIns="4615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93"/>
            <a:ext cx="5444490" cy="4472702"/>
          </a:xfrm>
          <a:prstGeom prst="rect">
            <a:avLst/>
          </a:prstGeom>
        </p:spPr>
        <p:txBody>
          <a:bodyPr vert="horz" lIns="92304" tIns="46153" rIns="92304" bIns="4615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4" y="9440657"/>
            <a:ext cx="2949099" cy="496966"/>
          </a:xfrm>
          <a:prstGeom prst="rect">
            <a:avLst/>
          </a:prstGeom>
        </p:spPr>
        <p:txBody>
          <a:bodyPr vert="horz" lIns="92304" tIns="46153" rIns="92304" bIns="461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51" y="9440657"/>
            <a:ext cx="2949099" cy="496966"/>
          </a:xfrm>
          <a:prstGeom prst="rect">
            <a:avLst/>
          </a:prstGeom>
        </p:spPr>
        <p:txBody>
          <a:bodyPr vert="horz" lIns="92304" tIns="46153" rIns="92304" bIns="46153" rtlCol="0" anchor="b"/>
          <a:lstStyle>
            <a:lvl1pPr algn="r">
              <a:defRPr sz="1200"/>
            </a:lvl1pPr>
          </a:lstStyle>
          <a:p>
            <a:fld id="{8B7EB016-B05A-46B8-99FD-C38A8A573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7892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4501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9002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3503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8004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2505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7006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1507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6008" algn="l" defTabSz="84900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061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731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1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98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0851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354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901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4430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82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35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0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70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63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251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740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801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23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EB016-B05A-46B8-99FD-C38A8A573CA2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784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86313-5190-4D5E-A005-E5D71672A5D0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A7A52-4ACE-4AED-8696-34A34C6AEC43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EF26-9C15-43CC-8CCD-11D0AA0CF4CB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93F1-EEBA-4B0C-996B-9DC4C22431A2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90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851E-3CA6-4775-85BE-1EF738DD7AE5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0C10-0C6E-4735-8533-A9D69BD2387F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1925"/>
            <a:ext cx="9144000" cy="1143000"/>
          </a:xfrm>
        </p:spPr>
        <p:txBody>
          <a:bodyPr>
            <a:normAutofit/>
          </a:bodyPr>
          <a:lstStyle>
            <a:lvl1pPr algn="l">
              <a:defRPr sz="22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2831" y="1549771"/>
            <a:ext cx="2133600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501" indent="0">
              <a:buNone/>
              <a:defRPr sz="1900" b="1"/>
            </a:lvl2pPr>
            <a:lvl3pPr marL="849002" indent="0">
              <a:buNone/>
              <a:defRPr sz="1700" b="1"/>
            </a:lvl3pPr>
            <a:lvl4pPr marL="1273503" indent="0">
              <a:buNone/>
              <a:defRPr sz="1500" b="1"/>
            </a:lvl4pPr>
            <a:lvl5pPr marL="1698004" indent="0">
              <a:buNone/>
              <a:defRPr sz="1500" b="1"/>
            </a:lvl5pPr>
            <a:lvl6pPr marL="2122505" indent="0">
              <a:buNone/>
              <a:defRPr sz="1500" b="1"/>
            </a:lvl6pPr>
            <a:lvl7pPr marL="2547006" indent="0">
              <a:buNone/>
              <a:defRPr sz="1500" b="1"/>
            </a:lvl7pPr>
            <a:lvl8pPr marL="2971507" indent="0">
              <a:buNone/>
              <a:defRPr sz="1500" b="1"/>
            </a:lvl8pPr>
            <a:lvl9pPr marL="3396008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3656" y="2184731"/>
            <a:ext cx="2133600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314061" y="2184731"/>
            <a:ext cx="3287243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446D-6C9C-42CD-8807-ACB5EB7B658C}" type="datetime1">
              <a:rPr lang="ru-RU" smtClean="0"/>
              <a:t>26.04.2023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Заголовок 1"/>
          <p:cNvSpPr txBox="1">
            <a:spLocks/>
          </p:cNvSpPr>
          <p:nvPr userDrawn="1"/>
        </p:nvSpPr>
        <p:spPr>
          <a:xfrm>
            <a:off x="6706108" y="2991594"/>
            <a:ext cx="2266247" cy="8429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Е.В</a:t>
            </a:r>
            <a:r>
              <a: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ru-RU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Мухтиярова,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Департамент </a:t>
            </a:r>
            <a:r>
              <a:rPr lang="ru-RU" sz="13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занятости населения и трудовой миграции</a:t>
            </a:r>
            <a:endParaRPr kumimoji="0" lang="ru-RU" sz="13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2" name="Содержимое 3"/>
          <p:cNvSpPr>
            <a:spLocks noGrp="1"/>
          </p:cNvSpPr>
          <p:nvPr>
            <p:ph sz="half" idx="13"/>
          </p:nvPr>
        </p:nvSpPr>
        <p:spPr>
          <a:xfrm>
            <a:off x="6730917" y="2184731"/>
            <a:ext cx="2133600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 smtClean="0"/>
              <a:t>уровень</a:t>
            </a:r>
            <a:endParaRPr lang="ru-RU" dirty="0"/>
          </a:p>
          <a:p>
            <a:pPr lvl="2"/>
            <a:r>
              <a:rPr lang="ru-RU" dirty="0" err="1" smtClean="0"/>
              <a:t>Третиуровень</a:t>
            </a:r>
            <a:endParaRPr lang="ru-RU" dirty="0"/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F4226-AE13-4A59-9230-788891FAAA61}" type="datetime1">
              <a:rPr lang="ru-RU" smtClean="0"/>
              <a:t>26.04.2023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BF0E-0F1C-438E-B7A0-C8BCBE78E5EA}" type="datetime1">
              <a:rPr lang="ru-RU" smtClean="0"/>
              <a:t>26.04.2023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EECD-DA9D-4CBE-841C-6FA2F44D1986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4501" indent="0">
              <a:buNone/>
              <a:defRPr sz="2600"/>
            </a:lvl2pPr>
            <a:lvl3pPr marL="849002" indent="0">
              <a:buNone/>
              <a:defRPr sz="2300"/>
            </a:lvl3pPr>
            <a:lvl4pPr marL="1273503" indent="0">
              <a:buNone/>
              <a:defRPr sz="1900"/>
            </a:lvl4pPr>
            <a:lvl5pPr marL="1698004" indent="0">
              <a:buNone/>
              <a:defRPr sz="1900"/>
            </a:lvl5pPr>
            <a:lvl6pPr marL="2122505" indent="0">
              <a:buNone/>
              <a:defRPr sz="1900"/>
            </a:lvl6pPr>
            <a:lvl7pPr marL="2547006" indent="0">
              <a:buNone/>
              <a:defRPr sz="1900"/>
            </a:lvl7pPr>
            <a:lvl8pPr marL="2971507" indent="0">
              <a:buNone/>
              <a:defRPr sz="1900"/>
            </a:lvl8pPr>
            <a:lvl9pPr marL="3396008" indent="0">
              <a:buNone/>
              <a:defRPr sz="19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24501" indent="0">
              <a:buNone/>
              <a:defRPr sz="1100"/>
            </a:lvl2pPr>
            <a:lvl3pPr marL="849002" indent="0">
              <a:buNone/>
              <a:defRPr sz="900"/>
            </a:lvl3pPr>
            <a:lvl4pPr marL="1273503" indent="0">
              <a:buNone/>
              <a:defRPr sz="900"/>
            </a:lvl4pPr>
            <a:lvl5pPr marL="1698004" indent="0">
              <a:buNone/>
              <a:defRPr sz="900"/>
            </a:lvl5pPr>
            <a:lvl6pPr marL="2122505" indent="0">
              <a:buNone/>
              <a:defRPr sz="900"/>
            </a:lvl6pPr>
            <a:lvl7pPr marL="2547006" indent="0">
              <a:buNone/>
              <a:defRPr sz="900"/>
            </a:lvl7pPr>
            <a:lvl8pPr marL="2971507" indent="0">
              <a:buNone/>
              <a:defRPr sz="900"/>
            </a:lvl8pPr>
            <a:lvl9pPr marL="339600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36F5-14A1-4F9E-8769-7CFD88BF0290}" type="datetime1">
              <a:rPr lang="ru-RU" smtClean="0"/>
              <a:t>26.04.2023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4900" tIns="42450" rIns="84900" bIns="4245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84900" tIns="42450" rIns="84900" bIns="4245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770F9-A82B-4127-8DD0-2C31DCA7355B}" type="datetime1">
              <a:rPr lang="ru-RU" smtClean="0"/>
              <a:t>26.04.2023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84900" tIns="42450" rIns="84900" bIns="424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849002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76" indent="-318376" algn="l" defTabSz="84900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814" indent="-265313" algn="l" defTabSz="84900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253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54" indent="-212251" algn="l" defTabSz="84900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255" indent="-212251" algn="l" defTabSz="84900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56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57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758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259" indent="-212251" algn="l" defTabSz="84900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1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02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03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04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05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06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07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08" algn="l" defTabSz="8490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7932" y="4567047"/>
            <a:ext cx="5696487" cy="1382233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70C0"/>
                </a:solidFill>
                <a:latin typeface="Cambria" pitchFamily="18" charset="0"/>
                <a:cs typeface="Times New Roman" pitchFamily="18" charset="0"/>
              </a:rPr>
            </a:br>
            <a:endParaRPr lang="ru-RU" sz="2400" dirty="0">
              <a:solidFill>
                <a:srgbClr val="008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23528" y="3284984"/>
            <a:ext cx="8636596" cy="2273819"/>
          </a:xfrm>
          <a:prstGeom prst="rect">
            <a:avLst/>
          </a:prstGeom>
          <a:effectLst/>
        </p:spPr>
        <p:txBody>
          <a:bodyPr vert="horz" lIns="84900" tIns="42450" rIns="84900" bIns="42450" rtlCol="0" anchor="ctr">
            <a:noAutofit/>
          </a:bodyPr>
          <a:lstStyle>
            <a:lvl1pPr algn="ctr" defTabSz="849002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ПУБЛИЧНАЯ ДЕКЛАРАЦИЯ</a:t>
            </a:r>
            <a:r>
              <a:rPr lang="en-US" sz="2800" b="1" dirty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ЦЕЛЕЙ</a:t>
            </a:r>
            <a:endParaRPr lang="en-US" sz="2800" b="1" dirty="0">
              <a:solidFill>
                <a:srgbClr val="008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2800" b="1" dirty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И ЗАДАЧ – </a:t>
            </a:r>
            <a:r>
              <a:rPr lang="ru-RU" sz="2800" b="1" dirty="0" smtClean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2023 </a:t>
            </a:r>
            <a:endParaRPr lang="ru-RU" sz="2800" dirty="0">
              <a:solidFill>
                <a:srgbClr val="008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Google Shape;109;g8f672cf8d1_0_90">
            <a:extLst>
              <a:ext uri="{FF2B5EF4-FFF2-40B4-BE49-F238E27FC236}">
                <a16:creationId xmlns="" xmlns:a16="http://schemas.microsoft.com/office/drawing/2014/main" id="{0ABB8453-0551-4802-B01B-E889AA9BBA9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1520" y="395649"/>
            <a:ext cx="1606390" cy="16793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5229200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Прямоугольник 5"/>
          <p:cNvSpPr/>
          <p:nvPr/>
        </p:nvSpPr>
        <p:spPr>
          <a:xfrm>
            <a:off x="6230309" y="138231"/>
            <a:ext cx="2880320" cy="156966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24501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49002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73503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8004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22505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7006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507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96008" algn="l" defTabSz="849002" rtl="0" eaLnBrk="1" latinLnBrk="0" hangingPunct="1"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Министр труда и социальной защиты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                    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___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_______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А.О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Котяков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«___»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___202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год </a:t>
            </a: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бъект 3"/>
          <p:cNvSpPr txBox="1">
            <a:spLocks/>
          </p:cNvSpPr>
          <p:nvPr/>
        </p:nvSpPr>
        <p:spPr>
          <a:xfrm>
            <a:off x="929524" y="756368"/>
            <a:ext cx="9144000" cy="879052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27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8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6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2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2" name="Группа 21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23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4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6" name="Группа 1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8" name="Группа 1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1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0" name="Рисунок 19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9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заработную 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29522"/>
              </p:ext>
            </p:extLst>
          </p:nvPr>
        </p:nvGraphicFramePr>
        <p:xfrm>
          <a:off x="107502" y="3012358"/>
          <a:ext cx="8928996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законодательства об обязательном социальном страховании от несчастных случаев на производстве и профессиональных заболеваний в части увеличения установленного размера единовременной страховой выплаты лицам, имеющим право на получение такой выплаты в случае смерти застрахованного в связи несчастным случаем на производстве или профессиональным заболеванием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размера</a:t>
                      </a:r>
                      <a:b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единовременной страховой выплаты с 1 млн рублей до 2 млн рублей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развития социального страхования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размера единовременной страховой выплаты лицам, имеющим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такой выплаты в случае смерти застрахованного в связи 	   несчастным случаем на производстве или профессиональным заболеванием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558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" name="Объект 3"/>
          <p:cNvSpPr txBox="1">
            <a:spLocks/>
          </p:cNvSpPr>
          <p:nvPr/>
        </p:nvSpPr>
        <p:spPr>
          <a:xfrm>
            <a:off x="1259632" y="867075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2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0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2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" name="Группа 23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25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8" name="Группа 1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2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2" name="Рисунок 21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411127"/>
              </p:ext>
            </p:extLst>
          </p:nvPr>
        </p:nvGraphicFramePr>
        <p:xfrm>
          <a:off x="107502" y="3012358"/>
          <a:ext cx="8928996" cy="2658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законодательства о налогах и сборах, а также законодательства об обязательном пенсионном страховании в части установления единого пониженного тарифа страховых взносов в размере 7,6% для работодателей, нанимающих лиц в возрасте от 14 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18 лет по трудовым или гражданско-правовым договорам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с 1 января 2024 г. фискальной нагрузки на плательщиков страховых взносов, производящих выплаты и иные вознаграждения в пользу физических лиц в возрасте от 14 до 18 лет по трудовым договорам или по гражданско-правовым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договорам</a:t>
                      </a:r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молодежью трудового опыта в целях выбора дальнейшего профессионального пути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развития социального страхования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«Стимулирование работодателей к приему на работу молодежи»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4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Увеличить уровень пенсионного обеспечения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1547664" y="673528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2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8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7" name="Группа 4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Группа 4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Рисунок 5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4" name="Таблица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13133"/>
              </p:ext>
            </p:extLst>
          </p:nvPr>
        </p:nvGraphicFramePr>
        <p:xfrm>
          <a:off x="107502" y="2348880"/>
          <a:ext cx="8928996" cy="3816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19442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 1 января 2023 г. страховых пенсий неработающим пенсионерам на 4,8%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Темпы роста страховых пенсий, превышающие фактический рост потребительских цен за прошедший год</a:t>
                      </a:r>
                    </a:p>
                    <a:p>
                      <a:pPr algn="just"/>
                      <a:endParaRPr lang="ru-RU" sz="1300" dirty="0" smtClean="0"/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доходов около 30,3 млн неработающих пенсионеров – получателей страховой пенсии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государственной политики в сфере пенсионного обеспечения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мероприятий по информированию граждан о суммах сформированных у них средств пенсионных накоплений и правах на выплаты за счет таких средств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Граждане в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беззаявительном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порядке получают от Социального фонда России сведения о сформированных у них пенсионных накоплениях, а также об условиях выплат за счет таких накоплений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государственной политики в сфере пенсионного обеспечения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248018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248018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248018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436089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436089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436089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уровня пенсионного обеспечения граждан»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03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Увеличить уровень пенсионного обеспечения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711951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8" name="Таблица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675824"/>
              </p:ext>
            </p:extLst>
          </p:nvPr>
        </p:nvGraphicFramePr>
        <p:xfrm>
          <a:off x="107502" y="2096141"/>
          <a:ext cx="8928996" cy="4222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16930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Актуализация показателя - годового индекса роста среднемесячной заработной платы в Российской Федерации работников организаций угольной промышленности и членов летных экипажей воздушных судов гражданской авиации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размера доплаты к пенсии членам летных экипажей воздушных судов гражданской авиации и отдельным категориям работников организаций угольной промышленности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государственной политики в сфере пенсионного обеспечения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631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страховых пенсий работающим пенсионерам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выплаты накопительной пенсии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августа 2023 г. обеспечение проведения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беззаявительного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перерасчета размеров страховых пенсий пенсионерам, осуществлявшим работу в 2022 году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sz="500" dirty="0" smtClean="0"/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Установление величины ожидаемого периода выплаты накопительной пенсии на 2024 год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государственной политики в сфере пенсионного обеспечения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государственной политики в сфере пенсионного обеспечения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216101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2162377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33806" y="216101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88313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33806" y="388617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78135" y="388313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76" name="Группа 75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89" name="Группа 88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9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92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90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7" name="Группа 7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84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5" name="Группа 84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86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87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78" name="Группа 7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80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81" name="Группа 80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82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83" name="Рисунок 8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33806" y="520987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520987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13651" y="520987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0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 Увеличить уровень пенсионного обеспечения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1475656" y="830045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50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5" name="Группа 44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6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7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8" name="Группа 3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Группа 3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2" name="Рисунок 4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677413"/>
              </p:ext>
            </p:extLst>
          </p:nvPr>
        </p:nvGraphicFramePr>
        <p:xfrm>
          <a:off x="107502" y="2852936"/>
          <a:ext cx="8928996" cy="2658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материального обеспечения пенсионера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Доведение минимального размера материального обеспечения пенсионеров до величины прожиточного минимума пенсионера</a:t>
                      </a:r>
                    </a:p>
                    <a:p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Выплата сумм индексации пенсий и ежемесячных денежных выплат осуществляется сверх уровня прожиточного минимума пенсионера (ПМП)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государственной политики в сфере пенсионного обеспечения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298424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298424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298424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обязательств государства по ежегодному повышению уровня материальной поддержки пенсионеров»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8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поддержку рождаемости и семей с детьми</a:t>
            </a:r>
          </a:p>
        </p:txBody>
      </p:sp>
      <p:sp>
        <p:nvSpPr>
          <p:cNvPr id="51" name="Номер слайда 13"/>
          <p:cNvSpPr txBox="1">
            <a:spLocks/>
          </p:cNvSpPr>
          <p:nvPr/>
        </p:nvSpPr>
        <p:spPr>
          <a:xfrm>
            <a:off x="8676455" y="6381328"/>
            <a:ext cx="432050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805728"/>
              </p:ext>
            </p:extLst>
          </p:nvPr>
        </p:nvGraphicFramePr>
        <p:xfrm>
          <a:off x="107502" y="2276872"/>
          <a:ext cx="9036498" cy="7896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500"/>
                <a:gridCol w="2696373"/>
                <a:gridCol w="291500"/>
                <a:gridCol w="2842123"/>
                <a:gridCol w="291500"/>
                <a:gridCol w="2623502"/>
              </a:tblGrid>
              <a:tr h="78966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реализации мер поддержки семей с детьми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рождении первых и третьих детей</a:t>
                      </a:r>
                      <a:endParaRPr lang="ru-RU" sz="1400" dirty="0" smtClean="0"/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реализации мер поддержки направленных на стимулирование рождаемости в регионах Дальневосточного федерального округа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842,7 тыс. нуждающихся 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 получат ежемесячные выплаты в связи с рождением (усыновлением) первого ребенка </a:t>
                      </a:r>
                    </a:p>
                    <a:p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494,2 тыс. семей с тремя и более детьми получат ежемесячную денежную выплату, назначаемую в случае рождения третьего ребенка или последующих детей до достижения ребенком возраста 3 лет</a:t>
                      </a:r>
                    </a:p>
                    <a:p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менее 36 тыс. семей в субъектах Российской Федерации, входящих в состав Дальневосточного федерального округа при рождении первого ребенка получат единовременную выплату, при рождении второго ребенка региональный материнский (семейный) капитал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Баталина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фонд России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14938" y="2528849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80732" y="2528849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303271" y="252186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Объект 3"/>
          <p:cNvSpPr txBox="1">
            <a:spLocks/>
          </p:cNvSpPr>
          <p:nvPr/>
        </p:nvSpPr>
        <p:spPr>
          <a:xfrm>
            <a:off x="56370" y="1907412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14: «Реализация мер социальной поддержки семей при рождении детей»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9" name="Группа 38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5" name="Группа 5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72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7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0" name="Группа 39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Группа 48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0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4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1" name="Группа 40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2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6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7" name="Рисунок 46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7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14938" y="493032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80732" y="493032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13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259011"/>
              </p:ext>
            </p:extLst>
          </p:nvPr>
        </p:nvGraphicFramePr>
        <p:xfrm>
          <a:off x="82896" y="2309460"/>
          <a:ext cx="8950674" cy="1767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732"/>
                <a:gridCol w="2670764"/>
                <a:gridCol w="288732"/>
                <a:gridCol w="3094793"/>
                <a:gridCol w="215502"/>
                <a:gridCol w="2392151"/>
              </a:tblGrid>
              <a:tr h="1767612"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Повышение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качества и обеспечение доступности социальных услуг, предоставляемых семьям </a:t>
                      </a: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детьми в субъектах </a:t>
                      </a: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Российской Федерации</a:t>
                      </a:r>
                    </a:p>
                    <a:p>
                      <a:pPr lvl="0" algn="l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Открытие 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15 субъектах Российской Федерации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Семейных многофункциональных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центров, предоставляющих комплексную социальную помощь, социальные услуги и услуги по социальному сопровождению семьям в режиме «одного окна»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Баталина,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социальной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защиты и социального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обслуживания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91205" y="242382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486336" y="242382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8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" name="Заголовок 2"/>
          <p:cNvSpPr txBox="1">
            <a:spLocks/>
          </p:cNvSpPr>
          <p:nvPr/>
        </p:nvSpPr>
        <p:spPr>
          <a:xfrm>
            <a:off x="0" y="184899"/>
            <a:ext cx="9144000" cy="731944"/>
          </a:xfrm>
          <a:prstGeom prst="rect">
            <a:avLst/>
          </a:prstGeom>
        </p:spPr>
        <p:txBody>
          <a:bodyPr vert="horz" lIns="84900" tIns="42450" rIns="84900" bIns="42450" rtlCol="0" anchor="ctr">
            <a:normAutofit/>
          </a:bodyPr>
          <a:lstStyle>
            <a:lvl1pPr algn="ctr" defTabSz="849002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3: Обеспечить поддержку рождаемости и семей с детьми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2" name="Группа 41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44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5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3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2" name="Группа 31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38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0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1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3" name="Группа 32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4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5" name="Группа 34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36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7" name="Рисунок 36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22145" y="242382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49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866977"/>
              </p:ext>
            </p:extLst>
          </p:nvPr>
        </p:nvGraphicFramePr>
        <p:xfrm>
          <a:off x="107502" y="2431734"/>
          <a:ext cx="9036498" cy="78966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1500"/>
                <a:gridCol w="2696373"/>
                <a:gridCol w="291500"/>
                <a:gridCol w="2842123"/>
                <a:gridCol w="291500"/>
                <a:gridCol w="2623502"/>
              </a:tblGrid>
              <a:tr h="78966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формы заявления о распоряжении средствами материнского (семейного) капитала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повышения размера материнского (семейного) капитала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Упрощение порядка обращения за оказанием услуги распоряжение средствами материнского капитала посредством оптимизации формы заявления на получение ежемесячной выплаты в связи с рождением и воспитанием ребенка в возрасте до 3 лет</a:t>
                      </a:r>
                      <a:endParaRPr lang="ru-RU" sz="13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 материнского (семейного)  капитала проведена по фактическому уровню инфляции (11,9%)</a:t>
                      </a:r>
                      <a:endParaRPr lang="en-US" sz="13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1,14 млн семей с ребенком 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(детьми) распорядятся средствами материнского (семейного) капитала</a:t>
                      </a:r>
                    </a:p>
                    <a:p>
                      <a:pPr algn="l"/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0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информационных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технологий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Баталина,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14938" y="2683711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80732" y="2683711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303271" y="2676725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56370" y="1907412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 «Реализация программы материнского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(семейного) капитала»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14938" y="4516838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303271" y="4516838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0" y="184899"/>
            <a:ext cx="9144000" cy="731944"/>
          </a:xfrm>
          <a:prstGeom prst="rect">
            <a:avLst/>
          </a:prstGeom>
        </p:spPr>
        <p:txBody>
          <a:bodyPr vert="horz" lIns="84900" tIns="42450" rIns="84900" bIns="42450" rtlCol="0" anchor="ctr">
            <a:normAutofit/>
          </a:bodyPr>
          <a:lstStyle>
            <a:lvl1pPr algn="ctr" defTabSz="849002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3: Обеспечить поддержку рождаемости и семей с детьми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27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8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6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2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2" name="Группа 21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23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4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6" name="Группа 1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8" name="Группа 1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1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0" name="Рисунок 19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3532339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поддержку рождаемости и семей с детьми</a:t>
            </a: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1737773" y="918609"/>
            <a:ext cx="9144000" cy="565380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487893"/>
              </p:ext>
            </p:extLst>
          </p:nvPr>
        </p:nvGraphicFramePr>
        <p:xfrm>
          <a:off x="107502" y="2689056"/>
          <a:ext cx="8928996" cy="61698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17281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региональных программ, направленных на повышение рождаемости, на основе оценки демографического потенциала в соответствии с Методическими рекомендациями Минтруда России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Утверждены методические рекомендаций по оценке демографического потенциала регионов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Усиление роли субъектов Российской Федерации в повышении рождаемости: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регионами демографического потенциала</a:t>
                      </a:r>
                    </a:p>
                    <a:p>
                      <a:endParaRPr lang="ru-RU" sz="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региональной линейки годового числа рождений на 2023-2025 годы</a:t>
                      </a:r>
                    </a:p>
                    <a:p>
                      <a:endParaRPr lang="ru-RU" sz="5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утверждение региональных программ по повышению рождаемости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400" dirty="0" smtClean="0"/>
                    </a:p>
                    <a:p>
                      <a:endParaRPr lang="ru-RU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Баталина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Органы исполнительной власти субъектов Российской Федерации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289" y="274717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13567" y="277375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2741080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региональных программ, направленных на повышение рождаемости»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4" name="Группа 53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6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7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5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4" name="Группа 43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0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1" name="Группа 50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2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5" name="Группа 44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6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7" name="Группа 46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8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9" name="Рисунок 48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5621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1547664" y="608263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2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8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7" name="Группа 4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Группа 4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Рисунок 5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708169"/>
              </p:ext>
            </p:extLst>
          </p:nvPr>
        </p:nvGraphicFramePr>
        <p:xfrm>
          <a:off x="107502" y="2522763"/>
          <a:ext cx="8928996" cy="4198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41987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системы долговременного ухода за гражданами пожилого возраста и инвалидами, нуждающимися в уходе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2023 году реализация пилотного проекта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предусмотрена 34 субъектами Российской Федерации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граждан старше трудоспособного возраста и инвалидов, получающих услуги в рамках системы долговременного ухода, от общего числа граждан старшего трудоспособного возраста и инвалидов, нуждающихся в долговременном уходе – 9,9%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Общий охват граждан старше трудоспособного возраста и инвалидов, нуждающихся в долговременном уходе в 2023 году составит порядка 150 тыс. человек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Баталина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социальной защиты и социального обслуживания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Органы исполнительной власти субъектов Российской Федерации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доступности предоставления социальных услуг гражданам Российской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 </a:t>
            </a:r>
            <a:endParaRPr lang="ru-RU" sz="17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07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 txBox="1">
            <a:spLocks/>
          </p:cNvSpPr>
          <p:nvPr/>
        </p:nvSpPr>
        <p:spPr>
          <a:xfrm>
            <a:off x="539552" y="1359697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1" name="Заголовок 1"/>
          <p:cNvSpPr txBox="1">
            <a:spLocks/>
          </p:cNvSpPr>
          <p:nvPr/>
        </p:nvSpPr>
        <p:spPr>
          <a:xfrm>
            <a:off x="539512" y="2295801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539552" y="3159897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5" name="Заголовок 1"/>
          <p:cNvSpPr txBox="1">
            <a:spLocks/>
          </p:cNvSpPr>
          <p:nvPr/>
        </p:nvSpPr>
        <p:spPr>
          <a:xfrm>
            <a:off x="539512" y="4077072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7" name="Заголовок 1"/>
          <p:cNvSpPr txBox="1">
            <a:spLocks/>
          </p:cNvSpPr>
          <p:nvPr/>
        </p:nvSpPr>
        <p:spPr>
          <a:xfrm>
            <a:off x="539512" y="5015050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83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</a:t>
            </a:r>
            <a:endParaRPr kumimoji="0" lang="ru-RU" sz="2000" b="1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5" name="Заголовок 1"/>
          <p:cNvSpPr txBox="1">
            <a:spLocks/>
          </p:cNvSpPr>
          <p:nvPr/>
        </p:nvSpPr>
        <p:spPr>
          <a:xfrm>
            <a:off x="12651" y="261300"/>
            <a:ext cx="9108504" cy="64807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ЦЕЛИ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МИНТРУДА РОССИИ НА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srgbClr val="008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ГОД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8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597406" y="1295847"/>
            <a:ext cx="6156176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Обеспечить достойную работу и стабильную заработную плату</a:t>
            </a:r>
            <a:endParaRPr kumimoji="0" lang="ru-RU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2627784" y="2223793"/>
            <a:ext cx="6156176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lang="ru-RU" sz="1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Увеличить уровень пенсионного обеспечения </a:t>
            </a:r>
            <a:endParaRPr kumimoji="0" lang="ru-RU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4" name="Заголовок 1"/>
          <p:cNvSpPr txBox="1">
            <a:spLocks/>
          </p:cNvSpPr>
          <p:nvPr/>
        </p:nvSpPr>
        <p:spPr>
          <a:xfrm>
            <a:off x="2627784" y="3086742"/>
            <a:ext cx="6372200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kumimoji="0" lang="ru-RU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Обеспечить поддержку рождаемости</a:t>
            </a:r>
            <a:r>
              <a:rPr kumimoji="0" lang="ru-RU" sz="16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 </a:t>
            </a:r>
            <a:r>
              <a:rPr kumimoji="0" lang="ru-RU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семей</a:t>
            </a:r>
            <a:r>
              <a:rPr kumimoji="0" lang="ru-RU" sz="160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детьми</a:t>
            </a:r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2627784" y="4005064"/>
            <a:ext cx="5976664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Приблизить социальную защиту к человеку и сделать</a:t>
            </a:r>
            <a:r>
              <a:rPr kumimoji="0" lang="ru-RU" sz="160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социальную поддержку </a:t>
            </a: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более </a:t>
            </a:r>
            <a:r>
              <a:rPr lang="ru-RU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адресной</a:t>
            </a:r>
            <a:endParaRPr kumimoji="0" lang="ru-RU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>
            <a:off x="2627784" y="4941168"/>
            <a:ext cx="6156176" cy="586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r>
              <a:rPr kumimoji="0" lang="ru-RU" sz="160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Повысить </a:t>
            </a:r>
            <a:r>
              <a:rPr kumimoji="0" lang="ru-RU" sz="1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доступность государственной гражданской службы и ее услуг</a:t>
            </a:r>
            <a:endParaRPr kumimoji="0" lang="ru-RU" sz="160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4" name="Заголовок 1"/>
          <p:cNvSpPr txBox="1">
            <a:spLocks/>
          </p:cNvSpPr>
          <p:nvPr/>
        </p:nvSpPr>
        <p:spPr>
          <a:xfrm>
            <a:off x="251520" y="2295801"/>
            <a:ext cx="1368152" cy="50405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9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323568" y="1441946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72" name="Овал 71"/>
          <p:cNvSpPr/>
          <p:nvPr/>
        </p:nvSpPr>
        <p:spPr>
          <a:xfrm>
            <a:off x="323528" y="2378050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4" name="Овал 73"/>
          <p:cNvSpPr/>
          <p:nvPr/>
        </p:nvSpPr>
        <p:spPr>
          <a:xfrm>
            <a:off x="323568" y="3242146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6" name="Овал 75"/>
          <p:cNvSpPr/>
          <p:nvPr/>
        </p:nvSpPr>
        <p:spPr>
          <a:xfrm>
            <a:off x="323528" y="4159321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8" name="Овал 77"/>
          <p:cNvSpPr/>
          <p:nvPr/>
        </p:nvSpPr>
        <p:spPr>
          <a:xfrm>
            <a:off x="323528" y="5097299"/>
            <a:ext cx="360000" cy="360000"/>
          </a:xfrm>
          <a:prstGeom prst="ellipse">
            <a:avLst/>
          </a:prstGeom>
          <a:solidFill>
            <a:srgbClr val="E7EFF9"/>
          </a:solidFill>
          <a:ln w="19050">
            <a:solidFill>
              <a:srgbClr val="0083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r>
              <a:rPr lang="ru-RU" sz="21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2" name="Нашивка 81"/>
          <p:cNvSpPr/>
          <p:nvPr/>
        </p:nvSpPr>
        <p:spPr>
          <a:xfrm>
            <a:off x="1979712" y="1472924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2996952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4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-17748" y="4869160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5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3884541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7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-17748" y="2060848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Нашивка 37"/>
          <p:cNvSpPr/>
          <p:nvPr/>
        </p:nvSpPr>
        <p:spPr>
          <a:xfrm>
            <a:off x="2135708" y="1472924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Нашивка 41"/>
          <p:cNvSpPr/>
          <p:nvPr/>
        </p:nvSpPr>
        <p:spPr>
          <a:xfrm>
            <a:off x="2285508" y="1472924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1979712" y="2348880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Нашивка 51"/>
          <p:cNvSpPr/>
          <p:nvPr/>
        </p:nvSpPr>
        <p:spPr>
          <a:xfrm>
            <a:off x="2135708" y="2348880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Нашивка 54"/>
          <p:cNvSpPr/>
          <p:nvPr/>
        </p:nvSpPr>
        <p:spPr>
          <a:xfrm>
            <a:off x="2285508" y="2348880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Нашивка 55"/>
          <p:cNvSpPr/>
          <p:nvPr/>
        </p:nvSpPr>
        <p:spPr>
          <a:xfrm>
            <a:off x="1979712" y="3273124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Нашивка 56"/>
          <p:cNvSpPr/>
          <p:nvPr/>
        </p:nvSpPr>
        <p:spPr>
          <a:xfrm>
            <a:off x="2135708" y="3273124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Нашивка 58"/>
          <p:cNvSpPr/>
          <p:nvPr/>
        </p:nvSpPr>
        <p:spPr>
          <a:xfrm>
            <a:off x="2285508" y="3273124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Нашивка 59"/>
          <p:cNvSpPr/>
          <p:nvPr/>
        </p:nvSpPr>
        <p:spPr>
          <a:xfrm>
            <a:off x="1979712" y="4190299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Нашивка 60"/>
          <p:cNvSpPr/>
          <p:nvPr/>
        </p:nvSpPr>
        <p:spPr>
          <a:xfrm>
            <a:off x="2135708" y="4190299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Нашивка 61"/>
          <p:cNvSpPr/>
          <p:nvPr/>
        </p:nvSpPr>
        <p:spPr>
          <a:xfrm>
            <a:off x="2285508" y="4190299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Нашивка 62"/>
          <p:cNvSpPr/>
          <p:nvPr/>
        </p:nvSpPr>
        <p:spPr>
          <a:xfrm>
            <a:off x="1979712" y="5128277"/>
            <a:ext cx="192476" cy="299892"/>
          </a:xfrm>
          <a:prstGeom prst="chevron">
            <a:avLst/>
          </a:prstGeom>
          <a:solidFill>
            <a:srgbClr val="0083FF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Нашивка 64"/>
          <p:cNvSpPr/>
          <p:nvPr/>
        </p:nvSpPr>
        <p:spPr>
          <a:xfrm>
            <a:off x="2135708" y="5128277"/>
            <a:ext cx="192476" cy="299892"/>
          </a:xfrm>
          <a:prstGeom prst="chevron">
            <a:avLst/>
          </a:prstGeom>
          <a:solidFill>
            <a:srgbClr val="92D05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Нашивка 65"/>
          <p:cNvSpPr/>
          <p:nvPr/>
        </p:nvSpPr>
        <p:spPr>
          <a:xfrm>
            <a:off x="2285508" y="5128277"/>
            <a:ext cx="192476" cy="299892"/>
          </a:xfrm>
          <a:prstGeom prst="chevron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900" tIns="42450" rIns="84900" bIns="42450" rtlCol="0" anchor="ctr"/>
          <a:lstStyle/>
          <a:p>
            <a:pPr algn="ctr"/>
            <a:endParaRPr lang="ru-RU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19" name="Группа 18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2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2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0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15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17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8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" name="Группа 9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1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2" name="Группа 11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13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4" name="Рисунок 13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968878"/>
              </p:ext>
            </p:extLst>
          </p:nvPr>
        </p:nvGraphicFramePr>
        <p:xfrm>
          <a:off x="107502" y="2328272"/>
          <a:ext cx="8928996" cy="4341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17281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объектов капитального строительства для размещения граждан в стационарных организациях социального обслуживания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2023 году в 16 субъектах Российской Федерации планируется ввод в эксплуатацию 18 объектов в стационарных организациях социального обслуживания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Обеспечены комфортное проживание граждан при получении социальных услуг, доступность помещений для размещения 2100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 пожилого возраста и инвалидов</a:t>
                      </a:r>
                      <a:endParaRPr kumimoji="0" lang="ru-RU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М.С.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Абдулхалимов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	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организации бюджетных процедур планирования и финансового обеспечения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	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Органы исполнительной власти 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субъектов Российской Федерации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22145" y="242382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80732" y="244473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88869" y="244473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0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60966"/>
              </p:ext>
            </p:extLst>
          </p:nvPr>
        </p:nvGraphicFramePr>
        <p:xfrm>
          <a:off x="107502" y="2535128"/>
          <a:ext cx="8928996" cy="406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17281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доли негосударственных организаций социального обслуживания в общем количестве организаций социального обслуживания всех форм собственности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негосударственных организаций социального обслуживания в общем количестве организаций социального обслуживания всех форм собственности составляет порядка 17,2 %</a:t>
                      </a:r>
                    </a:p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Баталина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социальной защиты и социального обслуживания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noProof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Органы исполнительной власти субъектов Российской Федерации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количества субъектов Российской Федерации, формирующих систему комплексной реабилитации и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абилитации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инвалидов и детей-инвалидов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субъектов Российской Федерации, участвующих в формировании системы комплексной реабилитации и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абилитации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инвалидов, в том числе детей-инвалидов, соответствующей типовой программе субъекта Российской Федерации, в общем количестве субъектов Российской Федерации, составит не менее 45%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А.В. Вовченко,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по делам инвалидов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05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исполнительной власти субъектов Российской Федерации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436510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436510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436510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62" name="Группа 61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73" name="Группа 72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75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6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74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69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0" name="Группа 69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7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2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64" name="Группа 63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65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6" name="Группа 65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67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8" name="Рисунок 67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59322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2443106" y="374555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3" name="Группа 42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9" name="Группа 58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2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0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6" name="Группа 55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7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8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6" name="Группа 4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8" name="Группа 4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Рисунок 5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graphicFrame>
        <p:nvGraphicFramePr>
          <p:cNvPr id="50" name="Таблица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83486"/>
              </p:ext>
            </p:extLst>
          </p:nvPr>
        </p:nvGraphicFramePr>
        <p:xfrm>
          <a:off x="107502" y="2535128"/>
          <a:ext cx="8928996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185532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лиц с ограниченными возможностями и инвалидов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доступности для инвалидов не менее 70% приоритетных объектов и услуг в различных сферах жизнедеятельности инвалидов и других маломобильных групп населения во всех субъектах Российской Федерации </a:t>
                      </a:r>
                      <a:b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2023 году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А.В. Вовченко,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по делам инвалидов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43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Упрощение процедуры прохождения медико-социальной экспертизы и получения социальных услуг, связанных с реализацией индивидуальной программы реабилитации или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абилитации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инвалида, в том числе с помощью организации взаимодействия через  Единый портал государственных и муниципальных услуг (функций)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60% граждан взаимодействуют с учреждениями медико-социальной экспертизы через Единый портал государственных и муниципальных услуг (функций) </a:t>
                      </a:r>
                    </a:p>
                    <a:p>
                      <a:pPr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электронном виде не выходя из дома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по делам инвалидов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информационных технологий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450701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30438" y="4455605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4526511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«Формирование </a:t>
            </a:r>
            <a:r>
              <a:rPr lang="ru-RU" sz="1700" b="1" dirty="0" err="1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безбарьерной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для инвалидов и других маломобильных групп населения»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1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08720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Приблизить социальную защиту к человеку и сделать социальную поддержку более адресной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1177804" y="1306807"/>
            <a:ext cx="8804613" cy="403945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933804"/>
              </p:ext>
            </p:extLst>
          </p:nvPr>
        </p:nvGraphicFramePr>
        <p:xfrm>
          <a:off x="35496" y="2535128"/>
          <a:ext cx="9108504" cy="5240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3823"/>
                <a:gridCol w="2350582"/>
                <a:gridCol w="235915"/>
                <a:gridCol w="3522410"/>
                <a:gridCol w="222006"/>
                <a:gridCol w="2483768"/>
              </a:tblGrid>
              <a:tr h="11098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Ежемесячная поддержка малоимущих семей с детьми в возрасте до 17 лет и беременных женщин</a:t>
                      </a:r>
                      <a:endParaRPr kumimoji="0" lang="en-US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300" dirty="0" smtClean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Индексация социальных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пособий и льгот не ниже уровня инфляции за 2022 год</a:t>
                      </a:r>
                    </a:p>
                    <a:p>
                      <a:pPr algn="just"/>
                      <a:endParaRPr lang="ru-RU" dirty="0" smtClean="0"/>
                    </a:p>
                    <a:p>
                      <a:pPr algn="just"/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10 млн нуждающихся семей получат меры социальной поддержки в виде пособий и выплат беременным женщинам и семьям с детьми в возрасте до 17 лет, включая Единое пособие</a:t>
                      </a:r>
                    </a:p>
                    <a:p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Проиндексированы на 11,9%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отдельные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выплаты, пособия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компенсации, включая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единовременную денежную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выплату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 пособие при рождении ребенка гражданам, подлежащим обязательному социальному страхованию на случай временной нетрудоспособности и в связи с материнством, пособие на погребение и др.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Баталина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Социальный фонд России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Баталина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Социальный фонд России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7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22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266643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699792" y="264712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463293" y="266401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699792" y="428805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465913" y="428888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428805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мер по снижению уровня бедности»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57" name="Группа 5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0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4" name="Группа 53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5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8" name="Группа 4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Группа 4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2" name="Рисунок 5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33737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08720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Приблизить социальную защиту к человеку и сделать социальную поддержку более адресной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1259632" y="1007846"/>
            <a:ext cx="8804613" cy="403945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78890" y="1070292"/>
            <a:ext cx="8593465" cy="630516"/>
            <a:chOff x="378890" y="1225923"/>
            <a:chExt cx="8593465" cy="63051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27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8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6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2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2" name="Группа 21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2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4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6" name="Группа 1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8" name="Группа 1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1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0" name="Рисунок 19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50035"/>
              </p:ext>
            </p:extLst>
          </p:nvPr>
        </p:nvGraphicFramePr>
        <p:xfrm>
          <a:off x="160601" y="2060848"/>
          <a:ext cx="8928996" cy="48771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3569991">
                <a:tc>
                  <a:txBody>
                    <a:bodyPr/>
                    <a:lstStyle/>
                    <a:p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реестра 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нуждающихся граждан</a:t>
                      </a: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государственной социальной помощи на основании социального контракта</a:t>
                      </a:r>
                      <a:endParaRPr lang="ru-RU" sz="13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Оптимизация назначения мер социальной поддержки</a:t>
                      </a:r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Open Sans Medium" pitchFamily="2" charset="0"/>
                        <a:ea typeface="Open Sans Medium" pitchFamily="2" charset="0"/>
                        <a:cs typeface="Open Sans Medium" pitchFamily="2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Усиление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Open Sans Medium" pitchFamily="2" charset="0"/>
                          <a:ea typeface="Open Sans Medium" pitchFamily="2" charset="0"/>
                          <a:cs typeface="Open Sans Medium" pitchFamily="2" charset="0"/>
                        </a:rPr>
                        <a:t>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целенаправленной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Open Sans Medium" pitchFamily="2" charset="0"/>
                          <a:ea typeface="Open Sans Medium" pitchFamily="2" charset="0"/>
                          <a:cs typeface="Open Sans Medium" pitchFamily="2" charset="0"/>
                        </a:rPr>
                        <a:t>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работы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Open Sans Medium" pitchFamily="2" charset="0"/>
                          <a:ea typeface="Open Sans Medium" pitchFamily="2" charset="0"/>
                          <a:cs typeface="Open Sans Medium" pitchFamily="2" charset="0"/>
                        </a:rPr>
                        <a:t>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Open Sans Medium" pitchFamily="2" charset="0"/>
                          <a:ea typeface="Open Sans Medium" pitchFamily="2" charset="0"/>
                          <a:cs typeface="Open Sans Medium" pitchFamily="2" charset="0"/>
                        </a:rPr>
                        <a:t>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поддержке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Open Sans Medium" pitchFamily="2" charset="0"/>
                          <a:ea typeface="Open Sans Medium" pitchFamily="2" charset="0"/>
                          <a:cs typeface="Open Sans Medium" pitchFamily="2" charset="0"/>
                        </a:rPr>
                        <a:t>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наиболее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Open Sans Medium" pitchFamily="2" charset="0"/>
                          <a:ea typeface="Open Sans Medium" pitchFamily="2" charset="0"/>
                          <a:cs typeface="Open Sans Medium" pitchFamily="2" charset="0"/>
                        </a:rPr>
                        <a:t>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малообеспеченных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Open Sans Medium" pitchFamily="2" charset="0"/>
                          <a:ea typeface="Open Sans Medium" pitchFamily="2" charset="0"/>
                          <a:cs typeface="Open Sans Medium" pitchFamily="2" charset="0"/>
                        </a:rPr>
                        <a:t>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Open Sans Medium" pitchFamily="2" charset="0"/>
                          <a:ea typeface="Open Sans Medium" pitchFamily="2" charset="0"/>
                          <a:cs typeface="Open Sans Medium" pitchFamily="2" charset="0"/>
                        </a:rPr>
                        <a:t>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граждан, которые ранее не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получали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положенные им меры поддержки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Социальным контрактом охвачено более 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тыс. граждан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Малоимущие семьи и граждане преодолевают бедность в долгосрочной перспективе (16% на 2023 г.)</a:t>
                      </a:r>
                      <a:endParaRPr lang="ru-RU" sz="13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информационных технологий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Баталина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Органы исполнительной власти 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субъектов Российской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Федерации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7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85666" y="459846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80732" y="4625101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63407" y="459846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0601" y="219674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56543" y="219777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303271" y="2159395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08720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Приблизить социальную защиту к человеку и сделать социальную поддержку более адресной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1259632" y="1007846"/>
            <a:ext cx="8804613" cy="403945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78890" y="1070292"/>
            <a:ext cx="8593465" cy="630516"/>
            <a:chOff x="378890" y="1225923"/>
            <a:chExt cx="8593465" cy="630516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25" name="Группа 2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27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8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6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2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2" name="Группа 21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23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4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6" name="Группа 1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8" name="Группа 1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1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0" name="Рисунок 19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146342"/>
              </p:ext>
            </p:extLst>
          </p:nvPr>
        </p:nvGraphicFramePr>
        <p:xfrm>
          <a:off x="160601" y="2276872"/>
          <a:ext cx="8928996" cy="46523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3569991">
                <a:tc>
                  <a:txBody>
                    <a:bodyPr/>
                    <a:lstStyle/>
                    <a:p>
                      <a:endParaRPr lang="ru-RU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Реализация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омплекса мер, направленного на увеличение реальных доходов семей, имеющих детей</a:t>
                      </a: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i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Поддержан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рост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малообеспеченных граждан, малообеспеченных семей с детьми и беременных женщин</a:t>
                      </a:r>
                      <a:endParaRPr lang="en-US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Баталина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en-US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Е.В.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kern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Мухтиярова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занятости населения и трудовой миграции 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Социальный фонд России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Роструд</a:t>
                      </a: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3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Органы исполнительной власти </a:t>
                      </a: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субъектов РФ</a:t>
                      </a:r>
                      <a:endParaRPr lang="en-US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3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17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0601" y="241276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56543" y="241379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303271" y="2375419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23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08720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Приблизить социальную защиту к человеку и сделать социальную поддержку более адресной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3217585" y="1279640"/>
            <a:ext cx="8584752" cy="403945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13040"/>
              </p:ext>
            </p:extLst>
          </p:nvPr>
        </p:nvGraphicFramePr>
        <p:xfrm>
          <a:off x="107502" y="3012358"/>
          <a:ext cx="8928996" cy="2658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во всех субъектах Российской Федерации региональных программ снижения доли населения с доходами ниже границы бедности и их последующий мониторинг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Поддержка малообеспеченных граждан, малообеспеченных семей с детьми и беременных женщин на региональном уровне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органов исполнительной власти субъектов Российской Федерации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О.Ю.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Баталина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демографической и семейной политики</a:t>
                      </a:r>
                    </a:p>
                    <a:p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ФГБУ «Всероссийский научно-исследовательский институт труда»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20: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«Региональные программы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 доли населения </a:t>
            </a:r>
            <a:b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доходами ниже границы бедности»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61" name="Группа 6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72" name="Группа 71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74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5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73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2" name="Группа 61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68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9" name="Группа 68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70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1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63" name="Группа 62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64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5" name="Группа 64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66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7" name="Рисунок 66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95750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4: 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2443106" y="915743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 smtClean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1" name="Группа 60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3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4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2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7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8" name="Группа 57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0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8" name="Группа 4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1" name="Группа 50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3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6" name="Рисунок 55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19243"/>
              </p:ext>
            </p:extLst>
          </p:nvPr>
        </p:nvGraphicFramePr>
        <p:xfrm>
          <a:off x="96458" y="2288428"/>
          <a:ext cx="9142592" cy="4308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922"/>
                <a:gridCol w="2728031"/>
                <a:gridCol w="294922"/>
                <a:gridCol w="2875491"/>
                <a:gridCol w="294922"/>
                <a:gridCol w="2654304"/>
              </a:tblGrid>
              <a:tr h="15365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ct val="0"/>
                        </a:spcBef>
                      </a:pPr>
                      <a:r>
                        <a:rPr lang="ru-RU" sz="1300" kern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Перевод </a:t>
                      </a:r>
                      <a:r>
                        <a:rPr lang="ru-RU" sz="1300" kern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</a:t>
                      </a:r>
                      <a:r>
                        <a:rPr lang="ru-RU" sz="1300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социальной поддержки федерального уровня в формат «Социальное казначейство»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42 мер социальной защиты (поддержки) предоставляются гражданам на основании заявления без запроса дополнительных документов через портал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Госуслуг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проактивно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информационных технологий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Департаменты по компетенции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720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defTabSz="914400">
                        <a:spcBef>
                          <a:spcPct val="0"/>
                        </a:spcBef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Реализовано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проактивное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информирование граждан в связи с наступлением 8 жизненных событий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Гражданам направлено более 1,5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уведомлений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положенных мерах поддержки при наступлении 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жизненных событий: «Беременность», «Рождение ребенка», «Достижение ребенком определенного возраста», «Установление инвалидности», «Достижение пенсионного возраста», «Создание молодой семьи», «Установление опеки», «Потеря кормильца» 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информационных технологий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Департаменты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компетенции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52948" y="2505487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68769" y="2501545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309773" y="249663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250745" y="400506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385247" y="400506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14938" y="400506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21: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инициативы «Социальное казначейство»</a:t>
            </a:r>
            <a:endParaRPr lang="ru-RU" sz="17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0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28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4: 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20" name="Группа 1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22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1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7" name="Группа 1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18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1" name="Группа 10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2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3" name="Группа 12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14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5" name="Рисунок 14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08470"/>
              </p:ext>
            </p:extLst>
          </p:nvPr>
        </p:nvGraphicFramePr>
        <p:xfrm>
          <a:off x="107502" y="2276872"/>
          <a:ext cx="8928996" cy="4936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493623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Реализация процесса интеграции Единого контакт-центра с внешними </a:t>
                      </a:r>
                      <a:r>
                        <a:rPr lang="ru-RU" sz="13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колл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-центрами, а также интеграция чат-бота Единого контакт-центра с чат-ботом ЕПГУ</a:t>
                      </a:r>
                      <a:endParaRPr lang="ru-RU" sz="1300" b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первой и второй очереди государственной информационной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«Единая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централизованная цифровая платформа в социальной сфере»</a:t>
                      </a:r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поступивших и обработанных обращений граждан по вопросам получения консультаций посредством Единого контакт-центра круглосуточно в режиме 24/7 составит более 14 млн обращений</a:t>
                      </a:r>
                      <a:endParaRPr lang="ru-RU" sz="13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очередь государственной информационной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«Единая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централизованная цифровая платформа в социальной сфере»</a:t>
                      </a:r>
                      <a:endParaRPr lang="en-US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введена в эксплуатацию во всех субъектах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Российской Федерации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второй очереди создания государственной информационной системы «Единая централизованная цифровая платформа в социальной сфере» произведено техническое проектирование. </a:t>
                      </a:r>
                    </a:p>
                    <a:p>
                      <a:pPr algn="l"/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информационных технологий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фонд России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информационных технологий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</a:t>
                      </a:r>
                      <a:r>
                        <a:rPr lang="ru-RU" sz="13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фонд России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43676" y="2350631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3411" y="233699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303271" y="2367536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243676" y="394852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80732" y="3961709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312432" y="3942884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8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1161863" y="921851"/>
            <a:ext cx="9144000" cy="879284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2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0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2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" name="Группа 23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25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8" name="Группа 1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2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2" name="Рисунок 21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29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/>
          </p:nvPr>
        </p:nvGraphicFramePr>
        <p:xfrm>
          <a:off x="107502" y="3012358"/>
          <a:ext cx="8928996" cy="2658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нового порядка предоставления дополнительных оплачиваемых выходных дней для ухода за детьми-инвалидами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Усовершенствование механизма предоставления дополнительных оплачиваемых выходных дней для ухода за детьми-инвалидами путем обеспечения возможности накопления таких дней одним из родителей (опекуном, попечителем) ребенка-инвалида и использования их суммарно однократно 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24 выходных дней подряд в течение календарного года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развития социального страхования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эффективности меры поддержки, предусмотренной статьей 262 Трудового кодекса Российской Федерации, для семей с детьми-инвалидами» </a:t>
            </a:r>
          </a:p>
        </p:txBody>
      </p:sp>
    </p:spTree>
    <p:extLst>
      <p:ext uri="{BB962C8B-B14F-4D97-AF65-F5344CB8AC3E}">
        <p14:creationId xmlns:p14="http://schemas.microsoft.com/office/powerpoint/2010/main" val="19295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58" name="Группа 57"/>
          <p:cNvGrpSpPr/>
          <p:nvPr/>
        </p:nvGrpSpPr>
        <p:grpSpPr>
          <a:xfrm>
            <a:off x="323528" y="1225923"/>
            <a:ext cx="8593465" cy="630516"/>
            <a:chOff x="378890" y="1225923"/>
            <a:chExt cx="8593465" cy="630516"/>
          </a:xfrm>
        </p:grpSpPr>
        <p:grpSp>
          <p:nvGrpSpPr>
            <p:cNvPr id="59" name="Группа 58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70" name="Группа 6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72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7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6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7" name="Группа 6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68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61" name="Группа 60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62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3" name="Группа 62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64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5" name="Рисунок 64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74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1: «Обучение отдельных категорий граждан, испытывающих трудности в поиске работы на рынке труда»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288773"/>
              </p:ext>
            </p:extLst>
          </p:nvPr>
        </p:nvGraphicFramePr>
        <p:xfrm>
          <a:off x="107502" y="3012358"/>
          <a:ext cx="8928996" cy="2658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обучение и дополнительное профессиональное образование отдельных категорий граждан в рамках федерального проекта «Содействие занятости» национального проекта «Демография»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2023 году пройдут профессиональное обучение или получат дополнительное профессиональное образование не менее 139 тыс. человек. 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планируется организовать при посредничестве автономных некоммерческих организаций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Е.В.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Мухтиярова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занятости населения и трудовой миграции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50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Приблизить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защиту к человеку и сделать социальную поддержку более адресной</a:t>
            </a: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666259" y="866446"/>
            <a:ext cx="9144000" cy="64922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2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0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2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2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" name="Группа 23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25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8" name="Группа 1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1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0" name="Группа 1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2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22" name="Рисунок 21"/>
                <p:cNvPicPr>
                  <a:picLocks noChangeAspect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30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177996"/>
              </p:ext>
            </p:extLst>
          </p:nvPr>
        </p:nvGraphicFramePr>
        <p:xfrm>
          <a:off x="107502" y="3012358"/>
          <a:ext cx="8928996" cy="2658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Нормативное закрепление права граждан, применяющих специальный налоговый режим «Налог на профессиональный доход» (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самозанятые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граждане), на добровольное вступление в правоотношения по обязательному социальному страхованию на случай </a:t>
                      </a:r>
                      <a:r>
                        <a:rPr lang="ru-RU" sz="13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временной нетрудоспособности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</a:t>
                      </a:r>
                      <a:r>
                        <a:rPr lang="ru-RU" sz="1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самозанятым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гражданам возможности добровольного вступления в правоотношения по обязательному социальному страхованию с целью получения пособия по временной нетрудоспособности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 развития социального страхования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уровня страховой защиты </a:t>
            </a:r>
            <a:r>
              <a:rPr lang="ru-RU" sz="1700" b="1" dirty="0" err="1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самозанятых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граждан» </a:t>
            </a:r>
          </a:p>
        </p:txBody>
      </p:sp>
    </p:spTree>
    <p:extLst>
      <p:ext uri="{BB962C8B-B14F-4D97-AF65-F5344CB8AC3E}">
        <p14:creationId xmlns:p14="http://schemas.microsoft.com/office/powerpoint/2010/main" val="421751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5</a:t>
            </a:r>
            <a:r>
              <a:rPr lang="ru-RU" sz="2400" b="1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Повышение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доступности государственной гражданской службы и ее услуг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929524" y="670468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9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3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5" name="Группа 44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6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7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8" name="Группа 37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9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0" name="Группа 39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2" name="Рисунок 4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31</a:t>
            </a:fld>
            <a:endParaRPr lang="ru-RU" dirty="0"/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59326"/>
              </p:ext>
            </p:extLst>
          </p:nvPr>
        </p:nvGraphicFramePr>
        <p:xfrm>
          <a:off x="107502" y="3012358"/>
          <a:ext cx="8928996" cy="385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порядка проведения оценки знаний на соответствие квалификационным требованиям для замещения должностей государственной гражданской службы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кадровыми службами государственных органов современных технологий и инструментов оценки компетенций при формировании кадрового состава на государственной гражданской службе и его оптимизации</a:t>
                      </a:r>
                    </a:p>
                    <a:p>
                      <a:pPr algn="just"/>
                      <a:endParaRPr lang="ru-RU" sz="1300" dirty="0" smtClean="0"/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3500 государственных гражданских служащих получат дополнительное профессиональное образование на основании государственных образовательных сертификатов посредством федеральной государственной информационной системы в области государственной службы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Е.В.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Мухтиярова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проектной деятельности и государственной политики в сфере государственной и муниципальной службы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4931755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профессионализма и компетентности кадров на государственной гражданской службе»</a:t>
            </a:r>
          </a:p>
        </p:txBody>
      </p:sp>
    </p:spTree>
    <p:extLst>
      <p:ext uri="{BB962C8B-B14F-4D97-AF65-F5344CB8AC3E}">
        <p14:creationId xmlns:p14="http://schemas.microsoft.com/office/powerpoint/2010/main" val="265213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5: Повышение доступности государственной </a:t>
            </a:r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 и ее услуг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1403648" y="1053825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2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5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7" name="Группа 3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0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1" name="Рисунок 4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32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53220"/>
              </p:ext>
            </p:extLst>
          </p:nvPr>
        </p:nvGraphicFramePr>
        <p:xfrm>
          <a:off x="107502" y="3012358"/>
          <a:ext cx="8928996" cy="2658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Методическое обеспечение соблюдения служащими и отдельными категориями работников  антикоррупционных стандартов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органов публичной власти и заинтересованных организаций актуализированными методическими материалами по вопросам соблюдения нормативных правовых актов Российской Федерации в сфере противодействия коррупции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Е.В.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Мухтиярова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проектной деятельности и государственной политики в сфере государственной и муниципальной службы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эффективности профилактики коррупции»</a:t>
            </a:r>
          </a:p>
        </p:txBody>
      </p:sp>
    </p:spTree>
    <p:extLst>
      <p:ext uri="{BB962C8B-B14F-4D97-AF65-F5344CB8AC3E}">
        <p14:creationId xmlns:p14="http://schemas.microsoft.com/office/powerpoint/2010/main" val="21132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:a16="http://schemas.microsoft.com/office/drawing/2014/main" xmlns="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«Поддержка занятости населения в условиях внешнего </a:t>
            </a:r>
            <a:r>
              <a:rPr lang="ru-RU" sz="1700" b="1" dirty="0" err="1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санкционного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давления»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23528" y="1225923"/>
            <a:ext cx="8593465" cy="630516"/>
            <a:chOff x="378890" y="1225923"/>
            <a:chExt cx="8593465" cy="6305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2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5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7" name="Группа 3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0" name="Hexagon 2">
                  <a:extLst>
                    <a:ext uri="{FF2B5EF4-FFF2-40B4-BE49-F238E27FC236}">
                      <a16:creationId xmlns:a16="http://schemas.microsoft.com/office/drawing/2014/main" xmlns="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1" name="Рисунок 4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8" name="Таблица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341889"/>
              </p:ext>
            </p:extLst>
          </p:nvPr>
        </p:nvGraphicFramePr>
        <p:xfrm>
          <a:off x="107502" y="2497787"/>
          <a:ext cx="8928996" cy="45265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452659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мероприятий, направленных на снижение напряженности на рынке труда субъектов Российской Федерации</a:t>
                      </a: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Организованы общественные работы для 40 тыс. граждан, зарегистрированных в органах службы занятости </a:t>
                      </a:r>
                    </a:p>
                    <a:p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Организованы временные работы для 123 тыс. человек, находящихся под риском увольнения </a:t>
                      </a:r>
                    </a:p>
                    <a:p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Прошли обучение 12,3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работников оборонно-промышленного комплекса</a:t>
                      </a:r>
                    </a:p>
                    <a:p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Организованы мероприятия по комплексной модернизации 429 центров занятости населения в субъектах Российской Федерации</a:t>
                      </a:r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3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3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Привлечено более 1,3 тыс. человек в рамках повышения мобильности трудовых ресурсов</a:t>
                      </a:r>
                      <a:endParaRPr lang="ru-RU" sz="13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Е.В.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Мухтиярова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занятости населения и трудовой миграции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9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229106" y="261591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3144270" y="261591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Oval 35">
            <a:extLst>
              <a:ext uri="{FF2B5EF4-FFF2-40B4-BE49-F238E27FC236}">
                <a16:creationId xmlns:a16="http://schemas.microsoft.com/office/drawing/2014/main" xmlns="" id="{DFCAB9D9-E332-4A6A-A64F-1B2CB5F15EDD}"/>
              </a:ext>
            </a:extLst>
          </p:cNvPr>
          <p:cNvSpPr/>
          <p:nvPr/>
        </p:nvSpPr>
        <p:spPr>
          <a:xfrm>
            <a:off x="6247909" y="261591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23528" y="1225923"/>
            <a:ext cx="8593465" cy="630516"/>
            <a:chOff x="378890" y="1225923"/>
            <a:chExt cx="8593465" cy="630516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4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1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42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3" name="Группа 42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45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7" name="Группа 3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3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9" name="Группа 3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40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41" name="Рисунок 40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4990147"/>
              </p:ext>
            </p:extLst>
          </p:nvPr>
        </p:nvGraphicFramePr>
        <p:xfrm>
          <a:off x="107502" y="3012358"/>
          <a:ext cx="8928996" cy="306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реализации профессионального, трудового и предпринимательского потенциала молодежи в условиях трансформационных процессов на рынке труда путем реализации мероприятий Долгосрочной программы содействия занятости молодежи на период до 2030 года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Реализованы мероприятия по профориентации молодежи, разработан сервис мониторинга трудоустройства молодежи, усовершенствован порядок формирования и распределения контрольных цифр приема в образовательные организации высшего и среднего образования, а также механизм прохождения и организации производственной практики. Тиражированы лучшие практики по трудоустройству молодежи</a:t>
                      </a:r>
                      <a:endParaRPr lang="ru-RU" sz="13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Е.В.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Мухтиярова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занятости населения и трудовой миграции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3: «Создание условий для реализации профессионального, трудового и предпринимательского потенциала молодежи в условиях трансформационных процессов на рынке труда»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4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820471" y="6381328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-111239" y="6520684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323528" y="1225923"/>
            <a:ext cx="8593465" cy="630516"/>
            <a:chOff x="378890" y="1225923"/>
            <a:chExt cx="8593465" cy="630516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60" name="Группа 59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62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3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61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6" name="Группа 45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56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7" name="Группа 56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8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9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47" name="Группа 46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48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9" name="Группа 48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1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53" name="Рисунок 52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058066"/>
              </p:ext>
            </p:extLst>
          </p:nvPr>
        </p:nvGraphicFramePr>
        <p:xfrm>
          <a:off x="107502" y="3012358"/>
          <a:ext cx="8928996" cy="26589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МРОТ в 2024 году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1 января 2024 года будет обеспечен МРОТ в сумме 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19 242 рубля, с ростом на 18,5% к предыдущему году</a:t>
                      </a:r>
                      <a:endParaRPr lang="ru-RU" sz="13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Е.В.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Мухтиярова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оплаты труда, трудовых отношений и социального партнерства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4: «Повышение минимального размера оплаты труда»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9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плату</a:t>
            </a:r>
          </a:p>
        </p:txBody>
      </p:sp>
      <p:sp>
        <p:nvSpPr>
          <p:cNvPr id="28" name="Номер слайда 13"/>
          <p:cNvSpPr txBox="1">
            <a:spLocks/>
          </p:cNvSpPr>
          <p:nvPr/>
        </p:nvSpPr>
        <p:spPr>
          <a:xfrm>
            <a:off x="8676455" y="6381328"/>
            <a:ext cx="432049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Объект 3"/>
          <p:cNvSpPr txBox="1">
            <a:spLocks/>
          </p:cNvSpPr>
          <p:nvPr/>
        </p:nvSpPr>
        <p:spPr>
          <a:xfrm>
            <a:off x="1160847" y="627881"/>
            <a:ext cx="9144000" cy="641841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Заголовок 1"/>
          <p:cNvSpPr txBox="1">
            <a:spLocks/>
          </p:cNvSpPr>
          <p:nvPr/>
        </p:nvSpPr>
        <p:spPr>
          <a:xfrm>
            <a:off x="6701965" y="2610295"/>
            <a:ext cx="2266247" cy="8098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defTabSz="914400">
              <a:spcBef>
                <a:spcPct val="0"/>
              </a:spcBef>
              <a:defRPr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378890" y="1225923"/>
            <a:ext cx="8593465" cy="630516"/>
            <a:chOff x="378890" y="1225923"/>
            <a:chExt cx="8593465" cy="630516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75" name="Группа 7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77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8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76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5" name="Группа 64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71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2" name="Группа 71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73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4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66" name="Группа 65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67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8" name="Группа 67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6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0" name="Рисунок 69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635257"/>
              </p:ext>
            </p:extLst>
          </p:nvPr>
        </p:nvGraphicFramePr>
        <p:xfrm>
          <a:off x="107502" y="3012358"/>
          <a:ext cx="8928996" cy="3459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 ведения </a:t>
                      </a:r>
                      <a:b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электронного  кадрового </a:t>
                      </a:r>
                      <a:b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документооборота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Доработка подсистемы «Электронный  кадровый </a:t>
                      </a:r>
                      <a:b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документооборот» ЕЦП «Работа в 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России» в части: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снятия ограничений на количество подключаемых сотрудников от одного работодателя;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обеспечения доступа к подсистеме всем желающим работодателям;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доработки функционала (реализация ролевой модели работодателя, машиночитаемой доверенности, подписания документов посредством УНЭП, выданной в инфраструктуре электронного правительства и др.)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информационных технологий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«Реализация возможности осуществления электронного кадрового документооборота для всех заинтересованных работодателей»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01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1" name="Группа 10"/>
          <p:cNvGrpSpPr/>
          <p:nvPr/>
        </p:nvGrpSpPr>
        <p:grpSpPr>
          <a:xfrm>
            <a:off x="378890" y="1225923"/>
            <a:ext cx="8297565" cy="630516"/>
            <a:chOff x="378890" y="1225923"/>
            <a:chExt cx="8297565" cy="630516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378890" y="1225923"/>
              <a:ext cx="2176886" cy="628226"/>
              <a:chOff x="378890" y="1225923"/>
              <a:chExt cx="2176886" cy="628226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33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12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50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439320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50" b="1" dirty="0">
                    <a:solidFill>
                      <a:srgbClr val="0083FF"/>
                    </a:solidFill>
                    <a:ea typeface="+mj-ea"/>
                    <a:cs typeface="+mj-cs"/>
                  </a:rPr>
                  <a:t>ПЛАНИРУЕМЫЕ</a:t>
                </a:r>
                <a:r>
                  <a:rPr lang="ru-RU" sz="1350" b="1" dirty="0">
                    <a:solidFill>
                      <a:schemeClr val="bg1"/>
                    </a:solidFill>
                    <a:ea typeface="+mj-ea"/>
                    <a:cs typeface="+mj-cs"/>
                  </a:rPr>
                  <a:t/>
                </a:r>
                <a:br>
                  <a:rPr lang="ru-RU" sz="1350" b="1" dirty="0">
                    <a:solidFill>
                      <a:schemeClr val="bg1"/>
                    </a:solidFill>
                    <a:ea typeface="+mj-ea"/>
                    <a:cs typeface="+mj-cs"/>
                  </a:rPr>
                </a:br>
                <a:r>
                  <a:rPr lang="ru-RU" sz="1350" b="1" dirty="0">
                    <a:solidFill>
                      <a:srgbClr val="0083FF"/>
                    </a:solidFill>
                    <a:ea typeface="+mj-ea"/>
                    <a:cs typeface="+mj-cs"/>
                  </a:rPr>
                  <a:t>ДЕЙСТВИЯ</a:t>
                </a:r>
                <a:endParaRPr kumimoji="0" lang="ru-RU" sz="135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ea typeface="+mj-ea"/>
                  <a:cs typeface="+mj-cs"/>
                </a:endParaRP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3344684" y="1228213"/>
              <a:ext cx="2032463" cy="628226"/>
              <a:chOff x="3043593" y="1223007"/>
              <a:chExt cx="2032463" cy="628226"/>
            </a:xfrm>
          </p:grpSpPr>
          <p:sp>
            <p:nvSpPr>
              <p:cNvPr id="122" name="Заголовок 1"/>
              <p:cNvSpPr txBox="1">
                <a:spLocks/>
              </p:cNvSpPr>
              <p:nvPr/>
            </p:nvSpPr>
            <p:spPr>
              <a:xfrm>
                <a:off x="3821262" y="1291371"/>
                <a:ext cx="1254794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50" b="1" noProof="0" dirty="0">
                    <a:solidFill>
                      <a:srgbClr val="0083FF"/>
                    </a:solidFill>
                    <a:ea typeface="+mj-ea"/>
                    <a:cs typeface="+mj-cs"/>
                  </a:rPr>
                  <a:t>ОЖИДАЕМЫЙ</a:t>
                </a:r>
                <a:br>
                  <a:rPr lang="ru-RU" sz="1350" b="1" noProof="0" dirty="0">
                    <a:solidFill>
                      <a:srgbClr val="0083FF"/>
                    </a:solidFill>
                    <a:ea typeface="+mj-ea"/>
                    <a:cs typeface="+mj-cs"/>
                  </a:rPr>
                </a:br>
                <a:r>
                  <a:rPr lang="ru-RU" sz="1350" b="1" noProof="0" dirty="0">
                    <a:solidFill>
                      <a:srgbClr val="0083FF"/>
                    </a:solidFill>
                    <a:ea typeface="+mj-ea"/>
                    <a:cs typeface="+mj-cs"/>
                  </a:rPr>
                  <a:t>РЕЗУЛЬТАТ</a:t>
                </a:r>
                <a:endParaRPr kumimoji="0" lang="ru-RU" sz="135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ea typeface="+mj-ea"/>
                  <a:cs typeface="+mj-cs"/>
                </a:endParaRPr>
              </a:p>
            </p:txBody>
          </p:sp>
          <p:grpSp>
            <p:nvGrpSpPr>
              <p:cNvPr id="6" name="Группа 5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54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126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10" name="Группа 9"/>
            <p:cNvGrpSpPr/>
            <p:nvPr/>
          </p:nvGrpSpPr>
          <p:grpSpPr>
            <a:xfrm>
              <a:off x="6467223" y="1228212"/>
              <a:ext cx="2209232" cy="628226"/>
              <a:chOff x="6098623" y="1230158"/>
              <a:chExt cx="2209232" cy="628226"/>
            </a:xfrm>
          </p:grpSpPr>
          <p:sp>
            <p:nvSpPr>
              <p:cNvPr id="125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4640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50" b="1" dirty="0">
                    <a:solidFill>
                      <a:srgbClr val="0083FF"/>
                    </a:solidFill>
                    <a:ea typeface="+mj-ea"/>
                    <a:cs typeface="+mj-cs"/>
                  </a:rPr>
                  <a:t>ОТВЕТСТВЕННЫЕ</a:t>
                </a:r>
                <a:endParaRPr kumimoji="0" lang="ru-RU" sz="135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ea typeface="+mj-ea"/>
                  <a:cs typeface="+mj-cs"/>
                </a:endParaRPr>
              </a:p>
            </p:txBody>
          </p:sp>
          <p:grpSp>
            <p:nvGrpSpPr>
              <p:cNvPr id="7" name="Группа 6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55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32" name="Рисунок 31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Объект 3"/>
          <p:cNvSpPr txBox="1">
            <a:spLocks/>
          </p:cNvSpPr>
          <p:nvPr/>
        </p:nvSpPr>
        <p:spPr>
          <a:xfrm>
            <a:off x="1187624" y="1028780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820471" y="6381328"/>
            <a:ext cx="288033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бъект 3"/>
          <p:cNvSpPr txBox="1">
            <a:spLocks/>
          </p:cNvSpPr>
          <p:nvPr/>
        </p:nvSpPr>
        <p:spPr>
          <a:xfrm>
            <a:off x="0" y="3244796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7: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«Внедрение культуры безопасного труда»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Объект 3"/>
          <p:cNvSpPr txBox="1">
            <a:spLocks/>
          </p:cNvSpPr>
          <p:nvPr/>
        </p:nvSpPr>
        <p:spPr>
          <a:xfrm>
            <a:off x="-36512" y="4995700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8: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компетентности работников в области охраны труда» </a:t>
            </a: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44766"/>
              </p:ext>
            </p:extLst>
          </p:nvPr>
        </p:nvGraphicFramePr>
        <p:xfrm>
          <a:off x="107502" y="2336168"/>
          <a:ext cx="89289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9407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профилактической модели в системе управления охраной труда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условий труда, снижение производственного травматизма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А.В. Вовченко,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условий и охраны труда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2336168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2336168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2336168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7" name="Таблица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725871"/>
              </p:ext>
            </p:extLst>
          </p:nvPr>
        </p:nvGraphicFramePr>
        <p:xfrm>
          <a:off x="107502" y="3753547"/>
          <a:ext cx="8928996" cy="24190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9407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культуры безопасного труда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приоритета сохранения жизни и здоровья в процессе трудовой деятельности, предупреждения  производственного травматизма и профессиональной заболеваемости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А.В. Вовченко,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условий и охраны труда</a:t>
                      </a: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407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8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753547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753547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753547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333345"/>
              </p:ext>
            </p:extLst>
          </p:nvPr>
        </p:nvGraphicFramePr>
        <p:xfrm>
          <a:off x="107502" y="5457973"/>
          <a:ext cx="8928996" cy="108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9407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правил обучения по охране труда и проверки знания требований охраны труда</a:t>
                      </a: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Сохранение жизни и здоровья работников в процессе трудовой деятельности;</a:t>
                      </a:r>
                    </a:p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дистанционного обучения и контроля его результатов</a:t>
                      </a:r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А.В. Вовченко,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 defTabSz="914400">
                        <a:spcBef>
                          <a:spcPct val="0"/>
                        </a:spcBef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условий и охраны труда</a:t>
                      </a: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>
                            <a:tint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2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545797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545797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5457973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«Улучшение условий труда»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110;g8f672cf8d1_0_90">
            <a:extLst>
              <a:ext uri="{FF2B5EF4-FFF2-40B4-BE49-F238E27FC236}">
                <a16:creationId xmlns="" xmlns:a16="http://schemas.microsoft.com/office/drawing/2014/main" id="{AEBDE399-237D-450A-AF6F-527F5E20BD66}"/>
              </a:ext>
            </a:extLst>
          </p:cNvPr>
          <p:cNvCxnSpPr>
            <a:cxnSpLocks/>
          </p:cNvCxnSpPr>
          <p:nvPr/>
        </p:nvCxnSpPr>
        <p:spPr>
          <a:xfrm>
            <a:off x="0" y="995915"/>
            <a:ext cx="9145016" cy="0"/>
          </a:xfrm>
          <a:prstGeom prst="straightConnector1">
            <a:avLst/>
          </a:prstGeom>
          <a:noFill/>
          <a:ln w="28575" cap="flat" cmpd="sng">
            <a:solidFill>
              <a:srgbClr val="D9D9D9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4899"/>
            <a:ext cx="9144000" cy="7319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1:  Обеспечить достойную работу и стабильную заработную </a:t>
            </a:r>
            <a:r>
              <a:rPr lang="ru-RU" sz="24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плату</a:t>
            </a:r>
            <a:endParaRPr lang="ru-RU" sz="2400" b="1" dirty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Номер слайда 13"/>
          <p:cNvSpPr txBox="1">
            <a:spLocks/>
          </p:cNvSpPr>
          <p:nvPr/>
        </p:nvSpPr>
        <p:spPr>
          <a:xfrm>
            <a:off x="8676457" y="6381328"/>
            <a:ext cx="432048" cy="476672"/>
          </a:xfrm>
          <a:prstGeom prst="rect">
            <a:avLst/>
          </a:prstGeom>
        </p:spPr>
        <p:txBody>
          <a:bodyPr vert="horz" lIns="84900" tIns="42450" rIns="84900" bIns="42450" rtlCol="0" anchor="ctr"/>
          <a:lstStyle/>
          <a:p>
            <a:pPr algn="r">
              <a:defRPr/>
            </a:pPr>
            <a:endParaRPr lang="ru-RU" sz="20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Объект 3"/>
          <p:cNvSpPr txBox="1">
            <a:spLocks/>
          </p:cNvSpPr>
          <p:nvPr/>
        </p:nvSpPr>
        <p:spPr>
          <a:xfrm>
            <a:off x="1259632" y="782700"/>
            <a:ext cx="9144000" cy="529609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700" b="1" dirty="0" smtClean="0">
              <a:solidFill>
                <a:srgbClr val="008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371023" y="1225923"/>
            <a:ext cx="8593465" cy="630516"/>
            <a:chOff x="378890" y="1225923"/>
            <a:chExt cx="8593465" cy="630516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378890" y="1225923"/>
              <a:ext cx="2320902" cy="628226"/>
              <a:chOff x="378890" y="1225923"/>
              <a:chExt cx="2320902" cy="628226"/>
            </a:xfrm>
          </p:grpSpPr>
          <p:grpSp>
            <p:nvGrpSpPr>
              <p:cNvPr id="71" name="Группа 70"/>
              <p:cNvGrpSpPr/>
              <p:nvPr/>
            </p:nvGrpSpPr>
            <p:grpSpPr>
              <a:xfrm>
                <a:off x="378890" y="1225923"/>
                <a:ext cx="644099" cy="628226"/>
                <a:chOff x="378890" y="1225923"/>
                <a:chExt cx="644099" cy="628226"/>
              </a:xfrm>
            </p:grpSpPr>
            <p:sp>
              <p:nvSpPr>
                <p:cNvPr id="73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86827" y="1217986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4" name="Picture 7" descr="C:\Users\IvanovaES\Desktop\remont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472356" y="1307738"/>
                  <a:ext cx="457168" cy="457168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72" name="Заголовок 1"/>
              <p:cNvSpPr txBox="1">
                <a:spLocks/>
              </p:cNvSpPr>
              <p:nvPr/>
            </p:nvSpPr>
            <p:spPr>
              <a:xfrm>
                <a:off x="1116456" y="1282210"/>
                <a:ext cx="1583336" cy="50405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ПЛАНИРУЕМЫЕ</a:t>
                </a:r>
                <a: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/>
                </a:r>
                <a:br>
                  <a:rPr lang="ru-RU" sz="1300" b="1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ДЕЙСТВИЯ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1" name="Группа 60"/>
            <p:cNvGrpSpPr/>
            <p:nvPr/>
          </p:nvGrpSpPr>
          <p:grpSpPr>
            <a:xfrm>
              <a:off x="3344684" y="1228213"/>
              <a:ext cx="2235427" cy="628226"/>
              <a:chOff x="3043593" y="1223007"/>
              <a:chExt cx="2235427" cy="628226"/>
            </a:xfrm>
          </p:grpSpPr>
          <p:sp>
            <p:nvSpPr>
              <p:cNvPr id="67" name="Заголовок 1"/>
              <p:cNvSpPr txBox="1">
                <a:spLocks/>
              </p:cNvSpPr>
              <p:nvPr/>
            </p:nvSpPr>
            <p:spPr>
              <a:xfrm>
                <a:off x="3821261" y="1291371"/>
                <a:ext cx="1457759" cy="504558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ОЖИДАЕМЫЙ</a:t>
                </a:r>
                <a:b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</a:br>
                <a:r>
                  <a:rPr lang="ru-RU" sz="1300" b="1" noProof="0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РЕЗУЛЬТАТ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8" name="Группа 67"/>
              <p:cNvGrpSpPr/>
              <p:nvPr/>
            </p:nvGrpSpPr>
            <p:grpSpPr>
              <a:xfrm>
                <a:off x="3043593" y="1223007"/>
                <a:ext cx="644099" cy="628226"/>
                <a:chOff x="3043593" y="1223007"/>
                <a:chExt cx="644099" cy="628226"/>
              </a:xfrm>
            </p:grpSpPr>
            <p:sp>
              <p:nvSpPr>
                <p:cNvPr id="69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3051530" y="1215070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70" name="Picture 8" descr="C:\Users\IvanovaES\Desktop\Growth_zpsfjzpcdbp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rcRect/>
                <a:stretch>
                  <a:fillRect/>
                </a:stretch>
              </p:blipFill>
              <p:spPr bwMode="auto">
                <a:xfrm>
                  <a:off x="3177162" y="1341492"/>
                  <a:ext cx="377894" cy="377894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62" name="Группа 61"/>
            <p:cNvGrpSpPr/>
            <p:nvPr/>
          </p:nvGrpSpPr>
          <p:grpSpPr>
            <a:xfrm>
              <a:off x="6467223" y="1228212"/>
              <a:ext cx="2505132" cy="628226"/>
              <a:chOff x="6098623" y="1230158"/>
              <a:chExt cx="2505132" cy="628226"/>
            </a:xfrm>
          </p:grpSpPr>
          <p:sp>
            <p:nvSpPr>
              <p:cNvPr id="63" name="Заголовок 1"/>
              <p:cNvSpPr txBox="1">
                <a:spLocks/>
              </p:cNvSpPr>
              <p:nvPr/>
            </p:nvSpPr>
            <p:spPr>
              <a:xfrm>
                <a:off x="6843812" y="1307737"/>
                <a:ext cx="1759943" cy="45352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300" b="1" dirty="0">
                    <a:solidFill>
                      <a:srgbClr val="0083FF"/>
                    </a:solidFill>
                    <a:latin typeface="Times New Roman" panose="02020603050405020304" pitchFamily="18" charset="0"/>
                    <a:ea typeface="+mj-ea"/>
                    <a:cs typeface="Times New Roman" panose="02020603050405020304" pitchFamily="18" charset="0"/>
                  </a:rPr>
                  <a:t>ОТВЕТСТВЕННЫЕ</a:t>
                </a:r>
                <a:endParaRPr kumimoji="0" lang="ru-RU" sz="1300" b="1" u="none" strike="noStrike" kern="1200" cap="none" spc="0" normalizeH="0" baseline="0" noProof="0" dirty="0">
                  <a:ln>
                    <a:noFill/>
                  </a:ln>
                  <a:solidFill>
                    <a:srgbClr val="0083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j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4" name="Группа 63"/>
              <p:cNvGrpSpPr/>
              <p:nvPr/>
            </p:nvGrpSpPr>
            <p:grpSpPr>
              <a:xfrm>
                <a:off x="6098623" y="1230158"/>
                <a:ext cx="644099" cy="628226"/>
                <a:chOff x="6098623" y="1230158"/>
                <a:chExt cx="644099" cy="628226"/>
              </a:xfrm>
            </p:grpSpPr>
            <p:sp>
              <p:nvSpPr>
                <p:cNvPr id="65" name="Hexagon 2">
                  <a:extLst>
                    <a:ext uri="{FF2B5EF4-FFF2-40B4-BE49-F238E27FC236}">
                      <a16:creationId xmlns="" xmlns:a16="http://schemas.microsoft.com/office/drawing/2014/main" id="{A44D8F27-7772-4926-A39F-33A82971E063}"/>
                    </a:ext>
                  </a:extLst>
                </p:cNvPr>
                <p:cNvSpPr/>
                <p:nvPr/>
              </p:nvSpPr>
              <p:spPr>
                <a:xfrm rot="5400000">
                  <a:off x="6106560" y="1222221"/>
                  <a:ext cx="628226" cy="644099"/>
                </a:xfrm>
                <a:prstGeom prst="ellipse">
                  <a:avLst/>
                </a:prstGeom>
                <a:noFill/>
                <a:ln w="28575">
                  <a:solidFill>
                    <a:srgbClr val="0083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rgbClr val="FFFFFF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pic>
              <p:nvPicPr>
                <p:cNvPr id="66" name="Рисунок 65"/>
                <p:cNvPicPr>
                  <a:picLocks noChangeAspect="1"/>
                </p:cNvPicPr>
                <p:nvPr/>
              </p:nvPicPr>
              <p:blipFill>
                <a:blip r:embed="rId5" cstate="print"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199712" y="1298934"/>
                  <a:ext cx="446794" cy="446794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/>
          </p:nvPr>
        </p:nvGraphicFramePr>
        <p:xfrm>
          <a:off x="107502" y="3012358"/>
          <a:ext cx="8928996" cy="3947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664296"/>
                <a:gridCol w="288032"/>
                <a:gridCol w="2808312"/>
                <a:gridCol w="288032"/>
                <a:gridCol w="2592292"/>
              </a:tblGrid>
              <a:tr h="26589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Реализация пилотного проекта </a:t>
                      </a:r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предупреждению профессиональных заболеваний и мониторингу состояния здоровья работников, занятых в отдельных видах экономической деятельности</a:t>
                      </a:r>
                      <a:endParaRPr lang="ru-RU" sz="1300" dirty="0" smtClean="0"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Прохождение профилактики профессиональных заболеваний в реабилитационных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центрах СФР работниками гражданской авиации, железнодорожного транспорта, металлургической, угольной и добывающей промышленности, занятых на работах с вредными и (или) опасными условиями труда , в количестве около 3 тыс. </a:t>
                      </a:r>
                      <a:r>
                        <a:rPr lang="ru-RU" sz="12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механизмов выявления работников с признаками воздействия на организм вредных и (или) опасных производственных факторов, профилактики профессиональных заболеваний и мониторинга состояния здоровья таких работников по результатам пилотного проекта</a:t>
                      </a:r>
                    </a:p>
                    <a:p>
                      <a:pPr algn="just"/>
                      <a:endParaRPr lang="ru-RU" sz="13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А.Н. Пудов,</a:t>
                      </a: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Департамент развития социального страхования</a:t>
                      </a:r>
                      <a:endParaRPr kumimoji="0" lang="ru-RU" sz="13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8490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4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163872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3129666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="" xmlns:a16="http://schemas.microsoft.com/office/drawing/2014/main" id="{DFCAB9D9-E332-4A6A-A64F-1B2CB5F15EDD}"/>
              </a:ext>
            </a:extLst>
          </p:cNvPr>
          <p:cNvSpPr/>
          <p:nvPr/>
        </p:nvSpPr>
        <p:spPr>
          <a:xfrm>
            <a:off x="6227797" y="3143662"/>
            <a:ext cx="163952" cy="148230"/>
          </a:xfrm>
          <a:prstGeom prst="ellipse">
            <a:avLst/>
          </a:prstGeom>
          <a:solidFill>
            <a:srgbClr val="0083F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Объект 3"/>
          <p:cNvSpPr txBox="1">
            <a:spLocks/>
          </p:cNvSpPr>
          <p:nvPr/>
        </p:nvSpPr>
        <p:spPr>
          <a:xfrm>
            <a:off x="0" y="1938254"/>
            <a:ext cx="9144000" cy="559533"/>
          </a:xfrm>
          <a:prstGeom prst="rect">
            <a:avLst/>
          </a:prstGeom>
        </p:spPr>
        <p:txBody>
          <a:bodyPr vert="horz" lIns="84900" tIns="42450" rIns="84900" bIns="42450" rtlCol="0">
            <a:noAutofit/>
          </a:bodyPr>
          <a:lstStyle>
            <a:lvl1pPr marL="318376" indent="-318376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9814" indent="-265313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61253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85754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10255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34756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9257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83758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8259" indent="-212251" algn="l" defTabSz="84900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1700" b="1" dirty="0" smtClean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9: 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«Дальнейшее усиление роли профилактики </a:t>
            </a:r>
            <a:r>
              <a:rPr lang="ru-RU" sz="1700" b="1" dirty="0" err="1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профзаболеваемости</a:t>
            </a:r>
            <a:r>
              <a:rPr lang="ru-RU" sz="1700" b="1" dirty="0">
                <a:solidFill>
                  <a:srgbClr val="008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снижение количества случаев досрочной утраты способности граждан к труду» </a:t>
            </a:r>
          </a:p>
          <a:p>
            <a:pPr marL="0" indent="0">
              <a:buFont typeface="Arial" pitchFamily="34" charset="0"/>
              <a:buNone/>
            </a:pP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7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30845</TotalTime>
  <Words>3262</Words>
  <Application>Microsoft Office PowerPoint</Application>
  <PresentationFormat>Экран (4:3)</PresentationFormat>
  <Paragraphs>634</Paragraphs>
  <Slides>32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Arial Black</vt:lpstr>
      <vt:lpstr>Calibri</vt:lpstr>
      <vt:lpstr>Cambria</vt:lpstr>
      <vt:lpstr>Open Sans Medium</vt:lpstr>
      <vt:lpstr>Times New Roman</vt:lpstr>
      <vt:lpstr>Тема Office</vt:lpstr>
      <vt:lpstr>  </vt:lpstr>
      <vt:lpstr>Презентация PowerPoint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1:  Обеспечить достойную работу и стабильную заработную плату</vt:lpstr>
      <vt:lpstr>ЦЕЛЬ 2:  Увеличить уровень пенсионного обеспечения</vt:lpstr>
      <vt:lpstr>ЦЕЛЬ 2:  Увеличить уровень пенсионного обеспечения</vt:lpstr>
      <vt:lpstr>ЦЕЛЬ 2:  Увеличить уровень пенсионного обеспечения</vt:lpstr>
      <vt:lpstr>ЦЕЛЬ 3: Обеспечить поддержку рождаемости и семей с детьми</vt:lpstr>
      <vt:lpstr>Презентация PowerPoint</vt:lpstr>
      <vt:lpstr>Презентация PowerPoint</vt:lpstr>
      <vt:lpstr>ЦЕЛЬ 3: Обеспечить поддержку рождаемости и семей с детьми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4: Приблизить социальную защиту к человеку и сделать социальную поддержку более адресной</vt:lpstr>
      <vt:lpstr>ЦЕЛЬ 5: Повышение доступности государственной гражданской службы и ее услуг</vt:lpstr>
      <vt:lpstr>ЦЕЛЬ 5: Повышение доступности государственной гражданской службы и ее услуг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Иванова Екатерина Сергеевна</dc:creator>
  <cp:lastModifiedBy>Шарафутдинова Ильнария Ильдаровна</cp:lastModifiedBy>
  <cp:revision>2586</cp:revision>
  <cp:lastPrinted>2023-04-26T14:59:17Z</cp:lastPrinted>
  <dcterms:created xsi:type="dcterms:W3CDTF">2014-11-27T15:07:48Z</dcterms:created>
  <dcterms:modified xsi:type="dcterms:W3CDTF">2023-04-26T15:01:27Z</dcterms:modified>
</cp:coreProperties>
</file>