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8"/>
  </p:notesMasterIdLst>
  <p:sldIdLst>
    <p:sldId id="256" r:id="rId4"/>
    <p:sldId id="257" r:id="rId5"/>
    <p:sldId id="293" r:id="rId6"/>
    <p:sldId id="294" r:id="rId7"/>
    <p:sldId id="258" r:id="rId8"/>
    <p:sldId id="260" r:id="rId9"/>
    <p:sldId id="295" r:id="rId10"/>
    <p:sldId id="296" r:id="rId11"/>
    <p:sldId id="297" r:id="rId12"/>
    <p:sldId id="261" r:id="rId13"/>
    <p:sldId id="332" r:id="rId14"/>
    <p:sldId id="330" r:id="rId15"/>
    <p:sldId id="333" r:id="rId16"/>
    <p:sldId id="331" r:id="rId17"/>
    <p:sldId id="299" r:id="rId18"/>
    <p:sldId id="301" r:id="rId19"/>
    <p:sldId id="304" r:id="rId20"/>
    <p:sldId id="307" r:id="rId21"/>
    <p:sldId id="327" r:id="rId22"/>
    <p:sldId id="324" r:id="rId23"/>
    <p:sldId id="306" r:id="rId24"/>
    <p:sldId id="309" r:id="rId25"/>
    <p:sldId id="305" r:id="rId26"/>
    <p:sldId id="310" r:id="rId27"/>
    <p:sldId id="308" r:id="rId28"/>
    <p:sldId id="311" r:id="rId29"/>
    <p:sldId id="328" r:id="rId30"/>
    <p:sldId id="312" r:id="rId31"/>
    <p:sldId id="325" r:id="rId32"/>
    <p:sldId id="326" r:id="rId33"/>
    <p:sldId id="323" r:id="rId34"/>
    <p:sldId id="315" r:id="rId35"/>
    <p:sldId id="291" r:id="rId36"/>
    <p:sldId id="292" r:id="rId3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ывшев Александр Алексеевич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24" autoAdjust="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F56717BC-3799-4167-A6E0-5FBA6CAB6BDE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7EB679B5-28FC-463A-B253-EF5ECE3F0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66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922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936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710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324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665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496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920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453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604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60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26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5874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1526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518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>
                <a:solidFill>
                  <a:prstClr val="black"/>
                </a:solidFill>
              </a:rPr>
              <a:pPr/>
              <a:t>33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8717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>
                <a:solidFill>
                  <a:prstClr val="black"/>
                </a:solidFill>
              </a:rPr>
              <a:pPr/>
              <a:t>34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502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679B5-28FC-463A-B253-EF5ECE3F02D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111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679B5-28FC-463A-B253-EF5ECE3F02D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002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639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149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84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71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EB016-B05A-46B8-99FD-C38A8A573CA2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506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082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194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676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4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9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3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2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7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6313-5190-4D5E-A005-E5D71672A5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17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793F1-EEBA-4B0C-996B-9DC4C22431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20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851E-3CA6-4775-85BE-1EF738DD7A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670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70C10-0C6E-4735-8533-A9D69BD238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73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1925"/>
            <a:ext cx="12192000" cy="1143000"/>
          </a:xfrm>
        </p:spPr>
        <p:txBody>
          <a:bodyPr>
            <a:normAutofit/>
          </a:bodyPr>
          <a:lstStyle>
            <a:lvl1pPr algn="l">
              <a:defRPr sz="2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0441" y="1549771"/>
            <a:ext cx="2844800" cy="63976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501" indent="0">
              <a:buNone/>
              <a:defRPr sz="1900" b="1"/>
            </a:lvl2pPr>
            <a:lvl3pPr marL="849002" indent="0">
              <a:buNone/>
              <a:defRPr sz="1700" b="1"/>
            </a:lvl3pPr>
            <a:lvl4pPr marL="1273503" indent="0">
              <a:buNone/>
              <a:defRPr sz="1500" b="1"/>
            </a:lvl4pPr>
            <a:lvl5pPr marL="1698004" indent="0">
              <a:buNone/>
              <a:defRPr sz="1500" b="1"/>
            </a:lvl5pPr>
            <a:lvl6pPr marL="2122505" indent="0">
              <a:buNone/>
              <a:defRPr sz="1500" b="1"/>
            </a:lvl6pPr>
            <a:lvl7pPr marL="2547006" indent="0">
              <a:buNone/>
              <a:defRPr sz="1500" b="1"/>
            </a:lvl7pPr>
            <a:lvl8pPr marL="2971507" indent="0">
              <a:buNone/>
              <a:defRPr sz="1500" b="1"/>
            </a:lvl8pPr>
            <a:lvl9pPr marL="3396008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4875" y="2184731"/>
            <a:ext cx="2844800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18749" y="2184731"/>
            <a:ext cx="4382991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446D-6C9C-42CD-8807-ACB5EB7B65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 userDrawn="1"/>
        </p:nvSpPr>
        <p:spPr>
          <a:xfrm>
            <a:off x="8941478" y="2991594"/>
            <a:ext cx="3021663" cy="84293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Е.В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Мухтиярова,</a:t>
            </a:r>
          </a:p>
          <a:p>
            <a:pPr>
              <a:spcBef>
                <a:spcPct val="0"/>
              </a:spcBef>
              <a:defRPr/>
            </a:pPr>
            <a:endParaRPr lang="ru-RU" sz="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занятости населения и трудовой миграции</a:t>
            </a:r>
            <a:endParaRPr 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одержимое 3"/>
          <p:cNvSpPr>
            <a:spLocks noGrp="1"/>
          </p:cNvSpPr>
          <p:nvPr>
            <p:ph sz="half" idx="13"/>
          </p:nvPr>
        </p:nvSpPr>
        <p:spPr>
          <a:xfrm>
            <a:off x="8974556" y="2184731"/>
            <a:ext cx="2844800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 smtClean="0"/>
              <a:t>уровень</a:t>
            </a:r>
            <a:endParaRPr lang="ru-RU" dirty="0"/>
          </a:p>
          <a:p>
            <a:pPr lvl="2"/>
            <a:r>
              <a:rPr lang="ru-RU" dirty="0" err="1" smtClean="0"/>
              <a:t>Третиуровень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3883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F4226-AE13-4A59-9230-788891FAAA6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91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2BF0E-0F1C-438E-B7A0-C8BCBE78E5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40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24501" indent="0">
              <a:buNone/>
              <a:defRPr sz="1100"/>
            </a:lvl2pPr>
            <a:lvl3pPr marL="849002" indent="0">
              <a:buNone/>
              <a:defRPr sz="900"/>
            </a:lvl3pPr>
            <a:lvl4pPr marL="1273503" indent="0">
              <a:buNone/>
              <a:defRPr sz="900"/>
            </a:lvl4pPr>
            <a:lvl5pPr marL="1698004" indent="0">
              <a:buNone/>
              <a:defRPr sz="900"/>
            </a:lvl5pPr>
            <a:lvl6pPr marL="2122505" indent="0">
              <a:buNone/>
              <a:defRPr sz="900"/>
            </a:lvl6pPr>
            <a:lvl7pPr marL="2547006" indent="0">
              <a:buNone/>
              <a:defRPr sz="900"/>
            </a:lvl7pPr>
            <a:lvl8pPr marL="2971507" indent="0">
              <a:buNone/>
              <a:defRPr sz="900"/>
            </a:lvl8pPr>
            <a:lvl9pPr marL="339600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ECD-DA9D-4CBE-841C-6FA2F44D19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01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017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000"/>
            </a:lvl1pPr>
            <a:lvl2pPr marL="424501" indent="0">
              <a:buNone/>
              <a:defRPr sz="2600"/>
            </a:lvl2pPr>
            <a:lvl3pPr marL="849002" indent="0">
              <a:buNone/>
              <a:defRPr sz="2300"/>
            </a:lvl3pPr>
            <a:lvl4pPr marL="1273503" indent="0">
              <a:buNone/>
              <a:defRPr sz="1900"/>
            </a:lvl4pPr>
            <a:lvl5pPr marL="1698004" indent="0">
              <a:buNone/>
              <a:defRPr sz="1900"/>
            </a:lvl5pPr>
            <a:lvl6pPr marL="2122505" indent="0">
              <a:buNone/>
              <a:defRPr sz="1900"/>
            </a:lvl6pPr>
            <a:lvl7pPr marL="2547006" indent="0">
              <a:buNone/>
              <a:defRPr sz="1900"/>
            </a:lvl7pPr>
            <a:lvl8pPr marL="2971507" indent="0">
              <a:buNone/>
              <a:defRPr sz="1900"/>
            </a:lvl8pPr>
            <a:lvl9pPr marL="339600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24501" indent="0">
              <a:buNone/>
              <a:defRPr sz="1100"/>
            </a:lvl2pPr>
            <a:lvl3pPr marL="849002" indent="0">
              <a:buNone/>
              <a:defRPr sz="900"/>
            </a:lvl3pPr>
            <a:lvl4pPr marL="1273503" indent="0">
              <a:buNone/>
              <a:defRPr sz="900"/>
            </a:lvl4pPr>
            <a:lvl5pPr marL="1698004" indent="0">
              <a:buNone/>
              <a:defRPr sz="900"/>
            </a:lvl5pPr>
            <a:lvl6pPr marL="2122505" indent="0">
              <a:buNone/>
              <a:defRPr sz="900"/>
            </a:lvl6pPr>
            <a:lvl7pPr marL="2547006" indent="0">
              <a:buNone/>
              <a:defRPr sz="900"/>
            </a:lvl7pPr>
            <a:lvl8pPr marL="2971507" indent="0">
              <a:buNone/>
              <a:defRPr sz="900"/>
            </a:lvl8pPr>
            <a:lvl9pPr marL="339600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B36F5-14A1-4F9E-8769-7CFD88BF02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18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A7A52-4ACE-4AED-8696-34A34C6AEC4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700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FEF26-9C15-43CC-8CCD-11D0AA0CF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895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4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9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3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2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7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6313-5190-4D5E-A005-E5D71672A5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618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793F1-EEBA-4B0C-996B-9DC4C22431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10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851E-3CA6-4775-85BE-1EF738DD7A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5642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70C10-0C6E-4735-8533-A9D69BD238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026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1925"/>
            <a:ext cx="12192000" cy="1143000"/>
          </a:xfrm>
        </p:spPr>
        <p:txBody>
          <a:bodyPr>
            <a:normAutofit/>
          </a:bodyPr>
          <a:lstStyle>
            <a:lvl1pPr algn="l">
              <a:defRPr sz="2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0441" y="1549771"/>
            <a:ext cx="2844800" cy="63976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501" indent="0">
              <a:buNone/>
              <a:defRPr sz="1900" b="1"/>
            </a:lvl2pPr>
            <a:lvl3pPr marL="849002" indent="0">
              <a:buNone/>
              <a:defRPr sz="1700" b="1"/>
            </a:lvl3pPr>
            <a:lvl4pPr marL="1273503" indent="0">
              <a:buNone/>
              <a:defRPr sz="1500" b="1"/>
            </a:lvl4pPr>
            <a:lvl5pPr marL="1698004" indent="0">
              <a:buNone/>
              <a:defRPr sz="1500" b="1"/>
            </a:lvl5pPr>
            <a:lvl6pPr marL="2122505" indent="0">
              <a:buNone/>
              <a:defRPr sz="1500" b="1"/>
            </a:lvl6pPr>
            <a:lvl7pPr marL="2547006" indent="0">
              <a:buNone/>
              <a:defRPr sz="1500" b="1"/>
            </a:lvl7pPr>
            <a:lvl8pPr marL="2971507" indent="0">
              <a:buNone/>
              <a:defRPr sz="1500" b="1"/>
            </a:lvl8pPr>
            <a:lvl9pPr marL="3396008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4875" y="2184731"/>
            <a:ext cx="2844800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18749" y="2184731"/>
            <a:ext cx="4382991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446D-6C9C-42CD-8807-ACB5EB7B65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 userDrawn="1"/>
        </p:nvSpPr>
        <p:spPr>
          <a:xfrm>
            <a:off x="8941478" y="2991594"/>
            <a:ext cx="3021663" cy="84293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Е.В</a:t>
            </a: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Мухтиярова,</a:t>
            </a:r>
          </a:p>
          <a:p>
            <a:pPr>
              <a:spcBef>
                <a:spcPct val="0"/>
              </a:spcBef>
              <a:defRPr/>
            </a:pPr>
            <a:endParaRPr lang="ru-RU" sz="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занятости населения и трудовой миграции</a:t>
            </a:r>
            <a:endParaRPr 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одержимое 3"/>
          <p:cNvSpPr>
            <a:spLocks noGrp="1"/>
          </p:cNvSpPr>
          <p:nvPr>
            <p:ph sz="half" idx="13"/>
          </p:nvPr>
        </p:nvSpPr>
        <p:spPr>
          <a:xfrm>
            <a:off x="8974556" y="2184731"/>
            <a:ext cx="2844800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 smtClean="0"/>
              <a:t>уровень</a:t>
            </a:r>
            <a:endParaRPr lang="ru-RU" dirty="0"/>
          </a:p>
          <a:p>
            <a:pPr lvl="2"/>
            <a:r>
              <a:rPr lang="ru-RU" dirty="0" err="1" smtClean="0"/>
              <a:t>Третиуровень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6391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F4226-AE13-4A59-9230-788891FAAA6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2695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2BF0E-0F1C-438E-B7A0-C8BCBE78E5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3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625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24501" indent="0">
              <a:buNone/>
              <a:defRPr sz="1100"/>
            </a:lvl2pPr>
            <a:lvl3pPr marL="849002" indent="0">
              <a:buNone/>
              <a:defRPr sz="900"/>
            </a:lvl3pPr>
            <a:lvl4pPr marL="1273503" indent="0">
              <a:buNone/>
              <a:defRPr sz="900"/>
            </a:lvl4pPr>
            <a:lvl5pPr marL="1698004" indent="0">
              <a:buNone/>
              <a:defRPr sz="900"/>
            </a:lvl5pPr>
            <a:lvl6pPr marL="2122505" indent="0">
              <a:buNone/>
              <a:defRPr sz="900"/>
            </a:lvl6pPr>
            <a:lvl7pPr marL="2547006" indent="0">
              <a:buNone/>
              <a:defRPr sz="900"/>
            </a:lvl7pPr>
            <a:lvl8pPr marL="2971507" indent="0">
              <a:buNone/>
              <a:defRPr sz="900"/>
            </a:lvl8pPr>
            <a:lvl9pPr marL="339600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EECD-DA9D-4CBE-841C-6FA2F44D19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244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000"/>
            </a:lvl1pPr>
            <a:lvl2pPr marL="424501" indent="0">
              <a:buNone/>
              <a:defRPr sz="2600"/>
            </a:lvl2pPr>
            <a:lvl3pPr marL="849002" indent="0">
              <a:buNone/>
              <a:defRPr sz="2300"/>
            </a:lvl3pPr>
            <a:lvl4pPr marL="1273503" indent="0">
              <a:buNone/>
              <a:defRPr sz="1900"/>
            </a:lvl4pPr>
            <a:lvl5pPr marL="1698004" indent="0">
              <a:buNone/>
              <a:defRPr sz="1900"/>
            </a:lvl5pPr>
            <a:lvl6pPr marL="2122505" indent="0">
              <a:buNone/>
              <a:defRPr sz="1900"/>
            </a:lvl6pPr>
            <a:lvl7pPr marL="2547006" indent="0">
              <a:buNone/>
              <a:defRPr sz="1900"/>
            </a:lvl7pPr>
            <a:lvl8pPr marL="2971507" indent="0">
              <a:buNone/>
              <a:defRPr sz="1900"/>
            </a:lvl8pPr>
            <a:lvl9pPr marL="339600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24501" indent="0">
              <a:buNone/>
              <a:defRPr sz="1100"/>
            </a:lvl2pPr>
            <a:lvl3pPr marL="849002" indent="0">
              <a:buNone/>
              <a:defRPr sz="900"/>
            </a:lvl3pPr>
            <a:lvl4pPr marL="1273503" indent="0">
              <a:buNone/>
              <a:defRPr sz="900"/>
            </a:lvl4pPr>
            <a:lvl5pPr marL="1698004" indent="0">
              <a:buNone/>
              <a:defRPr sz="900"/>
            </a:lvl5pPr>
            <a:lvl6pPr marL="2122505" indent="0">
              <a:buNone/>
              <a:defRPr sz="900"/>
            </a:lvl6pPr>
            <a:lvl7pPr marL="2547006" indent="0">
              <a:buNone/>
              <a:defRPr sz="900"/>
            </a:lvl7pPr>
            <a:lvl8pPr marL="2971507" indent="0">
              <a:buNone/>
              <a:defRPr sz="900"/>
            </a:lvl8pPr>
            <a:lvl9pPr marL="339600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B36F5-14A1-4F9E-8769-7CFD88BF02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4126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A7A52-4ACE-4AED-8696-34A34C6AEC4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1381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FEF26-9C15-43CC-8CCD-11D0AA0CF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230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89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25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90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1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08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1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18934-180F-4ABC-81F9-4430FEFE4B7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79AA3-8A6C-43BB-B323-A9C2F9513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87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84900" tIns="42450" rIns="84900" bIns="4245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84900" tIns="42450" rIns="84900" bIns="4245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49002"/>
            <a:fld id="{4BE770F9-A82B-4127-8DD0-2C31DCA735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49002"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4900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4900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4900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21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849002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8376" indent="-318376" algn="l" defTabSz="849002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9814" indent="-265313" algn="l" defTabSz="849002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61253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485754" indent="-212251" algn="l" defTabSz="849002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0255" indent="-212251" algn="l" defTabSz="849002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34756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59257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758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8259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501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9002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503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8004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2505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006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71507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6008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84900" tIns="42450" rIns="84900" bIns="4245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84900" tIns="42450" rIns="84900" bIns="4245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49002"/>
            <a:fld id="{4BE770F9-A82B-4127-8DD0-2C31DCA735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49002"/>
              <a:t>13.10.2025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4900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4900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4900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48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849002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8376" indent="-318376" algn="l" defTabSz="849002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9814" indent="-265313" algn="l" defTabSz="849002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61253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485754" indent="-212251" algn="l" defTabSz="849002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0255" indent="-212251" algn="l" defTabSz="849002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34756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59257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758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8259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501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9002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503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8004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2505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006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71507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6008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1933" y="4567048"/>
            <a:ext cx="5696487" cy="1382233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</a:br>
            <a:endParaRPr lang="ru-RU" sz="2400" dirty="0">
              <a:solidFill>
                <a:srgbClr val="008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637211" y="3284985"/>
            <a:ext cx="8846913" cy="1388009"/>
          </a:xfrm>
          <a:prstGeom prst="rect">
            <a:avLst/>
          </a:prstGeom>
          <a:effectLst/>
        </p:spPr>
        <p:txBody>
          <a:bodyPr vert="horz" lIns="84900" tIns="42450" rIns="84900" bIns="42450" rtlCol="0" anchor="ctr">
            <a:noAutofit/>
          </a:bodyPr>
          <a:lstStyle>
            <a:lvl1pPr algn="ctr" defTabSz="849002" rtl="0" eaLnBrk="1" latinLnBrk="0" hangingPunct="1">
              <a:spcBef>
                <a:spcPct val="0"/>
              </a:spcBef>
              <a:buNone/>
              <a:defRPr sz="4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8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ПУБЛИЧНАЯ ДЕКЛАРАЦИЯ</a:t>
            </a:r>
            <a:r>
              <a:rPr lang="en-US" sz="2800" b="1" dirty="0">
                <a:solidFill>
                  <a:srgbClr val="008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8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ЦЕЛЕЙ</a:t>
            </a:r>
            <a:endParaRPr lang="en-US" sz="2800" b="1" dirty="0">
              <a:solidFill>
                <a:srgbClr val="008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8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И ЗАДАЧ – 2025 </a:t>
            </a:r>
            <a:endParaRPr lang="ru-RU" sz="2800" dirty="0">
              <a:solidFill>
                <a:srgbClr val="008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oogle Shape;109;g8f672cf8d1_0_90">
            <a:extLst>
              <a:ext uri="{FF2B5EF4-FFF2-40B4-BE49-F238E27FC236}">
                <a16:creationId xmlns="" xmlns:a16="http://schemas.microsoft.com/office/drawing/2014/main" id="{0ABB8453-0551-4802-B01B-E889AA9BBA9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75520" y="395650"/>
            <a:ext cx="1606390" cy="16793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5229200"/>
            <a:ext cx="9144000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Прямоугольник 5"/>
          <p:cNvSpPr/>
          <p:nvPr/>
        </p:nvSpPr>
        <p:spPr>
          <a:xfrm>
            <a:off x="7754309" y="138231"/>
            <a:ext cx="2880320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849002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4501" algn="l" defTabSz="849002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49002" algn="l" defTabSz="849002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3503" algn="l" defTabSz="849002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8004" algn="l" defTabSz="849002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22505" algn="l" defTabSz="849002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47006" algn="l" defTabSz="849002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507" algn="l" defTabSz="849002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96008" algn="l" defTabSz="849002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УТВЕРЖДАЮ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Министр труда и социальной защиты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Российской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Федерации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_____________________А.О.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Котяков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«___»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_________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__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___2025 год </a:t>
            </a:r>
          </a:p>
        </p:txBody>
      </p:sp>
    </p:spTree>
    <p:extLst>
      <p:ext uri="{BB962C8B-B14F-4D97-AF65-F5344CB8AC3E}">
        <p14:creationId xmlns:p14="http://schemas.microsoft.com/office/powerpoint/2010/main" val="112242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" name="Группа 57"/>
          <p:cNvGrpSpPr/>
          <p:nvPr/>
        </p:nvGrpSpPr>
        <p:grpSpPr>
          <a:xfrm>
            <a:off x="1847529" y="1225923"/>
            <a:ext cx="8593465" cy="630516"/>
            <a:chOff x="378890" y="1225923"/>
            <a:chExt cx="8593465" cy="630516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6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67" name="Группа 6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68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Группа 6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63" name="Группа 6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64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5" name="Рисунок 64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144000" cy="7319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Достойный труд, справедливая заработная плата</a:t>
            </a:r>
          </a:p>
        </p:txBody>
      </p:sp>
      <p:sp>
        <p:nvSpPr>
          <p:cNvPr id="78" name="Объект 3"/>
          <p:cNvSpPr txBox="1">
            <a:spLocks/>
          </p:cNvSpPr>
          <p:nvPr/>
        </p:nvSpPr>
        <p:spPr>
          <a:xfrm>
            <a:off x="1592687" y="1972636"/>
            <a:ext cx="9144000" cy="513582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Расширены возможности трудоустройства граждан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897487"/>
              </p:ext>
            </p:extLst>
          </p:nvPr>
        </p:nvGraphicFramePr>
        <p:xfrm>
          <a:off x="1080652" y="2486219"/>
          <a:ext cx="10072256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054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49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556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16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3963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1850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Комплексная модернизация ЦЗН</a:t>
                      </a: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и проведение обучения сотрудников ЦЗН</a:t>
                      </a:r>
                      <a:r>
                        <a:rPr lang="ru-RU" sz="130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соответствии с потребностями службы занятости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2025 </a:t>
                      </a:r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планируется завершить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процесс модерн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изации не менее чем  483 Кадровых центров.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Процесс перевода службы занятости в формат «Кадровый центр Работа России» позволит оптимизировать процесс деятельности службы занятости, обеспечить переход на индивидуальный подход при оказании мер государственной поддержки с учетом жизненных ситуаций граждан и бизнес-ситуаций работодателей, что позволит сократить среднее время трудоустройства граждан.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Повысить квалификации и качество компетенций сотрудников, способствующих реализации новых подходов, технологий оказания услуг и организации работы в службе занятости субъектов Российской Федерации. 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2025 году 6000 сотрудников службы занятости прошли обучение в рамках создания и развития корпоративной системы обучения сотрудников.</a:t>
                      </a:r>
                      <a:endParaRPr lang="ru-RU" sz="1300" dirty="0" smtClean="0"/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занятости населения и трудовой миграции</a:t>
                      </a:r>
                      <a:endParaRPr kumimoji="0" lang="ru-RU" sz="13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занятости населения и трудовой миграции</a:t>
                      </a:r>
                      <a:endParaRPr kumimoji="0" lang="ru-RU" sz="13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9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253697" y="2583604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389839" y="2583604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9066787" y="259847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264971" y="489468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471815" y="489468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9062458" y="496880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75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" name="Группа 57"/>
          <p:cNvGrpSpPr/>
          <p:nvPr/>
        </p:nvGrpSpPr>
        <p:grpSpPr>
          <a:xfrm>
            <a:off x="1847529" y="1225923"/>
            <a:ext cx="8593465" cy="630516"/>
            <a:chOff x="378890" y="1225923"/>
            <a:chExt cx="8593465" cy="630516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6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67" name="Группа 6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68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Группа 6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63" name="Группа 6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64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5" name="Рисунок 64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144000" cy="7319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Достойный труд, справедливая заработная плата</a:t>
            </a:r>
          </a:p>
        </p:txBody>
      </p:sp>
      <p:sp>
        <p:nvSpPr>
          <p:cNvPr id="78" name="Объект 3"/>
          <p:cNvSpPr txBox="1">
            <a:spLocks/>
          </p:cNvSpPr>
          <p:nvPr/>
        </p:nvSpPr>
        <p:spPr>
          <a:xfrm>
            <a:off x="1592687" y="1972635"/>
            <a:ext cx="9144000" cy="50732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трудовых прав граждан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520238"/>
              </p:ext>
            </p:extLst>
          </p:nvPr>
        </p:nvGraphicFramePr>
        <p:xfrm>
          <a:off x="1631502" y="2479965"/>
          <a:ext cx="9722297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36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063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5686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32063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1148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Координация правительственной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стороной Российской трехсторонней комиссии по регулированию социально-трудовых отношений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 с социальными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партнерами: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предложений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стимулированию вовлечения работодателей в систему объединений работодателей;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предложений по внесению в законодательство Российской Федерации изменений, направленных на формирование вертикально интегрированной системы объединений работодателей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Обеспечено согласование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действий федеральных органов исполнительной власти при выполнении Генеральных соглашений между общероссийскими объединениями профсоюзов, общероссийскими объединениями работодателей и Правительством Российской Федерации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Повышена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эффективность социального партнерства на федеральном отраслевом уровне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оплаты труда, трудовых отношений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социального партнерства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оплаты труда, трудовых отношений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социального партнерства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9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710897" y="256748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981548" y="254846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8901724" y="256748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710897" y="433983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5015872" y="433983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8901724" y="433983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831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277" y="423962"/>
            <a:ext cx="10851524" cy="97450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Достойный труд, справедливая заработная плата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556792"/>
            <a:ext cx="8229600" cy="6352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5465" y="2592109"/>
            <a:ext cx="9158065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49002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трудовых прав граждан</a:t>
            </a:r>
            <a:endParaRPr lang="ru-RU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85447"/>
              </p:ext>
            </p:extLst>
          </p:nvPr>
        </p:nvGraphicFramePr>
        <p:xfrm>
          <a:off x="1302326" y="3383747"/>
          <a:ext cx="9559638" cy="3285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47553"/>
                <a:gridCol w="318655"/>
                <a:gridCol w="3217256"/>
                <a:gridCol w="208280"/>
                <a:gridCol w="2867894"/>
              </a:tblGrid>
              <a:tr h="3285614"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и анализ реализации социального партнерства на региональном, 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территориальном и локальном уровнях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необходимости р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азработки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социальными партнерами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предложений по совершенствованию развития социального партнерства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Повышена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эффективность социального партнерства на региональном, территориальном и локальном уровнях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оплаты труда, трудовых отношений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социального партнерства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819974" y="345302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412691" y="345302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133225" y="345302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cxnSp>
        <p:nvCxnSpPr>
          <p:cNvPr id="13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 flipV="1">
            <a:off x="1545465" y="1274618"/>
            <a:ext cx="9158063" cy="13855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08842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277" y="423962"/>
            <a:ext cx="10851524" cy="97450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Достойный труд, справедливая заработная плата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556792"/>
            <a:ext cx="8229600" cy="6352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5465" y="2592109"/>
            <a:ext cx="9158065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49002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трудовых прав граждан</a:t>
            </a:r>
            <a:endParaRPr lang="ru-RU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756697"/>
              </p:ext>
            </p:extLst>
          </p:nvPr>
        </p:nvGraphicFramePr>
        <p:xfrm>
          <a:off x="2063176" y="3383747"/>
          <a:ext cx="8640352" cy="3285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4107"/>
                <a:gridCol w="288012"/>
                <a:gridCol w="2808113"/>
                <a:gridCol w="288012"/>
                <a:gridCol w="2592108"/>
              </a:tblGrid>
              <a:tr h="32856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Совершенствование системы 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индивидуального (персонифицированного) учета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обеспечения максимального использования возможностей системы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персучета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СФР не только для целей обязательного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пенсионного страхования, но и для формирования прав на страховое обеспечение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обязательному социальному страхованию, определения его размера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Предоставление возможности работающим гражданам получать в выписке из лицевого счета 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сведения о своих правах на </a:t>
                      </a:r>
                      <a:r>
                        <a:rPr lang="ru-RU" sz="13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страховое обеспечение по обязательному социальному страхованию, а также 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сведения, используемые СФР при назначении пособий по обязательному социальному страхованию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А.Н. Пудов,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развития социального страхования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А.В. Кожевников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информационных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Технологий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982345" y="347254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858809" y="347254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838657" y="347254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cxnSp>
        <p:nvCxnSpPr>
          <p:cNvPr id="13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 flipV="1">
            <a:off x="1545465" y="1274618"/>
            <a:ext cx="9158063" cy="13855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88688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277" y="423962"/>
            <a:ext cx="10851524" cy="97450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Достойный труд, справедливая заработная плата</a:t>
            </a:r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556792"/>
            <a:ext cx="8229600" cy="6352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5465" y="2592109"/>
            <a:ext cx="9158065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49002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трудовых прав граждан</a:t>
            </a:r>
            <a:endParaRPr lang="ru-RU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884840"/>
              </p:ext>
            </p:extLst>
          </p:nvPr>
        </p:nvGraphicFramePr>
        <p:xfrm>
          <a:off x="1316182" y="3383747"/>
          <a:ext cx="9781308" cy="3285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33666"/>
                <a:gridCol w="208280"/>
                <a:gridCol w="3178923"/>
                <a:gridCol w="326044"/>
                <a:gridCol w="2934395"/>
              </a:tblGrid>
              <a:tr h="32856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права на добровольное вступление в правоотношения по обязательному социальному страхованию на случай временной нетрудоспособности гражданам, применяющим специальный налоговый режим «Налог на профессиональный доход» (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самозанятые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граждане) 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Предоставление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самозанятым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гражданам в соответствии с проектом федерального закона «О проведении эксперимента по добровольному вступлению отдельных категорий граждан в правоотношения по обязательному социальному страхованию на случай временной нетрудоспособности» возможности получения пособия по временной нетрудоспособности при условии уплаты ими за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себя страховых взносов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А.Н. Пудов,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развития социального страхования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8051618" y="347254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519948" y="347254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152230" y="346283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cxnSp>
        <p:nvCxnSpPr>
          <p:cNvPr id="13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5691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611414"/>
              </p:ext>
            </p:extLst>
          </p:nvPr>
        </p:nvGraphicFramePr>
        <p:xfrm>
          <a:off x="779024" y="2386589"/>
          <a:ext cx="10673170" cy="4138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8792"/>
                <a:gridCol w="2800285"/>
                <a:gridCol w="228476"/>
                <a:gridCol w="4779708"/>
                <a:gridCol w="219336"/>
                <a:gridCol w="1906573"/>
              </a:tblGrid>
              <a:tr h="41384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532365"/>
              </p:ext>
            </p:extLst>
          </p:nvPr>
        </p:nvGraphicFramePr>
        <p:xfrm>
          <a:off x="1524001" y="5302626"/>
          <a:ext cx="900086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350"/>
                <a:gridCol w="2685740"/>
                <a:gridCol w="290350"/>
                <a:gridCol w="2830915"/>
                <a:gridCol w="290350"/>
                <a:gridCol w="2613157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272070"/>
              </p:ext>
            </p:extLst>
          </p:nvPr>
        </p:nvGraphicFramePr>
        <p:xfrm>
          <a:off x="540329" y="2449988"/>
          <a:ext cx="10709562" cy="4179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134"/>
                <a:gridCol w="266076"/>
                <a:gridCol w="3225661"/>
                <a:gridCol w="208280"/>
                <a:gridCol w="4488411"/>
                <a:gridCol w="304800"/>
                <a:gridCol w="1981200"/>
              </a:tblGrid>
              <a:tr h="41797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Профилактика профессиональных заболеваний работников с ранними признаками воздействия вредных производственных факторов</a:t>
                      </a: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Комплексная реабилитация работающих граждан, пострадавших в результате несчастного случая на производстве и профессионального заболевания 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Сохранение здоровья работающих граждан за счет профилактики профессиональных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заболеваний работников с ранними признаками воздействия вредных производственных факторов на базе центров реабилитации Социального фонда России.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Улучшение состояния здоровья работников после прохождения профилактики.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доли работников,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прошедших профилактику.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комплексной реабилитации лиц, пострадавших от тяжелых несчастных случаев на производстве, в субъектах Российской Федерации, в которых находятся реабилитационные центры Социального фонда России.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случаев установления стойкой утраты профессиональной трудоспособности пострадавшим вследствие тяжелых несчастных случаев на производстве. 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доли вернувшихся к трудовой деятельности лиц, пострадавших от тяжелых несчастных случаев на производстве.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А.Н. Пудов,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Департамента развития социального страхования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А.Н. Пудов,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Департамента развития социального страхования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898933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" name="Группа 57"/>
          <p:cNvGrpSpPr/>
          <p:nvPr/>
        </p:nvGrpSpPr>
        <p:grpSpPr>
          <a:xfrm>
            <a:off x="665018" y="984334"/>
            <a:ext cx="10481952" cy="754030"/>
            <a:chOff x="378890" y="1225923"/>
            <a:chExt cx="8593465" cy="630516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6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67" name="Группа 6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68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Группа 6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63" name="Группа 6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64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5" name="Рисунок 64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144000" cy="578720"/>
          </a:xfrm>
        </p:spPr>
        <p:txBody>
          <a:bodyPr>
            <a:normAutofit/>
          </a:bodyPr>
          <a:lstStyle/>
          <a:p>
            <a:pPr algn="l"/>
            <a:r>
              <a:rPr lang="ru-RU" sz="2400" b="1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 </a:t>
            </a:r>
            <a:r>
              <a:rPr lang="ru-RU" sz="2200" b="1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Достойный труд, справедливая заработная плата</a:t>
            </a:r>
            <a:endParaRPr lang="ru-RU" sz="22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Объект 3"/>
          <p:cNvSpPr txBox="1">
            <a:spLocks/>
          </p:cNvSpPr>
          <p:nvPr/>
        </p:nvSpPr>
        <p:spPr>
          <a:xfrm>
            <a:off x="1631502" y="1972635"/>
            <a:ext cx="9254030" cy="477353"/>
          </a:xfrm>
          <a:prstGeom prst="rect">
            <a:avLst/>
          </a:prstGeom>
          <a:ln>
            <a:noFill/>
          </a:ln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культуры безопасного труда</a:t>
            </a:r>
          </a:p>
        </p:txBody>
      </p:sp>
      <p:sp>
        <p:nvSpPr>
          <p:cNvPr id="35" name="Объект 3"/>
          <p:cNvSpPr txBox="1">
            <a:spLocks/>
          </p:cNvSpPr>
          <p:nvPr/>
        </p:nvSpPr>
        <p:spPr>
          <a:xfrm>
            <a:off x="1683576" y="4031468"/>
            <a:ext cx="9144000" cy="559533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905664" y="248928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905664" y="428287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296310" y="2513089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296310" y="430760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9135706" y="251118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9135706" y="428287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89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8039" y="184899"/>
            <a:ext cx="9414457" cy="7319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2:  Достойная пенсия за продолжительный добросовестный труд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73529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063276"/>
              </p:ext>
            </p:extLst>
          </p:nvPr>
        </p:nvGraphicFramePr>
        <p:xfrm>
          <a:off x="1631502" y="2348880"/>
          <a:ext cx="8928996" cy="38644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"/>
                <a:gridCol w="2664296"/>
                <a:gridCol w="288032"/>
                <a:gridCol w="2808312"/>
                <a:gridCol w="288032"/>
                <a:gridCol w="2592292"/>
              </a:tblGrid>
              <a:tr h="19442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Ежегодное увеличение страховых пенсий темпами, не ниже уровня инфляции предыдущего года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Темпы роста страховых пенсий, превышающие фактический рост потребительских цен за прошедший год.</a:t>
                      </a:r>
                    </a:p>
                    <a:p>
                      <a:pPr algn="just"/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А.Н. Пудов,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государственной политики в сфере пенсионного обеспечения</a:t>
                      </a:r>
                      <a:endParaRPr kumimoji="0" lang="ru-RU" sz="13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722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ежегодного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беззаявительного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перерасчета размеров страховых пенсий пенсионерам, осуществлявшим работу в предыдущем году </a:t>
                      </a:r>
                    </a:p>
                    <a:p>
                      <a:pPr marL="0" lvl="0" algn="l" defTabSz="914400" rtl="0" eaLnBrk="1" latinLnBrk="0" hangingPunct="1">
                        <a:spcBef>
                          <a:spcPct val="0"/>
                        </a:spcBef>
                        <a:defRPr/>
                      </a:pP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1 августа 2025 г. обеспечение проведения </a:t>
                      </a:r>
                      <a:r>
                        <a:rPr kumimoji="0" lang="ru-RU" sz="13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беззаявительного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перерасчета размеров страховых пенсий пенсионерам, осуществлявшим работу в 2024 году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А.Н. Пудов,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государственной политики в сфере пенсионного обеспечения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А.В. Кожевников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информационных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технологий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5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87872" y="2480184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653666" y="2480184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2" y="241417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664908" y="436147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2" y="436147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98193" y="434676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Объект 3"/>
          <p:cNvSpPr txBox="1">
            <a:spLocks/>
          </p:cNvSpPr>
          <p:nvPr/>
        </p:nvSpPr>
        <p:spPr>
          <a:xfrm>
            <a:off x="1631502" y="1938256"/>
            <a:ext cx="9036498" cy="412914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пенсионного обеспечения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17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3999" y="184899"/>
            <a:ext cx="9320011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3: </a:t>
            </a:r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роста рождаемости. Повышение качества жизни семей с детьми</a:t>
            </a:r>
            <a:endParaRPr lang="ru-RU" sz="24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Номер слайда 13"/>
          <p:cNvSpPr txBox="1">
            <a:spLocks/>
          </p:cNvSpPr>
          <p:nvPr/>
        </p:nvSpPr>
        <p:spPr>
          <a:xfrm>
            <a:off x="10200455" y="6381328"/>
            <a:ext cx="432050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514193"/>
              </p:ext>
            </p:extLst>
          </p:nvPr>
        </p:nvGraphicFramePr>
        <p:xfrm>
          <a:off x="1524000" y="2813760"/>
          <a:ext cx="9144000" cy="7359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34"/>
                <a:gridCol w="2771884"/>
                <a:gridCol w="294968"/>
                <a:gridCol w="2875934"/>
                <a:gridCol w="294968"/>
                <a:gridCol w="2654712"/>
              </a:tblGrid>
              <a:tr h="7359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мониторинга реализации региональных программ по повышению рождаемости 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Оказание финансовой поддержки регионам с низким уровнем рождаемости по введению дополнительных мер поддержки семей с детьми </a:t>
                      </a: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Выявление лучших региональных практик, направленных на улучшение демографической ситуации и рост уровня рождаемости 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 региону, где по итогам 2023 года СКР был ниже общероссийского, обеспечено предоставление субсидии по 12,5 млрд рублей ежегодно на введение в региональные программы новых демографических мер поддержки.</a:t>
                      </a: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демографической 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семейной политики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Исполнительные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рганы субъектов Российской Федерации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демографической 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семейной политики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Исполнительные органы субъектов Российской Федерации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2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14481" y="289826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615276" y="289826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2" y="289826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Объект 3"/>
          <p:cNvSpPr txBox="1">
            <a:spLocks/>
          </p:cNvSpPr>
          <p:nvPr/>
        </p:nvSpPr>
        <p:spPr>
          <a:xfrm>
            <a:off x="1778433" y="2096141"/>
            <a:ext cx="8717923" cy="422613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роста рождаемости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55" name="Группа 54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0" name="Группа 3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0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4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1" name="Группа 4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3" name="Группа 4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46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7" name="Рисунок 46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7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17922" y="404504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2" y="404504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633996" y="404504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31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358648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3: Создание условий для роста рождаемости. Повышение качества жизни семей с детьми.</a:t>
            </a:r>
          </a:p>
        </p:txBody>
      </p:sp>
      <p:sp>
        <p:nvSpPr>
          <p:cNvPr id="51" name="Номер слайда 13"/>
          <p:cNvSpPr txBox="1">
            <a:spLocks/>
          </p:cNvSpPr>
          <p:nvPr/>
        </p:nvSpPr>
        <p:spPr>
          <a:xfrm>
            <a:off x="10200455" y="6381328"/>
            <a:ext cx="432050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18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671690"/>
              </p:ext>
            </p:extLst>
          </p:nvPr>
        </p:nvGraphicFramePr>
        <p:xfrm>
          <a:off x="914401" y="2276872"/>
          <a:ext cx="10439400" cy="78966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755"/>
                <a:gridCol w="3461521"/>
                <a:gridCol w="351692"/>
                <a:gridCol w="2921881"/>
                <a:gridCol w="336755"/>
                <a:gridCol w="3030796"/>
              </a:tblGrid>
              <a:tr h="789665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Координация реализации пилотного проекта на территории Новгородской, Пензенской и Тамбовской областей, направленного на стимулирование рождаемости</a:t>
                      </a: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Увеличение с 1 сентября 2025 г. размера единовременного пособия по беременности и родам женщинам, обучающимся по очной форме обучения в профессиональных образовательных организациях, образовательных организациях высшего и дополнительного профессионального образования, научных организациях, до </a:t>
                      </a:r>
                      <a:b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100% величины прожиточного минимума трудоспособного населения, установленной в субъекте Российской Федерации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территорий, привлекательных для проживания семей с детьми и молодых семей 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Порядка 13,5 тысяч обучающихся женщин получат пособие в увеличенном до 100% величины прожиточного минимума трудоспособного населения, установленной в субъекте Российской Федерации по месту жительства (пребывания) или фактического проживания </a:t>
                      </a:r>
                      <a:endParaRPr lang="en-US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демографической </a:t>
                      </a:r>
                      <a:b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семейной политики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Исполнительные органы власти субъектов Российской Федерации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демографической 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семейной политики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А.В. Кожевников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информационных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технологий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2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129031" y="2557919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944843" y="2558084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8149322" y="2558084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Объект 3"/>
          <p:cNvSpPr txBox="1">
            <a:spLocks/>
          </p:cNvSpPr>
          <p:nvPr/>
        </p:nvSpPr>
        <p:spPr>
          <a:xfrm>
            <a:off x="1580370" y="1907413"/>
            <a:ext cx="9144000" cy="559533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роста рождаемости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55" name="Группа 54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0" name="Группа 3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0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4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1" name="Группа 4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3" name="Группа 4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46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7" name="Рисунок 46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7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129031" y="4132389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938023" y="412295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8159898" y="4132389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9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358648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3: Создание условий для роста рождаемости. Повышение качества жизни семей с детьми.</a:t>
            </a:r>
          </a:p>
        </p:txBody>
      </p:sp>
      <p:sp>
        <p:nvSpPr>
          <p:cNvPr id="51" name="Номер слайда 13"/>
          <p:cNvSpPr txBox="1">
            <a:spLocks/>
          </p:cNvSpPr>
          <p:nvPr/>
        </p:nvSpPr>
        <p:spPr>
          <a:xfrm>
            <a:off x="10200455" y="6381328"/>
            <a:ext cx="432050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19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579574"/>
              </p:ext>
            </p:extLst>
          </p:nvPr>
        </p:nvGraphicFramePr>
        <p:xfrm>
          <a:off x="1664200" y="2875559"/>
          <a:ext cx="9003800" cy="7297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446"/>
                <a:gridCol w="2686616"/>
                <a:gridCol w="290446"/>
                <a:gridCol w="2875861"/>
                <a:gridCol w="246423"/>
                <a:gridCol w="2614008"/>
              </a:tblGrid>
              <a:tr h="72979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мониторинга реализации субъектами Российской Федерации мер социальной поддержки многодетных семей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мониторинга социально-экономического положения многодетных семей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эффективности и достаточности</a:t>
                      </a: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обеспечения социальными гарантиями многодетных семей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уровня качества жизни многодетных семей</a:t>
                      </a:r>
                      <a:endParaRPr lang="en-US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демографической 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семейной политики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демографической 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семейной политики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2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730727" y="314368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738011" y="314368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856182" y="314368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Объект 3"/>
          <p:cNvSpPr txBox="1">
            <a:spLocks/>
          </p:cNvSpPr>
          <p:nvPr/>
        </p:nvSpPr>
        <p:spPr>
          <a:xfrm>
            <a:off x="1524000" y="1938254"/>
            <a:ext cx="9200370" cy="680436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1700" b="1" dirty="0" smtClean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многодетности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55" name="Группа 54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0" name="Группа 3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0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4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1" name="Группа 4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3" name="Группа 4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46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7" name="Рисунок 46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0323" y="4357227"/>
            <a:ext cx="164606" cy="146317"/>
          </a:xfrm>
          <a:prstGeom prst="rect">
            <a:avLst/>
          </a:prstGeom>
        </p:spPr>
      </p:pic>
      <p:sp>
        <p:nvSpPr>
          <p:cNvPr id="28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738011" y="433929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856182" y="4355314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70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2184723" y="973221"/>
            <a:ext cx="1368152" cy="5040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83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71" name="Заголовок 1"/>
          <p:cNvSpPr txBox="1">
            <a:spLocks/>
          </p:cNvSpPr>
          <p:nvPr/>
        </p:nvSpPr>
        <p:spPr>
          <a:xfrm>
            <a:off x="2184683" y="1909325"/>
            <a:ext cx="1368152" cy="5040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83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>
            <a:off x="2184723" y="2773421"/>
            <a:ext cx="1368152" cy="5040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83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75" name="Заголовок 1"/>
          <p:cNvSpPr txBox="1">
            <a:spLocks/>
          </p:cNvSpPr>
          <p:nvPr/>
        </p:nvSpPr>
        <p:spPr>
          <a:xfrm>
            <a:off x="2184683" y="3690596"/>
            <a:ext cx="1368152" cy="5040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83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77" name="Заголовок 1"/>
          <p:cNvSpPr txBox="1">
            <a:spLocks/>
          </p:cNvSpPr>
          <p:nvPr/>
        </p:nvSpPr>
        <p:spPr>
          <a:xfrm>
            <a:off x="2184683" y="4628574"/>
            <a:ext cx="1368152" cy="5040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83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85" name="Заголовок 1"/>
          <p:cNvSpPr txBox="1">
            <a:spLocks/>
          </p:cNvSpPr>
          <p:nvPr/>
        </p:nvSpPr>
        <p:spPr>
          <a:xfrm>
            <a:off x="1536651" y="261300"/>
            <a:ext cx="9108504" cy="64807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8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ЦЕЛИ И</a:t>
            </a:r>
            <a:r>
              <a:rPr lang="ru-RU" sz="2400" b="1" dirty="0">
                <a:solidFill>
                  <a:srgbClr val="008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8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ЗАДАЧИ</a:t>
            </a:r>
            <a:r>
              <a:rPr lang="en-US" sz="2400" b="1" dirty="0">
                <a:solidFill>
                  <a:srgbClr val="008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8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МИНТРУДА РОССИИ НА 2025 ГОД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242577" y="909372"/>
            <a:ext cx="6156176" cy="58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Достойный труд, справедливая заработная плата</a:t>
            </a:r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4272955" y="1837318"/>
            <a:ext cx="6156176" cy="58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Достойная пенсия за продолжительный добросовестный труд</a:t>
            </a:r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4272955" y="2700267"/>
            <a:ext cx="6372200" cy="58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Создание условий для роста рождаемости. Повышение качества жизни семей с детьми.</a:t>
            </a:r>
            <a:endParaRPr lang="ru-RU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9" name="Заголовок 1"/>
          <p:cNvSpPr txBox="1">
            <a:spLocks/>
          </p:cNvSpPr>
          <p:nvPr/>
        </p:nvSpPr>
        <p:spPr>
          <a:xfrm>
            <a:off x="4272955" y="3618589"/>
            <a:ext cx="5976664" cy="58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Социальная защита </a:t>
            </a: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адресная </a:t>
            </a: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социальная </a:t>
            </a:r>
            <a:r>
              <a:rPr lang="ru-RU" sz="1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поддержка</a:t>
            </a:r>
            <a:endParaRPr lang="ru-RU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4" name="Заголовок 1"/>
          <p:cNvSpPr txBox="1">
            <a:spLocks/>
          </p:cNvSpPr>
          <p:nvPr/>
        </p:nvSpPr>
        <p:spPr>
          <a:xfrm>
            <a:off x="4272955" y="4554693"/>
            <a:ext cx="6156176" cy="58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Государственная гражданская служба – открыта и профессиональна</a:t>
            </a:r>
          </a:p>
        </p:txBody>
      </p:sp>
      <p:sp>
        <p:nvSpPr>
          <p:cNvPr id="64" name="Заголовок 1"/>
          <p:cNvSpPr txBox="1">
            <a:spLocks/>
          </p:cNvSpPr>
          <p:nvPr/>
        </p:nvSpPr>
        <p:spPr>
          <a:xfrm>
            <a:off x="1896691" y="1909325"/>
            <a:ext cx="1368152" cy="5040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ru-RU" sz="1900" b="1" i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1968739" y="1055470"/>
            <a:ext cx="360000" cy="360000"/>
          </a:xfrm>
          <a:prstGeom prst="ellipse">
            <a:avLst/>
          </a:prstGeom>
          <a:solidFill>
            <a:srgbClr val="E7EFF9"/>
          </a:solidFill>
          <a:ln w="19050">
            <a:solidFill>
              <a:srgbClr val="0083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ru-RU" sz="21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2" name="Овал 71"/>
          <p:cNvSpPr/>
          <p:nvPr/>
        </p:nvSpPr>
        <p:spPr>
          <a:xfrm>
            <a:off x="1968699" y="1991574"/>
            <a:ext cx="360000" cy="360000"/>
          </a:xfrm>
          <a:prstGeom prst="ellipse">
            <a:avLst/>
          </a:prstGeom>
          <a:solidFill>
            <a:srgbClr val="E7EFF9"/>
          </a:solidFill>
          <a:ln w="19050">
            <a:solidFill>
              <a:srgbClr val="0083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ru-RU" sz="21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4" name="Овал 73"/>
          <p:cNvSpPr/>
          <p:nvPr/>
        </p:nvSpPr>
        <p:spPr>
          <a:xfrm>
            <a:off x="1968739" y="2855670"/>
            <a:ext cx="360000" cy="360000"/>
          </a:xfrm>
          <a:prstGeom prst="ellipse">
            <a:avLst/>
          </a:prstGeom>
          <a:solidFill>
            <a:srgbClr val="E7EFF9"/>
          </a:solidFill>
          <a:ln w="19050">
            <a:solidFill>
              <a:srgbClr val="0083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ru-RU" sz="21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6" name="Овал 75"/>
          <p:cNvSpPr/>
          <p:nvPr/>
        </p:nvSpPr>
        <p:spPr>
          <a:xfrm>
            <a:off x="1968699" y="3772845"/>
            <a:ext cx="360000" cy="360000"/>
          </a:xfrm>
          <a:prstGeom prst="ellipse">
            <a:avLst/>
          </a:prstGeom>
          <a:solidFill>
            <a:srgbClr val="E7EFF9"/>
          </a:solidFill>
          <a:ln w="19050">
            <a:solidFill>
              <a:srgbClr val="0083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ru-RU" sz="21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8" name="Овал 77"/>
          <p:cNvSpPr/>
          <p:nvPr/>
        </p:nvSpPr>
        <p:spPr>
          <a:xfrm>
            <a:off x="1968699" y="4710823"/>
            <a:ext cx="360000" cy="360000"/>
          </a:xfrm>
          <a:prstGeom prst="ellipse">
            <a:avLst/>
          </a:prstGeom>
          <a:solidFill>
            <a:srgbClr val="E7EFF9"/>
          </a:solidFill>
          <a:ln w="19050">
            <a:solidFill>
              <a:srgbClr val="0083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r>
              <a:rPr lang="ru-RU" sz="21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2" name="Нашивка 81"/>
          <p:cNvSpPr/>
          <p:nvPr/>
        </p:nvSpPr>
        <p:spPr>
          <a:xfrm>
            <a:off x="3624883" y="1086448"/>
            <a:ext cx="192476" cy="299892"/>
          </a:xfrm>
          <a:prstGeom prst="chevron">
            <a:avLst/>
          </a:prstGeom>
          <a:solidFill>
            <a:srgbClr val="0083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645171" y="2610476"/>
            <a:ext cx="9144000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4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627423" y="4482684"/>
            <a:ext cx="9144000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645171" y="3498065"/>
            <a:ext cx="9144000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627423" y="1674372"/>
            <a:ext cx="9144000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Нашивка 37"/>
          <p:cNvSpPr/>
          <p:nvPr/>
        </p:nvSpPr>
        <p:spPr>
          <a:xfrm>
            <a:off x="3780879" y="1086448"/>
            <a:ext cx="192476" cy="299892"/>
          </a:xfrm>
          <a:prstGeom prst="chevron">
            <a:avLst/>
          </a:prstGeom>
          <a:solidFill>
            <a:srgbClr val="92D050"/>
          </a:soli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Нашивка 41"/>
          <p:cNvSpPr/>
          <p:nvPr/>
        </p:nvSpPr>
        <p:spPr>
          <a:xfrm>
            <a:off x="3930679" y="1086448"/>
            <a:ext cx="192476" cy="299892"/>
          </a:xfrm>
          <a:prstGeom prst="chevron">
            <a:avLst/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Нашивка 46"/>
          <p:cNvSpPr/>
          <p:nvPr/>
        </p:nvSpPr>
        <p:spPr>
          <a:xfrm>
            <a:off x="3624883" y="1962404"/>
            <a:ext cx="192476" cy="299892"/>
          </a:xfrm>
          <a:prstGeom prst="chevron">
            <a:avLst/>
          </a:prstGeom>
          <a:solidFill>
            <a:srgbClr val="0083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Нашивка 51"/>
          <p:cNvSpPr/>
          <p:nvPr/>
        </p:nvSpPr>
        <p:spPr>
          <a:xfrm>
            <a:off x="3780879" y="1962404"/>
            <a:ext cx="192476" cy="299892"/>
          </a:xfrm>
          <a:prstGeom prst="chevron">
            <a:avLst/>
          </a:prstGeom>
          <a:solidFill>
            <a:srgbClr val="92D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Нашивка 54"/>
          <p:cNvSpPr/>
          <p:nvPr/>
        </p:nvSpPr>
        <p:spPr>
          <a:xfrm>
            <a:off x="3930679" y="1962404"/>
            <a:ext cx="192476" cy="299892"/>
          </a:xfrm>
          <a:prstGeom prst="chevron">
            <a:avLst/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Нашивка 55"/>
          <p:cNvSpPr/>
          <p:nvPr/>
        </p:nvSpPr>
        <p:spPr>
          <a:xfrm>
            <a:off x="3624883" y="2886648"/>
            <a:ext cx="192476" cy="299892"/>
          </a:xfrm>
          <a:prstGeom prst="chevron">
            <a:avLst/>
          </a:prstGeom>
          <a:solidFill>
            <a:srgbClr val="0083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Нашивка 56"/>
          <p:cNvSpPr/>
          <p:nvPr/>
        </p:nvSpPr>
        <p:spPr>
          <a:xfrm>
            <a:off x="3780879" y="2886648"/>
            <a:ext cx="192476" cy="299892"/>
          </a:xfrm>
          <a:prstGeom prst="chevron">
            <a:avLst/>
          </a:prstGeom>
          <a:solidFill>
            <a:srgbClr val="92D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Нашивка 58"/>
          <p:cNvSpPr/>
          <p:nvPr/>
        </p:nvSpPr>
        <p:spPr>
          <a:xfrm>
            <a:off x="3930679" y="2886648"/>
            <a:ext cx="192476" cy="299892"/>
          </a:xfrm>
          <a:prstGeom prst="chevron">
            <a:avLst/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Нашивка 59"/>
          <p:cNvSpPr/>
          <p:nvPr/>
        </p:nvSpPr>
        <p:spPr>
          <a:xfrm>
            <a:off x="3624883" y="3803823"/>
            <a:ext cx="192476" cy="299892"/>
          </a:xfrm>
          <a:prstGeom prst="chevron">
            <a:avLst/>
          </a:prstGeom>
          <a:solidFill>
            <a:srgbClr val="0083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Нашивка 60"/>
          <p:cNvSpPr/>
          <p:nvPr/>
        </p:nvSpPr>
        <p:spPr>
          <a:xfrm>
            <a:off x="3780879" y="3803823"/>
            <a:ext cx="192476" cy="299892"/>
          </a:xfrm>
          <a:prstGeom prst="chevron">
            <a:avLst/>
          </a:prstGeom>
          <a:solidFill>
            <a:srgbClr val="92D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Нашивка 61"/>
          <p:cNvSpPr/>
          <p:nvPr/>
        </p:nvSpPr>
        <p:spPr>
          <a:xfrm>
            <a:off x="3930679" y="3803823"/>
            <a:ext cx="192476" cy="299892"/>
          </a:xfrm>
          <a:prstGeom prst="chevron">
            <a:avLst/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Нашивка 62"/>
          <p:cNvSpPr/>
          <p:nvPr/>
        </p:nvSpPr>
        <p:spPr>
          <a:xfrm>
            <a:off x="3624883" y="4741801"/>
            <a:ext cx="192476" cy="299892"/>
          </a:xfrm>
          <a:prstGeom prst="chevron">
            <a:avLst/>
          </a:prstGeom>
          <a:solidFill>
            <a:srgbClr val="0083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Нашивка 64"/>
          <p:cNvSpPr/>
          <p:nvPr/>
        </p:nvSpPr>
        <p:spPr>
          <a:xfrm>
            <a:off x="3780879" y="4741801"/>
            <a:ext cx="192476" cy="299892"/>
          </a:xfrm>
          <a:prstGeom prst="chevron">
            <a:avLst/>
          </a:prstGeom>
          <a:solidFill>
            <a:srgbClr val="92D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Нашивка 65"/>
          <p:cNvSpPr/>
          <p:nvPr/>
        </p:nvSpPr>
        <p:spPr>
          <a:xfrm>
            <a:off x="3930679" y="4741801"/>
            <a:ext cx="192476" cy="299892"/>
          </a:xfrm>
          <a:prstGeom prst="chevron">
            <a:avLst/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900" tIns="42450" rIns="84900" bIns="42450"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2184683" y="5473955"/>
            <a:ext cx="1368152" cy="5040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ru-RU" sz="2000" b="1" dirty="0">
              <a:solidFill>
                <a:srgbClr val="0083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1" name="Заголовок 1"/>
          <p:cNvSpPr txBox="1">
            <a:spLocks/>
          </p:cNvSpPr>
          <p:nvPr/>
        </p:nvSpPr>
        <p:spPr>
          <a:xfrm>
            <a:off x="4272955" y="5400074"/>
            <a:ext cx="6156176" cy="58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627423" y="5328065"/>
            <a:ext cx="9144000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" name="Заголовок 1"/>
          <p:cNvSpPr txBox="1">
            <a:spLocks/>
          </p:cNvSpPr>
          <p:nvPr/>
        </p:nvSpPr>
        <p:spPr>
          <a:xfrm>
            <a:off x="4242577" y="6123900"/>
            <a:ext cx="6156176" cy="58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endParaRPr lang="ru-RU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71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358648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3: Создание условий для роста рождаемости. Повышение качества жизни семей с детьми.</a:t>
            </a:r>
          </a:p>
        </p:txBody>
      </p:sp>
      <p:sp>
        <p:nvSpPr>
          <p:cNvPr id="51" name="Номер слайда 13"/>
          <p:cNvSpPr txBox="1">
            <a:spLocks/>
          </p:cNvSpPr>
          <p:nvPr/>
        </p:nvSpPr>
        <p:spPr>
          <a:xfrm>
            <a:off x="10200455" y="6381328"/>
            <a:ext cx="432050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20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371435"/>
              </p:ext>
            </p:extLst>
          </p:nvPr>
        </p:nvGraphicFramePr>
        <p:xfrm>
          <a:off x="1664200" y="2697763"/>
          <a:ext cx="9003800" cy="74757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446"/>
                <a:gridCol w="2686616"/>
                <a:gridCol w="290446"/>
                <a:gridCol w="2831838"/>
                <a:gridCol w="290446"/>
                <a:gridCol w="2614008"/>
              </a:tblGrid>
              <a:tr h="74757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Обеспечение установления </a:t>
                      </a:r>
                      <a:b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1 января 2025 г. женщинам, удостоенным звания «Мать-героиня», социальных гарантий, аналогичных гарантиям, предоставляемым Героям Труда Российской Федерации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Порядка 154 женщин, удостоенных звания «Мать-героиня», получат ежемесячную денежную выплату в размере 72 403,79 рублей взамен получения льгот, аналогичных льготам, предоставляемым Героям Труда Российской Федерации</a:t>
                      </a:r>
                      <a:endParaRPr lang="en-US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демографической 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семейной политики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А.В. Кожевников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информационных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технологий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2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738939" y="299821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713378" y="299545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909248" y="299545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Объект 3"/>
          <p:cNvSpPr txBox="1">
            <a:spLocks/>
          </p:cNvSpPr>
          <p:nvPr/>
        </p:nvSpPr>
        <p:spPr>
          <a:xfrm>
            <a:off x="1524000" y="1907413"/>
            <a:ext cx="9200370" cy="711277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1700" b="1" dirty="0" smtClean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многодетности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55" name="Группа 54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0" name="Группа 3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0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4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1" name="Группа 4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3" name="Группа 4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46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7" name="Рисунок 46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82271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3999" y="184899"/>
            <a:ext cx="9345769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3: Создание условий для роста рождаемости. Повышение качества жизни семей с детьми.</a:t>
            </a:r>
          </a:p>
        </p:txBody>
      </p:sp>
      <p:sp>
        <p:nvSpPr>
          <p:cNvPr id="51" name="Номер слайда 13"/>
          <p:cNvSpPr txBox="1">
            <a:spLocks/>
          </p:cNvSpPr>
          <p:nvPr/>
        </p:nvSpPr>
        <p:spPr>
          <a:xfrm>
            <a:off x="10200455" y="6381328"/>
            <a:ext cx="432050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21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643885"/>
              </p:ext>
            </p:extLst>
          </p:nvPr>
        </p:nvGraphicFramePr>
        <p:xfrm>
          <a:off x="1631502" y="3237961"/>
          <a:ext cx="9036498" cy="6935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500"/>
                <a:gridCol w="2696373"/>
                <a:gridCol w="291500"/>
                <a:gridCol w="2842123"/>
                <a:gridCol w="291500"/>
                <a:gridCol w="2623502"/>
              </a:tblGrid>
              <a:tr h="69355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Оказание дополнительных мер государственной поддержки в виде материнского (семейного) капитала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Увеличение числа семей, принявших решение о рождении очередного ребенка.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Более 1,1 млн. семей распорядятся средствами материнского (семейного) капитала.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демографической </a:t>
                      </a:r>
                      <a:b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семейной политики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2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787388" y="348781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786709" y="348781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909248" y="348781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Объект 3"/>
          <p:cNvSpPr txBox="1">
            <a:spLocks/>
          </p:cNvSpPr>
          <p:nvPr/>
        </p:nvSpPr>
        <p:spPr>
          <a:xfrm>
            <a:off x="1731052" y="2377439"/>
            <a:ext cx="8685428" cy="492253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поддержка семей с детьми, укрепление финансового положения семей с детьми с низкими доходами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55" name="Группа 54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0" name="Группа 3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0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4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1" name="Группа 4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3" name="Группа 4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46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7" name="Рисунок 46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422716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186172"/>
            <a:ext cx="9448800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роста рождаемости. Повышение качества жизни семей с детьми.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08264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22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550352"/>
              </p:ext>
            </p:extLst>
          </p:nvPr>
        </p:nvGraphicFramePr>
        <p:xfrm>
          <a:off x="1524001" y="3146822"/>
          <a:ext cx="9108503" cy="32345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823"/>
                <a:gridCol w="2717858"/>
                <a:gridCol w="293823"/>
                <a:gridCol w="2864770"/>
                <a:gridCol w="273934"/>
                <a:gridCol w="2664295"/>
              </a:tblGrid>
              <a:tr h="32345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Индексация социальных выплат, пособий и компенсаций не ниже уровня инфляции за предшествующий год</a:t>
                      </a: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Предоставление ежегодной семейной выплаты работающим родителям, имеющим двух и более детей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Проиндексированы на 9,5%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отдельные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выплаты, пособия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компенсации, включая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единовременную денежную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выплату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 материнский капитал, пособие на погребение и др.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Обеспечение благополучия семей с двумя и более детьми, а также предотвращение их попадания в категорию малоимущих семей.</a:t>
                      </a: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демографической </a:t>
                      </a:r>
                      <a:b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семейной политики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демографической </a:t>
                      </a:r>
                      <a:b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семейной политики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31504" y="325329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704733" y="320441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2" y="319898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Объект 3"/>
          <p:cNvSpPr txBox="1">
            <a:spLocks/>
          </p:cNvSpPr>
          <p:nvPr/>
        </p:nvSpPr>
        <p:spPr>
          <a:xfrm>
            <a:off x="1524000" y="2084155"/>
            <a:ext cx="9144000" cy="431087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:</a:t>
            </a:r>
            <a:endParaRPr lang="ru-RU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6992" y="2072560"/>
            <a:ext cx="7950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поддержка семей с детьми, укрепление финансового положения семей с детьми с низкими доходами</a:t>
            </a:r>
          </a:p>
        </p:txBody>
      </p:sp>
      <p:sp>
        <p:nvSpPr>
          <p:cNvPr id="3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31504" y="4608769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680291" y="461584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39785" y="463760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5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3999" y="184899"/>
            <a:ext cx="9500315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3: Создание условий для роста рождаемости. Повышение качества жизни семей с детьми.</a:t>
            </a:r>
          </a:p>
        </p:txBody>
      </p:sp>
      <p:sp>
        <p:nvSpPr>
          <p:cNvPr id="51" name="Номер слайда 13"/>
          <p:cNvSpPr txBox="1">
            <a:spLocks/>
          </p:cNvSpPr>
          <p:nvPr/>
        </p:nvSpPr>
        <p:spPr>
          <a:xfrm>
            <a:off x="10200455" y="6381328"/>
            <a:ext cx="432050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23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055006"/>
              </p:ext>
            </p:extLst>
          </p:nvPr>
        </p:nvGraphicFramePr>
        <p:xfrm>
          <a:off x="1738936" y="2992582"/>
          <a:ext cx="9413972" cy="34586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676"/>
                <a:gridCol w="2875752"/>
                <a:gridCol w="236931"/>
                <a:gridCol w="3323687"/>
                <a:gridCol w="322208"/>
                <a:gridCol w="2351718"/>
              </a:tblGrid>
              <a:tr h="34586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Внедрение в практику деятельности предприятий и организаций мероприятий корпоративной социальной политики по поддержке работников с семейными обязанностями 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Установление в коллективных договорах, соглашениях, приказах и иных документах  организаций  комплекса мероприятий корпоративной социальной политики для работников в связи  с рождением и воспитанием детей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демографической </a:t>
                      </a:r>
                      <a:b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семейной политики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</a:t>
                      </a:r>
                      <a:r>
                        <a:rPr lang="ru-RU" sz="1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предприятия, профсоюзы, 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исполнительные органы субъектов Российской Федерации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2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832405" y="3230892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Объект 3"/>
          <p:cNvSpPr txBox="1">
            <a:spLocks/>
          </p:cNvSpPr>
          <p:nvPr/>
        </p:nvSpPr>
        <p:spPr>
          <a:xfrm>
            <a:off x="1798959" y="2164023"/>
            <a:ext cx="8697397" cy="699001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поддержка семей с детьми, укрепление финансового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положения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 с детьми с низкими доходами</a:t>
            </a:r>
          </a:p>
          <a:p>
            <a:pPr marL="0" indent="0"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55" name="Группа 54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0" name="Группа 3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0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4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1" name="Группа 4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3" name="Группа 4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46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7" name="Рисунок 46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7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5002254" y="327245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8654437" y="327245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06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3037" y="184899"/>
            <a:ext cx="10400763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ЦЕЛЬ 3: </a:t>
            </a:r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роста рождаемости. Повышение качества жизни семей с детьми.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08264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24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619359"/>
              </p:ext>
            </p:extLst>
          </p:nvPr>
        </p:nvGraphicFramePr>
        <p:xfrm>
          <a:off x="1507148" y="3060826"/>
          <a:ext cx="9108503" cy="3881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823"/>
                <a:gridCol w="2717858"/>
                <a:gridCol w="293823"/>
                <a:gridCol w="2864770"/>
                <a:gridCol w="273934"/>
                <a:gridCol w="2664295"/>
              </a:tblGrid>
              <a:tr h="38818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оказания государственной социальной помощи на основании социального контракта</a:t>
                      </a: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нового вида социального контракта участникам специальной военной операции</a:t>
                      </a: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Государственную</a:t>
                      </a: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социальную помощь получили более 226 тыс. граждан.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Малоимущие граждане, малоимущие семьи в течение года после завершения социального контракта преодолевают бедность.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Участникам специальной военной операции предоставлена государственная социальная помощь на основании социального контракта на осуществление индивидуальной предпринимательской деятельности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демографической и семейной политики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Исполнительные органы субъектов Российской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Федерации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демографической и семейной политики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Исполнительные органы 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субъектов Российской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Федерации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31504" y="314699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578975" y="3148912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32153" y="313989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Объект 3"/>
          <p:cNvSpPr txBox="1">
            <a:spLocks/>
          </p:cNvSpPr>
          <p:nvPr/>
        </p:nvSpPr>
        <p:spPr>
          <a:xfrm>
            <a:off x="1524000" y="2297425"/>
            <a:ext cx="9144000" cy="519150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поддержка семей с детьми, укрепление финансового     положения семей с детьми с низкими доходами</a:t>
            </a:r>
          </a:p>
        </p:txBody>
      </p:sp>
      <p:sp>
        <p:nvSpPr>
          <p:cNvPr id="34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40471" y="471911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578975" y="473161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2" y="473161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31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3999" y="184899"/>
            <a:ext cx="9500315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роста рождаемости. Повышение качества жизни семей с детьми.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08264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25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15111"/>
              </p:ext>
            </p:extLst>
          </p:nvPr>
        </p:nvGraphicFramePr>
        <p:xfrm>
          <a:off x="1524001" y="3140969"/>
          <a:ext cx="9108503" cy="3881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823"/>
                <a:gridCol w="2717858"/>
                <a:gridCol w="293823"/>
                <a:gridCol w="2864770"/>
                <a:gridCol w="273934"/>
                <a:gridCol w="2664295"/>
              </a:tblGrid>
              <a:tr h="38818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реализации во всех субъектах Российской Федерации региональных программ снижения доли населения с доходами ниже границы бедности и их последующий мониторинг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малообеспеченных граждан, малообеспеченных семей с детьми на региональном уровне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Руководители исполнительных органов субъектов Российской Федерации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демографической </a:t>
                      </a:r>
                      <a:b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семейной политики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31504" y="322452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583832" y="322452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1" y="323951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Объект 3"/>
          <p:cNvSpPr txBox="1">
            <a:spLocks/>
          </p:cNvSpPr>
          <p:nvPr/>
        </p:nvSpPr>
        <p:spPr>
          <a:xfrm>
            <a:off x="1524000" y="2297425"/>
            <a:ext cx="9144000" cy="519150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поддержка семей с детьми, укрепление финансового     положения семей с детьми с низкими доходами</a:t>
            </a:r>
          </a:p>
        </p:txBody>
      </p:sp>
    </p:spTree>
    <p:extLst>
      <p:ext uri="{BB962C8B-B14F-4D97-AF65-F5344CB8AC3E}">
        <p14:creationId xmlns:p14="http://schemas.microsoft.com/office/powerpoint/2010/main" val="235710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90918" y="184899"/>
            <a:ext cx="9962882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4: Социальная защита </a:t>
            </a:r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адресная социальная поддержка</a:t>
            </a:r>
            <a:endParaRPr lang="ru-RU" sz="24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08264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26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253807"/>
              </p:ext>
            </p:extLst>
          </p:nvPr>
        </p:nvGraphicFramePr>
        <p:xfrm>
          <a:off x="1524001" y="2747418"/>
          <a:ext cx="9628908" cy="39976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610"/>
                <a:gridCol w="2873140"/>
                <a:gridCol w="208280"/>
                <a:gridCol w="3175024"/>
                <a:gridCol w="245337"/>
                <a:gridCol w="2816517"/>
              </a:tblGrid>
              <a:tr h="39976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реализация во всех субъектах Российской Федерации региональных программ «Активное долголетие» (проведение мониторинга)</a:t>
                      </a:r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Реализация развивающих и образовательных мероприятий в центрах общения для граждан старшего поколения</a:t>
                      </a:r>
                      <a:endParaRPr lang="ru-RU" sz="1300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охват граждан вовлеченных в программы «Активное долголетие»  на конец 2025 года составит 12,6 млн человек (35,2 %).  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Создана инфраструктура, преимущественно в средних и малых населенных пунктах, для общения граждан старшего поколения и проведения развивающих и образовательных мероприятий на базе территориальных органов СФР.</a:t>
                      </a: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развивающих и образовательных мероприятий на конец 2025 года составит порядка </a:t>
                      </a:r>
                      <a:b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 тысяч.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социальной защиты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социального обслуживания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Исполнительные органы субъектов Российской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Федерации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социальной защиты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социального обслуживания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Исполнительные органы субъектов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Российской Федерации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600463" y="282194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786709" y="282194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8231298" y="283262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Объект 3"/>
          <p:cNvSpPr txBox="1">
            <a:spLocks/>
          </p:cNvSpPr>
          <p:nvPr/>
        </p:nvSpPr>
        <p:spPr>
          <a:xfrm>
            <a:off x="1524000" y="2084156"/>
            <a:ext cx="9144000" cy="584190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доступности социальных услуг для граждан, нуждающихся в социальном обслуживании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764739" y="420377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682439" y="420377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8231298" y="420377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3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90918" y="184899"/>
            <a:ext cx="9962882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4: Социальная защита и адресная социальная поддержка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08264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823015" y="1094459"/>
            <a:ext cx="8593465" cy="653968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27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137791"/>
              </p:ext>
            </p:extLst>
          </p:nvPr>
        </p:nvGraphicFramePr>
        <p:xfrm>
          <a:off x="1524001" y="2598125"/>
          <a:ext cx="9108503" cy="44246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823"/>
                <a:gridCol w="2717858"/>
                <a:gridCol w="293823"/>
                <a:gridCol w="2864770"/>
                <a:gridCol w="273934"/>
                <a:gridCol w="2664295"/>
              </a:tblGrid>
              <a:tr h="44246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Законодательное закрепление долговременного ухода, условий его предоставления </a:t>
                      </a: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Предоставление долговременного ухода гражданам пожилого возраста, инвалидам, которые не способны полностью или частично осуществлять самообслуживание, самостоятельно передвигаться, обеспечивать свои основные жизненные потребности</a:t>
                      </a:r>
                      <a:endParaRPr lang="ru-RU" sz="1300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Внесены изменения в Федеральный закон от 28 декабря 2013 г. № 442-ФЗ «Об основах социального обслуживания граждан в Российской Федерации», устанавливающие порядок и условия предоставления социальных услуг по уходу за гражданами пожилого возраста, инвалидами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Общий охват граждан старше</a:t>
                      </a: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трудоспособного возраста и</a:t>
                      </a: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инвалидов, нуждающихся в</a:t>
                      </a: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долговременном уходе на конец 2025</a:t>
                      </a: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года составит порядка 174 тыс.</a:t>
                      </a: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социальной защиты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социального обслуживания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социальной защиты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социального обслуживания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659154" y="268530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658018" y="268530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848485" y="268530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Объект 3"/>
          <p:cNvSpPr txBox="1">
            <a:spLocks/>
          </p:cNvSpPr>
          <p:nvPr/>
        </p:nvSpPr>
        <p:spPr>
          <a:xfrm>
            <a:off x="1524000" y="1902975"/>
            <a:ext cx="9144000" cy="586218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доступности социальных услуг для граждан, нуждающихся в социальном обслуживании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658018" y="466223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631504" y="466223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848485" y="466223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73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3999" y="184899"/>
            <a:ext cx="9577589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4: Социальная защита и адресная социальная поддержка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08264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28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708961"/>
              </p:ext>
            </p:extLst>
          </p:nvPr>
        </p:nvGraphicFramePr>
        <p:xfrm>
          <a:off x="1524001" y="2738391"/>
          <a:ext cx="9108503" cy="484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823"/>
                <a:gridCol w="2717858"/>
                <a:gridCol w="293823"/>
                <a:gridCol w="2864770"/>
                <a:gridCol w="273934"/>
                <a:gridCol w="2664295"/>
              </a:tblGrid>
              <a:tr h="38818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Обеспечение строительства (реконструкции) зданий организаций, осуществляющих стационарное социальное обслуживание, включая социально-реабилитационные мероприятия, а также проектирования зданий таких организаций в новых субъектах Российской Федерации</a:t>
                      </a:r>
                    </a:p>
                    <a:p>
                      <a:endParaRPr lang="ru-RU" sz="1300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капитального ремонта зданий, организаций, осуществляющих стационарное социальное обслуживание, включая социально-реабилитационные мероприятия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Введены в эксплуатацию объекты капитального строительства для размещения граждан в стационарных организациях социального обслуживания в субъектах Российской Федерации.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Отремонтированы объекты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стационарных организаций социального обслуживания в субъектах Российской Федерации.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Баталина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социальной защиты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социального обслуживания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социальной защиты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социального обслуживания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623226" y="2798299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583832" y="280180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827271" y="281564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Объект 3"/>
          <p:cNvSpPr txBox="1">
            <a:spLocks/>
          </p:cNvSpPr>
          <p:nvPr/>
        </p:nvSpPr>
        <p:spPr>
          <a:xfrm>
            <a:off x="1524000" y="1998487"/>
            <a:ext cx="9144000" cy="597947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>
              <a:spcBef>
                <a:spcPts val="0"/>
              </a:spcBef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доступности социальных услуг для граждан, нуждающихся в социальном обслуживании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649725" y="479224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650685" y="479224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824304" y="479224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29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3999" y="184899"/>
            <a:ext cx="9526073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4</a:t>
            </a:r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защита и адресная социальная поддержка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73529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43990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29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742385"/>
              </p:ext>
            </p:extLst>
          </p:nvPr>
        </p:nvGraphicFramePr>
        <p:xfrm>
          <a:off x="1687872" y="2939610"/>
          <a:ext cx="8808484" cy="54933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808"/>
                <a:gridCol w="2588673"/>
                <a:gridCol w="284144"/>
                <a:gridCol w="2770410"/>
                <a:gridCol w="284144"/>
                <a:gridCol w="2557305"/>
              </a:tblGrid>
              <a:tr h="128069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Обеспечение инвалидов техническими средствами реабилитации с использованием электронного сертификата</a:t>
                      </a:r>
                    </a:p>
                    <a:p>
                      <a:pPr algn="just"/>
                      <a:endParaRPr lang="ru-RU" sz="1200" dirty="0" smtClean="0"/>
                    </a:p>
                    <a:p>
                      <a:pPr algn="just"/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Поэтапное обеспечение формирования системы комплексной реабилитации и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абилитации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инвалидов, в том числе детей-инвалидов, ранней помощи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Сохранение уровня обеспеченности инвалидов техническими средствами реабилитации на уровне не ниже уровня предшествующего года </a:t>
                      </a:r>
                    </a:p>
                    <a:p>
                      <a:pPr marL="0" algn="just" defTabSz="914400" rtl="0" eaLnBrk="1" latinLnBrk="0" hangingPunct="1"/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just" defTabSz="914400" rtl="0" eaLnBrk="1" latinLnBrk="0" hangingPunct="1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субъектов Российской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Федерации, участвующих в формировании системы комплексной реабилитации и </a:t>
                      </a:r>
                      <a:r>
                        <a:rPr lang="ru-RU" sz="13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абилитации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инвалидов, в том числе детей-инвалидов, в рамках государственных программ субъектов Российской Федерации, в общем количестве субъектов Российской Федерации составит в 2025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г. 80,9%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по делам инвалидов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по делам инвалидов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338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5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738940" y="3007672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704734" y="3007672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3" y="3007672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Объект 3"/>
          <p:cNvSpPr txBox="1">
            <a:spLocks/>
          </p:cNvSpPr>
          <p:nvPr/>
        </p:nvSpPr>
        <p:spPr>
          <a:xfrm>
            <a:off x="1523999" y="2085738"/>
            <a:ext cx="9144001" cy="681026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интеграции лиц с ограниченными возможностями здоровья в общество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738940" y="414481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704734" y="423545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3" y="420732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64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" name="Группа 57"/>
          <p:cNvGrpSpPr/>
          <p:nvPr/>
        </p:nvGrpSpPr>
        <p:grpSpPr>
          <a:xfrm>
            <a:off x="1847529" y="1225923"/>
            <a:ext cx="8593465" cy="630516"/>
            <a:chOff x="378890" y="1225923"/>
            <a:chExt cx="8593465" cy="630516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6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67" name="Группа 6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6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Группа 6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63" name="Группа 6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64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5" name="Рисунок 64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144000" cy="7319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 </a:t>
            </a:r>
            <a:r>
              <a:rPr lang="ru-RU" sz="22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Достойный труд, справедливая заработная плата</a:t>
            </a:r>
          </a:p>
        </p:txBody>
      </p:sp>
      <p:sp>
        <p:nvSpPr>
          <p:cNvPr id="78" name="Объект 3"/>
          <p:cNvSpPr txBox="1">
            <a:spLocks/>
          </p:cNvSpPr>
          <p:nvPr/>
        </p:nvSpPr>
        <p:spPr>
          <a:xfrm>
            <a:off x="1320800" y="2111011"/>
            <a:ext cx="9347200" cy="821680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и профессиональные достижения определяют размер заработной платы работников</a:t>
            </a:r>
          </a:p>
          <a:p>
            <a:pPr marL="0" indent="0"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130334"/>
              </p:ext>
            </p:extLst>
          </p:nvPr>
        </p:nvGraphicFramePr>
        <p:xfrm>
          <a:off x="1524000" y="3257435"/>
          <a:ext cx="9036498" cy="29078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500"/>
                <a:gridCol w="2696373"/>
                <a:gridCol w="291500"/>
                <a:gridCol w="2842123"/>
                <a:gridCol w="291500"/>
                <a:gridCol w="2623502"/>
              </a:tblGrid>
              <a:tr h="29078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Обеспечение повышения опережающими темпами минимального размера оплаты труда, в том числе его рост к 2030 году более чем в два раза по сравнению с суммой, установленной на 2023 год, с достижением его величины не менее чем 35 тыс. рублей в месяц.</a:t>
                      </a:r>
                    </a:p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Подготовка законопроекта об установлении МРОТ c 1 января </a:t>
                      </a:r>
                      <a:br>
                        <a:rPr lang="ru-RU" sz="13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 г. в размере 27 093 рублей.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1 января 2026 года обеспечен МРОТ с ростом на 20,7% к предыдущему году.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2025 года соотношение МРОТ и медианной заработной платы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предыдущий год - не ниже 48%.</a:t>
                      </a:r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оплаты труда, трудовых отношений и социального партнерства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9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83577" y="334363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649371" y="337471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771910" y="3374715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7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3999" y="184899"/>
            <a:ext cx="9526073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4</a:t>
            </a:r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защита и адресная социальная поддержка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73529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43990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30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213851"/>
              </p:ext>
            </p:extLst>
          </p:nvPr>
        </p:nvGraphicFramePr>
        <p:xfrm>
          <a:off x="1687872" y="3334341"/>
          <a:ext cx="8808484" cy="3451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144"/>
                <a:gridCol w="2628337"/>
                <a:gridCol w="284144"/>
                <a:gridCol w="2770410"/>
                <a:gridCol w="284144"/>
                <a:gridCol w="2557305"/>
              </a:tblGrid>
              <a:tr h="16265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Укрепление материально-технической базы учреждений медико-социальной экспертизы </a:t>
                      </a:r>
                      <a:endParaRPr lang="ru-RU" sz="13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dirty="0" smtClean="0"/>
                    </a:p>
                    <a:p>
                      <a:pPr algn="just"/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условий в учреждениях медико-социальной экспертизы (новых территорий) для организации и проведения дистанционного консультирования и освидетельствования</a:t>
                      </a:r>
                    </a:p>
                    <a:p>
                      <a:pPr algn="just"/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по делам инвалидов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А.В. Кожевников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информационных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технологий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251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5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753039" y="3373569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704734" y="340124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03572" y="342514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Объект 3"/>
          <p:cNvSpPr txBox="1">
            <a:spLocks/>
          </p:cNvSpPr>
          <p:nvPr/>
        </p:nvSpPr>
        <p:spPr>
          <a:xfrm>
            <a:off x="1523999" y="2381272"/>
            <a:ext cx="9144001" cy="666774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объективности и прозрачности решений учреждений медико-социальной экспертизы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04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3999" y="184899"/>
            <a:ext cx="9526073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4</a:t>
            </a:r>
            <a:r>
              <a:rPr lang="ru-RU" sz="24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защита и адресная социальная поддержка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48000" y="576052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074989"/>
            <a:ext cx="8593465" cy="575012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31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095567"/>
              </p:ext>
            </p:extLst>
          </p:nvPr>
        </p:nvGraphicFramePr>
        <p:xfrm>
          <a:off x="1527856" y="2443200"/>
          <a:ext cx="10162397" cy="55539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5086"/>
                <a:gridCol w="2386812"/>
                <a:gridCol w="515126"/>
                <a:gridCol w="4403188"/>
                <a:gridCol w="319466"/>
                <a:gridCol w="2212719"/>
              </a:tblGrid>
              <a:tr h="26577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 внедрение государственной информационной системы Единая централизованная цифровая платформа (ЕЦП) в социальной сфере в рамках реализации проекта Социальное казначейство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Повышена адресность и эффективность предоставления мер социальной поддержки за счет: </a:t>
                      </a:r>
                    </a:p>
                    <a:p>
                      <a:pPr algn="l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наличия информации при принятии решений о введении мер социальной поддержки, позволяющей органам государственной власти и муниципальным образованиям посредством принятия нормативных актов устанавливать меры, которые направлены на помощь наиболее нуждающимся гражданам;</a:t>
                      </a:r>
                    </a:p>
                    <a:p>
                      <a:pPr algn="l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реализации плана перевода массовых социально- значимых услуг (сервисов) в электронный формат;</a:t>
                      </a:r>
                    </a:p>
                    <a:p>
                      <a:pPr algn="l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реализации плана-графика перевода мер социальной поддержки в формат «Социального казначейства», позволяющего оказывать услуги посредством федеральной государственной информационной системы «Единый портал государственных и муниципальных услуг (функций)» (ЕПГУ), в том числе в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проактивном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режиме;</a:t>
                      </a:r>
                    </a:p>
                    <a:p>
                      <a:pPr algn="l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реализации механизма </a:t>
                      </a:r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проактивного</a:t>
                      </a: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информирования граждан посредством ЕПГУ о правах на предоставление мер социальной поддержки на основании выявления отдельных жизненных событий.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А.В. Кожевников,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информационных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Технологий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001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5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21625" y="253647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509140" y="253993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9264862" y="253647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Объект 3"/>
          <p:cNvSpPr txBox="1">
            <a:spLocks/>
          </p:cNvSpPr>
          <p:nvPr/>
        </p:nvSpPr>
        <p:spPr>
          <a:xfrm>
            <a:off x="1524000" y="1731161"/>
            <a:ext cx="9144000" cy="523221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: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ускоренного внедрения цифровых технологий в социальной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(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казначейство)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30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3999" y="184899"/>
            <a:ext cx="9577589" cy="731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4: Социальная защита и адресная социальная поддержка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08264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32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644062"/>
              </p:ext>
            </p:extLst>
          </p:nvPr>
        </p:nvGraphicFramePr>
        <p:xfrm>
          <a:off x="1524001" y="2702049"/>
          <a:ext cx="9108503" cy="39105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823"/>
                <a:gridCol w="2717858"/>
                <a:gridCol w="293823"/>
                <a:gridCol w="2864770"/>
                <a:gridCol w="273934"/>
                <a:gridCol w="2664295"/>
              </a:tblGrid>
              <a:tr h="39105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Реализовано </a:t>
                      </a:r>
                      <a:r>
                        <a:rPr lang="ru-RU" sz="13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проактивное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информирование граждан о положенных им мерах социальной защиты (поддержки) в связи с наступлением определенных жизненных событий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Обеспечено функционирование и развитие информационной системы "Единый контакт-центр взаимодействия с гражданами"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Повышение уровня информированности граждан о мерах социальной защиты (поддержки), право на получение которых появляется у граждан в связи с наступлением определенного жизненного события (2025 г. – 13 жизненных событий)</a:t>
                      </a:r>
                      <a:endParaRPr lang="ru-RU" sz="13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Обеспечена возможность консультирования граждан в режиме реального времени о положенных им мерах социальной поддержки, повышена доступность получения информации на основе принципа экстерриториальности и расширения способов обращения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А.В. Кожевников,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информационных 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технологий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А.В. Кожевников,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информационных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технологий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Социальный фонд России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41482" y="278412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593661" y="278907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2" y="282810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Объект 3"/>
          <p:cNvSpPr txBox="1">
            <a:spLocks/>
          </p:cNvSpPr>
          <p:nvPr/>
        </p:nvSpPr>
        <p:spPr>
          <a:xfrm>
            <a:off x="1523999" y="1911700"/>
            <a:ext cx="9144000" cy="423537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ускоренного внедрения цифровых технологий в социальной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(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казначейство)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20546" y="458318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593661" y="4566382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827272" y="458318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1320" y="171807"/>
            <a:ext cx="10927823" cy="731944"/>
          </a:xfrm>
        </p:spPr>
        <p:txBody>
          <a:bodyPr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5: Государственная гражданская служба – открыта и профессиональна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2453524" y="670469"/>
            <a:ext cx="9144000" cy="641841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 defTabSz="849002">
              <a:defRPr/>
            </a:pPr>
            <a:endParaRPr lang="ru-RU" sz="20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1018429" y="1225923"/>
            <a:ext cx="9477928" cy="630516"/>
            <a:chOff x="378890" y="1225923"/>
            <a:chExt cx="8593465" cy="630516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48" name="Группа 47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849002"/>
                  <a:endParaRPr lang="en-US" sz="1700">
                    <a:solidFill>
                      <a:srgbClr val="FFFFFF"/>
                    </a:solidFill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49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37" name="Группа 36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43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45" name="Группа 44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46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849002"/>
                  <a:endParaRPr lang="en-US" sz="1700">
                    <a:solidFill>
                      <a:srgbClr val="FFFFFF"/>
                    </a:solidFill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7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38" name="Группа 37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39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0" name="Группа 39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41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849002"/>
                  <a:endParaRPr lang="en-US" sz="1700">
                    <a:solidFill>
                      <a:srgbClr val="FFFFFF"/>
                    </a:solidFill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2" name="Рисунок 41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136942"/>
              </p:ext>
            </p:extLst>
          </p:nvPr>
        </p:nvGraphicFramePr>
        <p:xfrm>
          <a:off x="911319" y="2888603"/>
          <a:ext cx="10560244" cy="4159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653"/>
                <a:gridCol w="2441139"/>
                <a:gridCol w="366271"/>
                <a:gridCol w="4116952"/>
                <a:gridCol w="229349"/>
                <a:gridCol w="3065880"/>
              </a:tblGrid>
              <a:tr h="41598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Совершенствование порядка проведения оценки знаний на соответствие квалификационным требованиям для замещения должностей государственной гражданской службы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кадровыми службами государственных органов современных технологий и инструментов оценки компетенций при формировании кадрового состава на государственной гражданской службе и его оптимизации.</a:t>
                      </a:r>
                      <a:endParaRPr lang="ru-RU" sz="13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3500 государственных гражданских служащих получат дополнительное профессиональное образование на основании государственных образовательных сертификатов посредством федеральной государственной информационной системы в области государственной службы.</a:t>
                      </a:r>
                    </a:p>
                    <a:p>
                      <a:pPr algn="just"/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Баталина О.Ю,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проектной деятельности и государственной политики в сфере государственной и муниципальной службы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3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018430" y="2998302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5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3794685" y="2994002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54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8255686" y="2994002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56" name="Объект 3"/>
          <p:cNvSpPr txBox="1">
            <a:spLocks/>
          </p:cNvSpPr>
          <p:nvPr/>
        </p:nvSpPr>
        <p:spPr>
          <a:xfrm>
            <a:off x="1524000" y="1938255"/>
            <a:ext cx="9144000" cy="559533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профессионализма и компетентности государственных гражданских служащих</a:t>
            </a:r>
          </a:p>
        </p:txBody>
      </p:sp>
    </p:spTree>
    <p:extLst>
      <p:ext uri="{BB962C8B-B14F-4D97-AF65-F5344CB8AC3E}">
        <p14:creationId xmlns:p14="http://schemas.microsoft.com/office/powerpoint/2010/main" val="141542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95459" y="184899"/>
            <a:ext cx="10886941" cy="73194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5: Государственная гражданская служба – открыта и профессиональна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2927648" y="1053826"/>
            <a:ext cx="9144000" cy="641841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 defTabSz="849002">
              <a:defRPr/>
            </a:pPr>
            <a:endParaRPr lang="ru-RU" sz="20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47" name="Группа 46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49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849002"/>
                  <a:endParaRPr lang="en-US" sz="1700">
                    <a:solidFill>
                      <a:srgbClr val="FFFFFF"/>
                    </a:solidFill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1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34" name="Группа 33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43" name="Группа 42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45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849002"/>
                  <a:endParaRPr lang="en-US" sz="1700">
                    <a:solidFill>
                      <a:srgbClr val="FFFFFF"/>
                    </a:solidFill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6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37" name="Группа 3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3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39" name="Группа 3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40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849002"/>
                  <a:endParaRPr lang="en-US" sz="1700">
                    <a:solidFill>
                      <a:srgbClr val="FFFFFF"/>
                    </a:solidFill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41" name="Рисунок 40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481421"/>
              </p:ext>
            </p:extLst>
          </p:nvPr>
        </p:nvGraphicFramePr>
        <p:xfrm>
          <a:off x="1631502" y="3012359"/>
          <a:ext cx="8928996" cy="26589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"/>
                <a:gridCol w="2664296"/>
                <a:gridCol w="288032"/>
                <a:gridCol w="2808312"/>
                <a:gridCol w="288032"/>
                <a:gridCol w="2592292"/>
              </a:tblGrid>
              <a:tr h="26589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Совершенствование антикоррупционных стандартов для работников отдельных категорий организаций 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органов публичной власти и заинтересованных организаций актуализированными методическими материалами по вопросам соблюдения нормативных правовых актов Российской Федерации в сфере противодействия коррупции.</a:t>
                      </a:r>
                    </a:p>
                    <a:p>
                      <a:pPr algn="just"/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О.Ю. Баталина,</a:t>
                      </a: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defTabSz="914400">
                        <a:spcBef>
                          <a:spcPct val="0"/>
                        </a:spcBef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проектной деятельности и государственной политики в сфере государственной и муниципальной службы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3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738939" y="308045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5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663392" y="306760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53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777258" y="306748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54" name="Объект 3"/>
          <p:cNvSpPr txBox="1">
            <a:spLocks/>
          </p:cNvSpPr>
          <p:nvPr/>
        </p:nvSpPr>
        <p:spPr>
          <a:xfrm>
            <a:off x="1524000" y="2233535"/>
            <a:ext cx="9144000" cy="618052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профилактики 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предупреждения коррупции</a:t>
            </a:r>
            <a:endParaRPr lang="ru-RU" sz="18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70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" name="Группа 57"/>
          <p:cNvGrpSpPr/>
          <p:nvPr/>
        </p:nvGrpSpPr>
        <p:grpSpPr>
          <a:xfrm>
            <a:off x="1847529" y="1225923"/>
            <a:ext cx="8593465" cy="630516"/>
            <a:chOff x="378890" y="1225923"/>
            <a:chExt cx="8593465" cy="630516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6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67" name="Группа 6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6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Группа 6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63" name="Группа 6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64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5" name="Рисунок 64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144000" cy="7319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 </a:t>
            </a:r>
            <a:r>
              <a:rPr lang="ru-RU" sz="22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Достойный труд, справедливая заработная плата</a:t>
            </a:r>
          </a:p>
        </p:txBody>
      </p:sp>
      <p:sp>
        <p:nvSpPr>
          <p:cNvPr id="78" name="Объект 3"/>
          <p:cNvSpPr txBox="1">
            <a:spLocks/>
          </p:cNvSpPr>
          <p:nvPr/>
        </p:nvSpPr>
        <p:spPr>
          <a:xfrm>
            <a:off x="1631502" y="2164024"/>
            <a:ext cx="9036498" cy="616904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и профессиональные достижения определяют размер заработной платы работников</a:t>
            </a:r>
          </a:p>
          <a:p>
            <a:pPr marL="0" indent="0" algn="just"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705832"/>
              </p:ext>
            </p:extLst>
          </p:nvPr>
        </p:nvGraphicFramePr>
        <p:xfrm>
          <a:off x="1631502" y="3320249"/>
          <a:ext cx="8928996" cy="1620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"/>
                <a:gridCol w="2664296"/>
                <a:gridCol w="288032"/>
                <a:gridCol w="2808312"/>
                <a:gridCol w="288032"/>
                <a:gridCol w="2592292"/>
              </a:tblGrid>
              <a:tr h="16209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пилотных проектов по внедрению новых систем оплаты труда (апробации требований к системам оплаты труда)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НПА о проведении пилотных проектов.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оплаты труда, трудовых отношений и социального партнерства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9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683577" y="339196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649371" y="338872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771910" y="338872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80728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" name="Группа 57"/>
          <p:cNvGrpSpPr/>
          <p:nvPr/>
        </p:nvGrpSpPr>
        <p:grpSpPr>
          <a:xfrm>
            <a:off x="1847529" y="1124744"/>
            <a:ext cx="8593465" cy="630516"/>
            <a:chOff x="378890" y="1225923"/>
            <a:chExt cx="8593465" cy="630516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6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67" name="Группа 6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6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Группа 6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63" name="Группа 6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64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5" name="Рисунок 64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Заголовок 2"/>
          <p:cNvSpPr>
            <a:spLocks noGrp="1"/>
          </p:cNvSpPr>
          <p:nvPr>
            <p:ph type="title"/>
          </p:nvPr>
        </p:nvSpPr>
        <p:spPr>
          <a:xfrm>
            <a:off x="1524000" y="248784"/>
            <a:ext cx="9144000" cy="7319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 </a:t>
            </a:r>
            <a:r>
              <a:rPr lang="ru-RU" sz="22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Достойный труд, справедливая заработная плата</a:t>
            </a:r>
          </a:p>
        </p:txBody>
      </p:sp>
      <p:sp>
        <p:nvSpPr>
          <p:cNvPr id="78" name="Объект 3"/>
          <p:cNvSpPr txBox="1">
            <a:spLocks/>
          </p:cNvSpPr>
          <p:nvPr/>
        </p:nvSpPr>
        <p:spPr>
          <a:xfrm>
            <a:off x="1524000" y="1873746"/>
            <a:ext cx="9144000" cy="495381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Расширены возможности трудоустройства граждан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402263"/>
              </p:ext>
            </p:extLst>
          </p:nvPr>
        </p:nvGraphicFramePr>
        <p:xfrm>
          <a:off x="1427018" y="2438399"/>
          <a:ext cx="9133480" cy="6781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050"/>
                <a:gridCol w="2888468"/>
                <a:gridCol w="213050"/>
                <a:gridCol w="2954204"/>
                <a:gridCol w="213050"/>
                <a:gridCol w="2651658"/>
              </a:tblGrid>
              <a:tr h="47770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профессионального обучения и дополнительного профессионального образования отдельных категорий граждан по востребованным профессиям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профессионального обучения и дополнительного профессионального образования работников организаций ОПК, </a:t>
                      </a:r>
                      <a:b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 также граждан, заключивших ученический договор 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Гражданам предоставлена возможность приобрести дополнительные знания и навыки, повысить квалификацию в целях обеспечения наиболее качественной занятости (такая возможность будет предоставлена ежегодно более </a:t>
                      </a:r>
                      <a:b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 тыс. человек).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2025 г. прошли профессиональное обучение и дополнительное профессиональное образование работники организаций ОПК, а также граждане, обратившиеся в органы службы занятости за содействием в поиске подходящей работы и заключившие ученический договор с предприятиями ОПК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(более 13 тыс. человек) 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занятости населения и трудовой миграции 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занятости населения и трудовой миграции 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9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472424" y="251482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567395" y="2516154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757707" y="2510621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757707" y="430420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567395" y="430937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472424" y="431008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5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7" name="Google Shape;110;g8f672cf8d1_0_90">
            <a:extLst>
              <a:ext uri="{FF2B5EF4-FFF2-40B4-BE49-F238E27FC236}">
                <a16:creationId xmlns="" xmlns:a16="http://schemas.microsoft.com/office/drawing/2014/main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80728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" name="Группа 57"/>
          <p:cNvGrpSpPr/>
          <p:nvPr/>
        </p:nvGrpSpPr>
        <p:grpSpPr>
          <a:xfrm>
            <a:off x="1847529" y="1124744"/>
            <a:ext cx="8593465" cy="630516"/>
            <a:chOff x="378890" y="1225923"/>
            <a:chExt cx="8593465" cy="630516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6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67" name="Группа 6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68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Группа 6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63" name="Группа 6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64" name="Hexagon 2">
                  <a:extLst>
                    <a:ext uri="{FF2B5EF4-FFF2-40B4-BE49-F238E27FC236}">
                      <a16:creationId xmlns="" xmlns:a16="http://schemas.microsoft.com/office/drawing/2014/main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5" name="Рисунок 64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Заголовок 2"/>
          <p:cNvSpPr>
            <a:spLocks noGrp="1"/>
          </p:cNvSpPr>
          <p:nvPr>
            <p:ph type="title"/>
          </p:nvPr>
        </p:nvSpPr>
        <p:spPr>
          <a:xfrm>
            <a:off x="1524000" y="248784"/>
            <a:ext cx="9144000" cy="73194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Достойный труд, справедливая заработная плата</a:t>
            </a:r>
            <a:endParaRPr lang="ru-RU" sz="22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Объект 3"/>
          <p:cNvSpPr txBox="1">
            <a:spLocks/>
          </p:cNvSpPr>
          <p:nvPr/>
        </p:nvSpPr>
        <p:spPr>
          <a:xfrm>
            <a:off x="1524000" y="2125108"/>
            <a:ext cx="9144000" cy="559533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Расширены возможности трудоустройства граждан </a:t>
            </a: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330313"/>
              </p:ext>
            </p:extLst>
          </p:nvPr>
        </p:nvGraphicFramePr>
        <p:xfrm>
          <a:off x="1132117" y="2989943"/>
          <a:ext cx="9428382" cy="27379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141"/>
                <a:gridCol w="2813307"/>
                <a:gridCol w="304141"/>
                <a:gridCol w="2965377"/>
                <a:gridCol w="304141"/>
                <a:gridCol w="2737275"/>
              </a:tblGrid>
              <a:tr h="27379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рейтинга </a:t>
                      </a:r>
                      <a:b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профессиональных образовательных организаций и образовательных организаций высшего образования по востребованности выпускников на рынке труда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Опубликованы национальные рейтинги образовательных организаций высшего образования и профессиональных образовательных организаций по трудоустройству выпускников на Единой цифровой платформе в сфере занятости и трудовых отношений «Работа в России»</a:t>
                      </a:r>
                      <a:endParaRPr lang="ru-RU" sz="14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занятости населения и трудовой миграции 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9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1264891" y="306242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4403984" y="3062420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="" xmlns:a16="http://schemas.microsoft.com/office/drawing/2014/main" id="{DFCAB9D9-E332-4A6A-A64F-1B2CB5F15EDD}"/>
              </a:ext>
            </a:extLst>
          </p:cNvPr>
          <p:cNvSpPr/>
          <p:nvPr/>
        </p:nvSpPr>
        <p:spPr>
          <a:xfrm>
            <a:off x="7687678" y="307749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26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" name="Группа 57"/>
          <p:cNvGrpSpPr/>
          <p:nvPr/>
        </p:nvGrpSpPr>
        <p:grpSpPr>
          <a:xfrm>
            <a:off x="1847529" y="1225923"/>
            <a:ext cx="8593465" cy="630516"/>
            <a:chOff x="378890" y="1225923"/>
            <a:chExt cx="8593465" cy="630516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6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67" name="Группа 6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68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Группа 6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63" name="Группа 6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64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5" name="Рисунок 64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144000" cy="73194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Достойный труд, справедливая заработная плата</a:t>
            </a:r>
            <a:endParaRPr lang="ru-RU" sz="22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Объект 3"/>
          <p:cNvSpPr txBox="1">
            <a:spLocks/>
          </p:cNvSpPr>
          <p:nvPr/>
        </p:nvSpPr>
        <p:spPr>
          <a:xfrm>
            <a:off x="1524000" y="2222009"/>
            <a:ext cx="9144000" cy="535705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Расширены возможности трудоустройства граждан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001909"/>
              </p:ext>
            </p:extLst>
          </p:nvPr>
        </p:nvGraphicFramePr>
        <p:xfrm>
          <a:off x="1631502" y="3012359"/>
          <a:ext cx="8928996" cy="26589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"/>
                <a:gridCol w="2664296"/>
                <a:gridCol w="288032"/>
                <a:gridCol w="2808312"/>
                <a:gridCol w="288032"/>
                <a:gridCol w="2592292"/>
              </a:tblGrid>
              <a:tr h="26589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Оборудование рабочих мест для трудоустройства инвалидов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оборудованных рабочих мест, на которые трудоустроены инвалиды, от количества рабочих мест для приема на работу инвалидов в счет установленной квоты в 2025 году составит 0,6%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занятости населения и трудовой миграции</a:t>
                      </a: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9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683576" y="3069766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649370" y="306954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749214" y="306954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4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" name="Группа 57"/>
          <p:cNvGrpSpPr/>
          <p:nvPr/>
        </p:nvGrpSpPr>
        <p:grpSpPr>
          <a:xfrm>
            <a:off x="2074535" y="1224670"/>
            <a:ext cx="8593465" cy="630516"/>
            <a:chOff x="378890" y="1225923"/>
            <a:chExt cx="8593465" cy="630516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7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6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67" name="Группа 6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68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Группа 60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63" name="Группа 62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64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5" name="Рисунок 64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144000" cy="7319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Достойный труд, справедливая заработная плата</a:t>
            </a:r>
          </a:p>
        </p:txBody>
      </p:sp>
      <p:sp>
        <p:nvSpPr>
          <p:cNvPr id="78" name="Объект 3"/>
          <p:cNvSpPr txBox="1">
            <a:spLocks/>
          </p:cNvSpPr>
          <p:nvPr/>
        </p:nvSpPr>
        <p:spPr>
          <a:xfrm>
            <a:off x="1524000" y="2053657"/>
            <a:ext cx="9144000" cy="537143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Расширены возможности трудоустройства граждан </a:t>
            </a:r>
          </a:p>
          <a:p>
            <a:pPr marL="0" indent="0">
              <a:buNone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81775"/>
              </p:ext>
            </p:extLst>
          </p:nvPr>
        </p:nvGraphicFramePr>
        <p:xfrm>
          <a:off x="1631502" y="2843322"/>
          <a:ext cx="9549117" cy="37961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8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493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6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7407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7709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131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961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и ежегодная актуализация прогноза потребности отраслей экономики в специалистах на 2026 – 2032 годы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Определена перспективная потребность экономики в кадрах на прогнозный период в региональном, отраслевом </a:t>
                      </a:r>
                      <a:b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профессионально-квалификационном разрезах.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В соответствии с постановлением Правительства Российской Федерации </a:t>
                      </a:r>
                      <a:b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</a:b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от 27 апреля 2024 г. № 555 «О целевом обучении по образовательным программам среднего профессионального и высшего образования», прогноз потребности экономики Российской Федерации в кадрах будет размещен на Единой цифровой платформе в сфере занятости и трудовых отношений «Работа в России» </a:t>
                      </a:r>
                      <a:b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</a:b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не позднее 1 декабря 2025 года.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Департамент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занятости населения и трудовой миграции</a:t>
                      </a:r>
                      <a:endParaRPr lang="ru-RU" sz="1300" kern="1200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9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794798" y="2940477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864916" y="2936399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8860160" y="2936399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23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110;g8f672cf8d1_0_90">
            <a:extLst>
              <a:ext uri="{FF2B5EF4-FFF2-40B4-BE49-F238E27FC236}">
                <a16:creationId xmlns:a16="http://schemas.microsoft.com/office/drawing/2014/main" xmlns="" id="{AEBDE399-237D-450A-AF6F-527F5E20BD66}"/>
              </a:ext>
            </a:extLst>
          </p:cNvPr>
          <p:cNvCxnSpPr>
            <a:cxnSpLocks/>
          </p:cNvCxnSpPr>
          <p:nvPr/>
        </p:nvCxnSpPr>
        <p:spPr>
          <a:xfrm>
            <a:off x="1524000" y="995915"/>
            <a:ext cx="9145016" cy="0"/>
          </a:xfrm>
          <a:prstGeom prst="straightConnector1">
            <a:avLst/>
          </a:prstGeom>
          <a:noFill/>
          <a:ln w="2857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184899"/>
            <a:ext cx="9144000" cy="7319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1:Достойный труд, справедливая заработная плата</a:t>
            </a:r>
          </a:p>
        </p:txBody>
      </p:sp>
      <p:sp>
        <p:nvSpPr>
          <p:cNvPr id="36" name="Объект 3"/>
          <p:cNvSpPr txBox="1">
            <a:spLocks/>
          </p:cNvSpPr>
          <p:nvPr/>
        </p:nvSpPr>
        <p:spPr>
          <a:xfrm>
            <a:off x="3071664" y="673529"/>
            <a:ext cx="9144000" cy="529609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700" b="1" dirty="0">
              <a:solidFill>
                <a:srgbClr val="00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Номер слайда 13"/>
          <p:cNvSpPr txBox="1">
            <a:spLocks/>
          </p:cNvSpPr>
          <p:nvPr/>
        </p:nvSpPr>
        <p:spPr>
          <a:xfrm>
            <a:off x="10200456" y="6381328"/>
            <a:ext cx="432049" cy="476672"/>
          </a:xfrm>
          <a:prstGeom prst="rect">
            <a:avLst/>
          </a:prstGeom>
        </p:spPr>
        <p:txBody>
          <a:bodyPr vert="horz" lIns="84900" tIns="42450" rIns="84900" bIns="42450" rtlCol="0" anchor="ctr"/>
          <a:lstStyle/>
          <a:p>
            <a:pPr algn="r">
              <a:defRPr/>
            </a:pP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902891" y="1225923"/>
            <a:ext cx="8593465" cy="630516"/>
            <a:chOff x="378890" y="1225923"/>
            <a:chExt cx="8593465" cy="630516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378890" y="1225923"/>
              <a:ext cx="2320902" cy="628226"/>
              <a:chOff x="378890" y="1225923"/>
              <a:chExt cx="2320902" cy="628226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378890" y="1225923"/>
                <a:ext cx="644099" cy="628226"/>
                <a:chOff x="378890" y="1225923"/>
                <a:chExt cx="644099" cy="628226"/>
              </a:xfrm>
            </p:grpSpPr>
            <p:sp>
              <p:nvSpPr>
                <p:cNvPr id="62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86827" y="1217986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3" name="Picture 7" descr="C:\Users\IvanovaES\Desktop\remont.pn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472356" y="1307738"/>
                  <a:ext cx="457168" cy="45716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1" name="Заголовок 1"/>
              <p:cNvSpPr txBox="1">
                <a:spLocks/>
              </p:cNvSpPr>
              <p:nvPr/>
            </p:nvSpPr>
            <p:spPr>
              <a:xfrm>
                <a:off x="1116456" y="1282210"/>
                <a:ext cx="1583336" cy="50405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ПЛАНИРУЕМЫЕ</a:t>
                </a:r>
                <a: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ru-RU" sz="13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ДЕЙСТВИЯ</a:t>
                </a: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3344684" y="1228213"/>
              <a:ext cx="2235427" cy="628226"/>
              <a:chOff x="3043593" y="1223007"/>
              <a:chExt cx="2235427" cy="628226"/>
            </a:xfrm>
          </p:grpSpPr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3821261" y="1291371"/>
                <a:ext cx="1457759" cy="5045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ОЖИДАЕМЫЙ</a:t>
                </a:r>
                <a:b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РЕЗУЛЬТАТ</a:t>
                </a:r>
              </a:p>
            </p:txBody>
          </p:sp>
          <p:grpSp>
            <p:nvGrpSpPr>
              <p:cNvPr id="57" name="Группа 56"/>
              <p:cNvGrpSpPr/>
              <p:nvPr/>
            </p:nvGrpSpPr>
            <p:grpSpPr>
              <a:xfrm>
                <a:off x="3043593" y="1223007"/>
                <a:ext cx="644099" cy="628226"/>
                <a:chOff x="3043593" y="1223007"/>
                <a:chExt cx="644099" cy="628226"/>
              </a:xfrm>
            </p:grpSpPr>
            <p:sp>
              <p:nvSpPr>
                <p:cNvPr id="58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3051530" y="1215070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9" name="Picture 8" descr="C:\Users\IvanovaES\Desktop\Growth_zpsfjzpcdbp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 bwMode="auto">
                <a:xfrm>
                  <a:off x="3177162" y="1341492"/>
                  <a:ext cx="377894" cy="37789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6467223" y="1228212"/>
              <a:ext cx="2505132" cy="628226"/>
              <a:chOff x="6098623" y="1230158"/>
              <a:chExt cx="2505132" cy="628226"/>
            </a:xfrm>
          </p:grpSpPr>
          <p:sp>
            <p:nvSpPr>
              <p:cNvPr id="48" name="Заголовок 1"/>
              <p:cNvSpPr txBox="1">
                <a:spLocks/>
              </p:cNvSpPr>
              <p:nvPr/>
            </p:nvSpPr>
            <p:spPr>
              <a:xfrm>
                <a:off x="6843812" y="1307737"/>
                <a:ext cx="1759943" cy="4535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ru-RU" sz="1300" b="1" dirty="0">
                    <a:solidFill>
                      <a:srgbClr val="0083FF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ОТВЕТСТВЕННЫЕ</a:t>
                </a:r>
              </a:p>
            </p:txBody>
          </p:sp>
          <p:grpSp>
            <p:nvGrpSpPr>
              <p:cNvPr id="49" name="Группа 48"/>
              <p:cNvGrpSpPr/>
              <p:nvPr/>
            </p:nvGrpSpPr>
            <p:grpSpPr>
              <a:xfrm>
                <a:off x="6098623" y="1230158"/>
                <a:ext cx="644099" cy="628226"/>
                <a:chOff x="6098623" y="1230158"/>
                <a:chExt cx="644099" cy="628226"/>
              </a:xfrm>
            </p:grpSpPr>
            <p:sp>
              <p:nvSpPr>
                <p:cNvPr id="51" name="Hexagon 2">
                  <a:extLst>
                    <a:ext uri="{FF2B5EF4-FFF2-40B4-BE49-F238E27FC236}">
                      <a16:creationId xmlns:a16="http://schemas.microsoft.com/office/drawing/2014/main" xmlns="" id="{A44D8F27-7772-4926-A39F-33A82971E063}"/>
                    </a:ext>
                  </a:extLst>
                </p:cNvPr>
                <p:cNvSpPr/>
                <p:nvPr/>
              </p:nvSpPr>
              <p:spPr>
                <a:xfrm rot="5400000">
                  <a:off x="6106560" y="1222221"/>
                  <a:ext cx="628226" cy="644099"/>
                </a:xfrm>
                <a:prstGeom prst="ellipse">
                  <a:avLst/>
                </a:prstGeom>
                <a:noFill/>
                <a:ln w="28575">
                  <a:solidFill>
                    <a:srgbClr val="0083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9712" y="1298934"/>
                  <a:ext cx="446794" cy="44679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265034"/>
              </p:ext>
            </p:extLst>
          </p:nvPr>
        </p:nvGraphicFramePr>
        <p:xfrm>
          <a:off x="1687871" y="3240350"/>
          <a:ext cx="8872627" cy="29249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214"/>
                <a:gridCol w="2647476"/>
                <a:gridCol w="286214"/>
                <a:gridCol w="2790583"/>
                <a:gridCol w="286214"/>
                <a:gridCol w="2575926"/>
              </a:tblGrid>
              <a:tr h="14900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мониторинга целевых показателей по противодействию нелегальной занятости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Достижение целевых показателей по выявлению нелегальной занятости для субъектов Российской Федерации и Российской Федерации в целом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Д.Н. Платыгин,</a:t>
                      </a:r>
                    </a:p>
                    <a:p>
                      <a:pPr marL="0" marR="0" lvl="0" indent="0" algn="l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Департамен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 занятости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населения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трудовой миграции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4348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90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5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1832405" y="330779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4715256" y="3307793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Oval 35">
            <a:extLst>
              <a:ext uri="{FF2B5EF4-FFF2-40B4-BE49-F238E27FC236}">
                <a16:creationId xmlns:a16="http://schemas.microsoft.com/office/drawing/2014/main" xmlns="" id="{DFCAB9D9-E332-4A6A-A64F-1B2CB5F15EDD}"/>
              </a:ext>
            </a:extLst>
          </p:cNvPr>
          <p:cNvSpPr/>
          <p:nvPr/>
        </p:nvSpPr>
        <p:spPr>
          <a:xfrm>
            <a:off x="7827272" y="3321908"/>
            <a:ext cx="163952" cy="148230"/>
          </a:xfrm>
          <a:prstGeom prst="ellipse">
            <a:avLst/>
          </a:prstGeom>
          <a:solidFill>
            <a:srgbClr val="0083FF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Объект 3"/>
          <p:cNvSpPr txBox="1">
            <a:spLocks/>
          </p:cNvSpPr>
          <p:nvPr/>
        </p:nvSpPr>
        <p:spPr>
          <a:xfrm>
            <a:off x="1687870" y="2240310"/>
            <a:ext cx="8980129" cy="365132"/>
          </a:xfrm>
          <a:prstGeom prst="rect">
            <a:avLst/>
          </a:prstGeom>
        </p:spPr>
        <p:txBody>
          <a:bodyPr vert="horz" lIns="84900" tIns="42450" rIns="84900" bIns="42450" rtlCol="0">
            <a:noAutofit/>
          </a:bodyPr>
          <a:lstStyle>
            <a:lvl1pPr marL="318376" indent="-318376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14" indent="-265313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53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54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55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56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57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58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59" indent="-212251" algn="l" defTabSz="8490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1800" b="1" dirty="0" smtClean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>
                <a:solidFill>
                  <a:srgbClr val="00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Расширены возможности трудоустройства граждан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16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3131</TotalTime>
  <Words>3359</Words>
  <Application>Microsoft Office PowerPoint</Application>
  <PresentationFormat>Широкоэкранный</PresentationFormat>
  <Paragraphs>755</Paragraphs>
  <Slides>34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34</vt:i4>
      </vt:variant>
    </vt:vector>
  </HeadingPairs>
  <TitlesOfParts>
    <vt:vector size="43" baseType="lpstr">
      <vt:lpstr>Arial</vt:lpstr>
      <vt:lpstr>Arial Black</vt:lpstr>
      <vt:lpstr>Calibri</vt:lpstr>
      <vt:lpstr>Calibri Light</vt:lpstr>
      <vt:lpstr>Cambria</vt:lpstr>
      <vt:lpstr>Times New Roman</vt:lpstr>
      <vt:lpstr>Тема Office</vt:lpstr>
      <vt:lpstr>1_Тема Office</vt:lpstr>
      <vt:lpstr>2_Тема Office</vt:lpstr>
      <vt:lpstr>  </vt:lpstr>
      <vt:lpstr>Презентация PowerPoint</vt:lpstr>
      <vt:lpstr>ЦЕЛЬ 1:  Достойный труд, справедливая заработная плата</vt:lpstr>
      <vt:lpstr>ЦЕЛЬ 1:  Достойный труд, справедливая заработная плата</vt:lpstr>
      <vt:lpstr>ЦЕЛЬ 1:  Достойный труд, справедливая заработная плата</vt:lpstr>
      <vt:lpstr>ЦЕЛЬ 1: Достойный труд, справедливая заработная плата</vt:lpstr>
      <vt:lpstr>ЦЕЛЬ 1: Достойный труд, справедливая заработная плата</vt:lpstr>
      <vt:lpstr>ЦЕЛЬ 1: Достойный труд, справедливая заработная плата</vt:lpstr>
      <vt:lpstr>ЦЕЛЬ 1:Достойный труд, справедливая заработная плата</vt:lpstr>
      <vt:lpstr>ЦЕЛЬ 1: Достойный труд, справедливая заработная плата</vt:lpstr>
      <vt:lpstr>ЦЕЛЬ 1: Достойный труд, справедливая заработная плата</vt:lpstr>
      <vt:lpstr>ЦЕЛЬ 1: Достойный труд, справедливая заработная плата</vt:lpstr>
      <vt:lpstr>ЦЕЛЬ 1: Достойный труд, справедливая заработная плата</vt:lpstr>
      <vt:lpstr>        ЦЕЛЬ 1: Достойный труд, справедливая заработная плата  </vt:lpstr>
      <vt:lpstr>ЦЕЛЬ 1:  Достойный труд, справедливая заработная плата</vt:lpstr>
      <vt:lpstr>ЦЕЛЬ 2:  Достойная пенсия за продолжительный добросовестный труд</vt:lpstr>
      <vt:lpstr>ЦЕЛЬ 3: Создание условий для роста рождаемости. Повышение качества жизни семей с детьми</vt:lpstr>
      <vt:lpstr>ЦЕЛЬ 3: Создание условий для роста рождаемости. Повышение качества жизни семей с детьми.</vt:lpstr>
      <vt:lpstr>ЦЕЛЬ 3: Создание условий для роста рождаемости. Повышение качества жизни семей с детьми.</vt:lpstr>
      <vt:lpstr>ЦЕЛЬ 3: Создание условий для роста рождаемости. Повышение качества жизни семей с детьми.</vt:lpstr>
      <vt:lpstr>ЦЕЛЬ 3: Создание условий для роста рождаемости. Повышение качества жизни семей с детьми.</vt:lpstr>
      <vt:lpstr>ЦЕЛЬ 3: Создание условий для роста рождаемости. Повышение качества жизни семей с детьми.</vt:lpstr>
      <vt:lpstr>ЦЕЛЬ 3: Создание условий для роста рождаемости. Повышение качества жизни семей с детьми.</vt:lpstr>
      <vt:lpstr>     ЦЕЛЬ 3: Создание условий для роста рождаемости. Повышение качества жизни семей с детьми.</vt:lpstr>
      <vt:lpstr>ЦЕЛЬ 3: Создание условий для роста рождаемости. Повышение качества жизни семей с детьми.</vt:lpstr>
      <vt:lpstr>ЦЕЛЬ 4: Социальная защита и адресная социальная поддержка</vt:lpstr>
      <vt:lpstr>ЦЕЛЬ 4: Социальная защита и адресная социальная поддержка</vt:lpstr>
      <vt:lpstr>ЦЕЛЬ 4: Социальная защита и адресная социальная поддержка</vt:lpstr>
      <vt:lpstr>ЦЕЛЬ 4: Социальная защита и адресная социальная поддержка</vt:lpstr>
      <vt:lpstr>ЦЕЛЬ 4: Социальная защита и адресная социальная поддержка</vt:lpstr>
      <vt:lpstr>ЦЕЛЬ 4: Социальная защита и адресная социальная поддержка</vt:lpstr>
      <vt:lpstr>ЦЕЛЬ 4: Социальная защита и адресная социальная поддержка</vt:lpstr>
      <vt:lpstr>ЦЕЛЬ 5: Государственная гражданская служба – открыта и профессиональна</vt:lpstr>
      <vt:lpstr>ЦЕЛЬ 5: Государственная гражданская служба – открыта и профессиональна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Жукова Екатерина Алексеевна</dc:creator>
  <cp:lastModifiedBy>Полунина Юлия Леонидовна</cp:lastModifiedBy>
  <cp:revision>130</cp:revision>
  <cp:lastPrinted>2025-09-26T13:03:34Z</cp:lastPrinted>
  <dcterms:created xsi:type="dcterms:W3CDTF">2025-05-20T09:38:50Z</dcterms:created>
  <dcterms:modified xsi:type="dcterms:W3CDTF">2025-10-13T07:51:08Z</dcterms:modified>
</cp:coreProperties>
</file>