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9" r:id="rId7"/>
    <p:sldId id="274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72" r:id="rId1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674" autoAdjust="0"/>
  </p:normalViewPr>
  <p:slideViewPr>
    <p:cSldViewPr>
      <p:cViewPr varScale="1">
        <p:scale>
          <a:sx n="95" d="100"/>
          <a:sy n="95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12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9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9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9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9D1675A-2955-4E8B-BF8D-D670F5112514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184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9490AA4-7B5D-404A-9B02-F207F0A928ED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3852720" y="9379080"/>
            <a:ext cx="294120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"/>
          <p:cNvSpPr/>
          <p:nvPr/>
        </p:nvSpPr>
        <p:spPr>
          <a:xfrm>
            <a:off x="3852720" y="9379080"/>
            <a:ext cx="294300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4"/>
          <p:cNvSpPr/>
          <p:nvPr/>
        </p:nvSpPr>
        <p:spPr>
          <a:xfrm>
            <a:off x="679320" y="4691160"/>
            <a:ext cx="5441760" cy="44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6697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851280" y="9379080"/>
            <a:ext cx="29437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311040" y="4865760"/>
            <a:ext cx="6333120" cy="4440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19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3851280" y="9379080"/>
            <a:ext cx="29437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11040" y="4865760"/>
            <a:ext cx="6333120" cy="4440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61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734760" y="4073400"/>
            <a:ext cx="5434560" cy="5160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3853440" y="9376200"/>
            <a:ext cx="2941920" cy="495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9176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BB881CB-E72F-4D35-82B5-A046FEB8D3DB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915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311400" y="4866120"/>
            <a:ext cx="6332760" cy="44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3852000" y="9380880"/>
            <a:ext cx="2943360" cy="49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623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36C1EC1B-F76B-40BF-AED0-68A3E0969006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3852000" y="9379080"/>
            <a:ext cx="294048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3"/>
          <p:cNvSpPr/>
          <p:nvPr/>
        </p:nvSpPr>
        <p:spPr>
          <a:xfrm>
            <a:off x="3852000" y="9379080"/>
            <a:ext cx="294192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4"/>
          <p:cNvSpPr/>
          <p:nvPr/>
        </p:nvSpPr>
        <p:spPr>
          <a:xfrm>
            <a:off x="3852000" y="9379080"/>
            <a:ext cx="294372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5"/>
          <p:cNvSpPr/>
          <p:nvPr/>
        </p:nvSpPr>
        <p:spPr>
          <a:xfrm>
            <a:off x="679680" y="4691160"/>
            <a:ext cx="5441400" cy="44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6"/>
          <p:cNvSpPr/>
          <p:nvPr/>
        </p:nvSpPr>
        <p:spPr>
          <a:xfrm>
            <a:off x="679680" y="4691160"/>
            <a:ext cx="5438160" cy="44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PlaceHolder 7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74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3495595E-54B1-4C7E-BBE6-8296ACFF5D4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3853800" y="9379080"/>
            <a:ext cx="294372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3"/>
          <p:cNvSpPr/>
          <p:nvPr/>
        </p:nvSpPr>
        <p:spPr>
          <a:xfrm>
            <a:off x="3853800" y="9379080"/>
            <a:ext cx="294516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4"/>
          <p:cNvSpPr/>
          <p:nvPr/>
        </p:nvSpPr>
        <p:spPr>
          <a:xfrm>
            <a:off x="679680" y="4691160"/>
            <a:ext cx="5442840" cy="44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164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F1F84CF2-FE95-4169-845F-C539BCAD99DA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3852720" y="9379080"/>
            <a:ext cx="294120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3"/>
          <p:cNvSpPr/>
          <p:nvPr/>
        </p:nvSpPr>
        <p:spPr>
          <a:xfrm>
            <a:off x="3852720" y="9379080"/>
            <a:ext cx="294300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4"/>
          <p:cNvSpPr/>
          <p:nvPr/>
        </p:nvSpPr>
        <p:spPr>
          <a:xfrm>
            <a:off x="679320" y="4691160"/>
            <a:ext cx="5441760" cy="44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5"/>
          <p:cNvSpPr/>
          <p:nvPr/>
        </p:nvSpPr>
        <p:spPr>
          <a:xfrm>
            <a:off x="679320" y="4691160"/>
            <a:ext cx="5438520" cy="44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заседание Координационного совета по вопросам развития и поддержки социально ориентированных некоммерческих организаций в Тюменской области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3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FDD5C82-211C-4FD8-89F6-B53AFF4C7E2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3852720" y="9379080"/>
            <a:ext cx="294120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3"/>
          <p:cNvSpPr/>
          <p:nvPr/>
        </p:nvSpPr>
        <p:spPr>
          <a:xfrm>
            <a:off x="3852720" y="9379080"/>
            <a:ext cx="294300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"/>
          <p:cNvSpPr/>
          <p:nvPr/>
        </p:nvSpPr>
        <p:spPr>
          <a:xfrm>
            <a:off x="679320" y="4691160"/>
            <a:ext cx="5441760" cy="44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5"/>
          <p:cNvSpPr/>
          <p:nvPr/>
        </p:nvSpPr>
        <p:spPr>
          <a:xfrm>
            <a:off x="679320" y="4691160"/>
            <a:ext cx="5438520" cy="44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заседание Координационного совета по вопросам развития и поддержки социально ориентированных некоммерческих организаций в Тюменской области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86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5F54A42-BFFA-4910-8991-531447CA5C8B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3852720" y="9379080"/>
            <a:ext cx="294120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3"/>
          <p:cNvSpPr/>
          <p:nvPr/>
        </p:nvSpPr>
        <p:spPr>
          <a:xfrm>
            <a:off x="3852720" y="9379080"/>
            <a:ext cx="294300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4"/>
          <p:cNvSpPr/>
          <p:nvPr/>
        </p:nvSpPr>
        <p:spPr>
          <a:xfrm>
            <a:off x="679320" y="4691160"/>
            <a:ext cx="5441760" cy="44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2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3852720" y="9379080"/>
            <a:ext cx="2940840" cy="48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3"/>
          <p:cNvSpPr/>
          <p:nvPr/>
        </p:nvSpPr>
        <p:spPr>
          <a:xfrm>
            <a:off x="3852720" y="9379080"/>
            <a:ext cx="2942640" cy="4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4"/>
          <p:cNvSpPr/>
          <p:nvPr/>
        </p:nvSpPr>
        <p:spPr>
          <a:xfrm>
            <a:off x="679320" y="4691160"/>
            <a:ext cx="5439600" cy="44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Сегодня в области базу отрасли отдыха и оздоровления представляют сорок пять стационарных оздоровительных учреждений – это санатории–профилактории, реабилитационные центры, загородные лагеря и центры.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55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3852720" y="9379080"/>
            <a:ext cx="2940840" cy="48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3"/>
          <p:cNvSpPr/>
          <p:nvPr/>
        </p:nvSpPr>
        <p:spPr>
          <a:xfrm>
            <a:off x="3852720" y="9379080"/>
            <a:ext cx="2942640" cy="4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4"/>
          <p:cNvSpPr/>
          <p:nvPr/>
        </p:nvSpPr>
        <p:spPr>
          <a:xfrm>
            <a:off x="679320" y="4691160"/>
            <a:ext cx="5439600" cy="44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Сегодня в области базу отрасли отдыха и оздоровления представляют сорок пять стационарных оздоровительных учреждений – это санатории–профилактории, реабилитационные центры, загородные лагеря и центры.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72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3852000" y="9379080"/>
            <a:ext cx="294480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"/>
          <p:cNvSpPr/>
          <p:nvPr/>
        </p:nvSpPr>
        <p:spPr>
          <a:xfrm>
            <a:off x="679680" y="4691160"/>
            <a:ext cx="5439240" cy="44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8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3851280" y="9379080"/>
            <a:ext cx="29437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311040" y="4865760"/>
            <a:ext cx="6333120" cy="4440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20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851280" y="9379080"/>
            <a:ext cx="29437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311040" y="4865760"/>
            <a:ext cx="6333120" cy="4440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12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0" y="0"/>
            <a:ext cx="9142920" cy="76392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6360" y="38160"/>
            <a:ext cx="9071280" cy="6783840"/>
          </a:xfrm>
          <a:prstGeom prst="roundRect">
            <a:avLst>
              <a:gd name="adj" fmla="val 6227"/>
            </a:avLst>
          </a:prstGeom>
          <a:noFill/>
          <a:ln w="7632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6480" y="0"/>
            <a:ext cx="456480" cy="446760"/>
          </a:xfrm>
          <a:custGeom>
            <a:avLst/>
            <a:gdLst/>
            <a:ahLst/>
            <a:cxnLst/>
            <a:rect l="l" t="t" r="r" b="b"/>
            <a:pathLst>
              <a:path w="288" h="282">
                <a:moveTo>
                  <a:pt x="2" y="282"/>
                </a:moveTo>
                <a:lnTo>
                  <a:pt x="82" y="144"/>
                </a:lnTo>
                <a:lnTo>
                  <a:pt x="165" y="3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440" y="6326280"/>
            <a:ext cx="386640" cy="532440"/>
          </a:xfrm>
          <a:custGeom>
            <a:avLst/>
            <a:gdLst/>
            <a:ahLst/>
            <a:cxnLst/>
            <a:rect l="l" t="t" r="r" b="b"/>
            <a:pathLst>
              <a:path w="243" h="336">
                <a:moveTo>
                  <a:pt x="243" y="335"/>
                </a:moveTo>
                <a:lnTo>
                  <a:pt x="122" y="239"/>
                </a:lnTo>
                <a:lnTo>
                  <a:pt x="30" y="144"/>
                </a:lnTo>
                <a:lnTo>
                  <a:pt x="0" y="0"/>
                </a:lnTo>
                <a:lnTo>
                  <a:pt x="1" y="336"/>
                </a:lnTo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8746920" y="6396120"/>
            <a:ext cx="400680" cy="459360"/>
          </a:xfrm>
          <a:custGeom>
            <a:avLst/>
            <a:gdLst/>
            <a:ahLst/>
            <a:cxnLst/>
            <a:rect l="l" t="t" r="r" b="b"/>
            <a:pathLst>
              <a:path w="232" h="290">
                <a:moveTo>
                  <a:pt x="229" y="0"/>
                </a:moveTo>
                <a:lnTo>
                  <a:pt x="164" y="144"/>
                </a:lnTo>
                <a:lnTo>
                  <a:pt x="98" y="253"/>
                </a:lnTo>
                <a:lnTo>
                  <a:pt x="0" y="290"/>
                </a:lnTo>
                <a:lnTo>
                  <a:pt x="232" y="287"/>
                </a:lnTo>
              </a:path>
            </a:pathLst>
          </a:custGeom>
          <a:solidFill>
            <a:schemeClr val="bg1"/>
          </a:solidFill>
          <a:ln w="93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8685000" y="0"/>
            <a:ext cx="456480" cy="456120"/>
          </a:xfrm>
          <a:custGeom>
            <a:avLst/>
            <a:gdLst/>
            <a:ahLst/>
            <a:cxnLst/>
            <a:rect l="l" t="t" r="r" b="b"/>
            <a:pathLst>
              <a:path w="288" h="288">
                <a:moveTo>
                  <a:pt x="0" y="0"/>
                </a:moveTo>
                <a:lnTo>
                  <a:pt x="144" y="82"/>
                </a:lnTo>
                <a:lnTo>
                  <a:pt x="252" y="165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13"/>
          <p:cNvPicPr/>
          <p:nvPr/>
        </p:nvPicPr>
        <p:blipFill>
          <a:blip r:embed="rId14"/>
          <a:stretch/>
        </p:blipFill>
        <p:spPr>
          <a:xfrm>
            <a:off x="8045280" y="74520"/>
            <a:ext cx="864000" cy="653040"/>
          </a:xfrm>
          <a:prstGeom prst="rect">
            <a:avLst/>
          </a:prstGeom>
          <a:ln w="9360">
            <a:noFill/>
          </a:ln>
        </p:spPr>
      </p:pic>
      <p:sp>
        <p:nvSpPr>
          <p:cNvPr id="8" name="CustomShape 8"/>
          <p:cNvSpPr/>
          <p:nvPr/>
        </p:nvSpPr>
        <p:spPr>
          <a:xfrm>
            <a:off x="0" y="6788160"/>
            <a:ext cx="9142920" cy="6876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9"/>
          <p:cNvSpPr/>
          <p:nvPr/>
        </p:nvSpPr>
        <p:spPr>
          <a:xfrm>
            <a:off x="6480" y="819000"/>
            <a:ext cx="9142920" cy="68760"/>
          </a:xfrm>
          <a:prstGeom prst="rect">
            <a:avLst/>
          </a:prstGeom>
          <a:gradFill>
            <a:gsLst>
              <a:gs pos="0">
                <a:srgbClr val="8EC0EA"/>
              </a:gs>
              <a:gs pos="50000">
                <a:schemeClr val="bg1"/>
              </a:gs>
              <a:gs pos="100000">
                <a:srgbClr val="8EC0EA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1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2920" cy="76392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36360" y="38160"/>
            <a:ext cx="9071280" cy="6783840"/>
          </a:xfrm>
          <a:prstGeom prst="roundRect">
            <a:avLst>
              <a:gd name="adj" fmla="val 6227"/>
            </a:avLst>
          </a:prstGeom>
          <a:noFill/>
          <a:ln w="7632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-6480" y="0"/>
            <a:ext cx="456480" cy="446760"/>
          </a:xfrm>
          <a:custGeom>
            <a:avLst/>
            <a:gdLst/>
            <a:ahLst/>
            <a:cxnLst/>
            <a:rect l="l" t="t" r="r" b="b"/>
            <a:pathLst>
              <a:path w="288" h="282">
                <a:moveTo>
                  <a:pt x="2" y="282"/>
                </a:moveTo>
                <a:lnTo>
                  <a:pt x="82" y="144"/>
                </a:lnTo>
                <a:lnTo>
                  <a:pt x="165" y="3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1440" y="6326280"/>
            <a:ext cx="386640" cy="532440"/>
          </a:xfrm>
          <a:custGeom>
            <a:avLst/>
            <a:gdLst/>
            <a:ahLst/>
            <a:cxnLst/>
            <a:rect l="l" t="t" r="r" b="b"/>
            <a:pathLst>
              <a:path w="243" h="336">
                <a:moveTo>
                  <a:pt x="243" y="335"/>
                </a:moveTo>
                <a:lnTo>
                  <a:pt x="122" y="239"/>
                </a:lnTo>
                <a:lnTo>
                  <a:pt x="30" y="144"/>
                </a:lnTo>
                <a:lnTo>
                  <a:pt x="0" y="0"/>
                </a:lnTo>
                <a:lnTo>
                  <a:pt x="1" y="336"/>
                </a:lnTo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6"/>
          <p:cNvSpPr/>
          <p:nvPr/>
        </p:nvSpPr>
        <p:spPr>
          <a:xfrm>
            <a:off x="8746920" y="6396120"/>
            <a:ext cx="400680" cy="459360"/>
          </a:xfrm>
          <a:custGeom>
            <a:avLst/>
            <a:gdLst/>
            <a:ahLst/>
            <a:cxnLst/>
            <a:rect l="l" t="t" r="r" b="b"/>
            <a:pathLst>
              <a:path w="232" h="290">
                <a:moveTo>
                  <a:pt x="229" y="0"/>
                </a:moveTo>
                <a:lnTo>
                  <a:pt x="164" y="144"/>
                </a:lnTo>
                <a:lnTo>
                  <a:pt x="98" y="253"/>
                </a:lnTo>
                <a:lnTo>
                  <a:pt x="0" y="290"/>
                </a:lnTo>
                <a:lnTo>
                  <a:pt x="232" y="287"/>
                </a:lnTo>
              </a:path>
            </a:pathLst>
          </a:custGeom>
          <a:solidFill>
            <a:schemeClr val="bg1"/>
          </a:solidFill>
          <a:ln w="93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7"/>
          <p:cNvSpPr/>
          <p:nvPr/>
        </p:nvSpPr>
        <p:spPr>
          <a:xfrm>
            <a:off x="8685000" y="0"/>
            <a:ext cx="456480" cy="456120"/>
          </a:xfrm>
          <a:custGeom>
            <a:avLst/>
            <a:gdLst/>
            <a:ahLst/>
            <a:cxnLst/>
            <a:rect l="l" t="t" r="r" b="b"/>
            <a:pathLst>
              <a:path w="288" h="288">
                <a:moveTo>
                  <a:pt x="0" y="0"/>
                </a:moveTo>
                <a:lnTo>
                  <a:pt x="144" y="82"/>
                </a:lnTo>
                <a:lnTo>
                  <a:pt x="252" y="165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" name="Picture 13"/>
          <p:cNvPicPr/>
          <p:nvPr/>
        </p:nvPicPr>
        <p:blipFill>
          <a:blip r:embed="rId14"/>
          <a:stretch/>
        </p:blipFill>
        <p:spPr>
          <a:xfrm>
            <a:off x="8045280" y="74520"/>
            <a:ext cx="864000" cy="653040"/>
          </a:xfrm>
          <a:prstGeom prst="rect">
            <a:avLst/>
          </a:prstGeom>
          <a:ln w="9360">
            <a:noFill/>
          </a:ln>
        </p:spPr>
      </p:pic>
      <p:sp>
        <p:nvSpPr>
          <p:cNvPr id="54" name="CustomShape 8"/>
          <p:cNvSpPr/>
          <p:nvPr/>
        </p:nvSpPr>
        <p:spPr>
          <a:xfrm>
            <a:off x="0" y="6788160"/>
            <a:ext cx="9142920" cy="6876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9"/>
          <p:cNvSpPr/>
          <p:nvPr/>
        </p:nvSpPr>
        <p:spPr>
          <a:xfrm>
            <a:off x="6480" y="819000"/>
            <a:ext cx="9142920" cy="68760"/>
          </a:xfrm>
          <a:prstGeom prst="rect">
            <a:avLst/>
          </a:prstGeom>
          <a:gradFill>
            <a:gsLst>
              <a:gs pos="0">
                <a:srgbClr val="8EC0EA"/>
              </a:gs>
              <a:gs pos="50000">
                <a:schemeClr val="bg1"/>
              </a:gs>
              <a:gs pos="100000">
                <a:srgbClr val="8EC0EA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PlaceHolder 10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Образец заголовка</a:t>
            </a:r>
          </a:p>
        </p:txBody>
      </p:sp>
      <p:sp>
        <p:nvSpPr>
          <p:cNvPr id="57" name="PlaceHolder 1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1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13"/>
          <p:cNvSpPr>
            <a:spLocks noGrp="1"/>
          </p:cNvSpPr>
          <p:nvPr>
            <p:ph type="sldNum"/>
          </p:nvPr>
        </p:nvSpPr>
        <p:spPr>
          <a:xfrm>
            <a:off x="6686640" y="6492960"/>
            <a:ext cx="2133360" cy="320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7705D61-1239-45C3-A0C2-B113B18DAA19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bus.gov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0" y="0"/>
            <a:ext cx="9143640" cy="76464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3"/>
          <p:cNvSpPr/>
          <p:nvPr/>
        </p:nvSpPr>
        <p:spPr>
          <a:xfrm>
            <a:off x="36360" y="38160"/>
            <a:ext cx="9065880" cy="6778440"/>
          </a:xfrm>
          <a:prstGeom prst="roundRect">
            <a:avLst>
              <a:gd name="adj" fmla="val 6227"/>
            </a:avLst>
          </a:prstGeom>
          <a:noFill/>
          <a:ln w="7632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4"/>
          <p:cNvSpPr/>
          <p:nvPr/>
        </p:nvSpPr>
        <p:spPr>
          <a:xfrm>
            <a:off x="-6480" y="0"/>
            <a:ext cx="450360" cy="441000"/>
          </a:xfrm>
          <a:custGeom>
            <a:avLst/>
            <a:gdLst/>
            <a:ahLst/>
            <a:cxnLst/>
            <a:rect l="l" t="t" r="r" b="b"/>
            <a:pathLst>
              <a:path w="288" h="282">
                <a:moveTo>
                  <a:pt x="2" y="282"/>
                </a:moveTo>
                <a:lnTo>
                  <a:pt x="82" y="144"/>
                </a:lnTo>
                <a:lnTo>
                  <a:pt x="165" y="3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5"/>
          <p:cNvSpPr/>
          <p:nvPr/>
        </p:nvSpPr>
        <p:spPr>
          <a:xfrm>
            <a:off x="1440" y="6326280"/>
            <a:ext cx="380520" cy="526680"/>
          </a:xfrm>
          <a:custGeom>
            <a:avLst/>
            <a:gdLst/>
            <a:ahLst/>
            <a:cxnLst/>
            <a:rect l="l" t="t" r="r" b="b"/>
            <a:pathLst>
              <a:path w="243" h="336">
                <a:moveTo>
                  <a:pt x="243" y="335"/>
                </a:moveTo>
                <a:lnTo>
                  <a:pt x="122" y="239"/>
                </a:lnTo>
                <a:lnTo>
                  <a:pt x="30" y="144"/>
                </a:lnTo>
                <a:lnTo>
                  <a:pt x="0" y="0"/>
                </a:lnTo>
                <a:lnTo>
                  <a:pt x="1" y="336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6"/>
          <p:cNvSpPr/>
          <p:nvPr/>
        </p:nvSpPr>
        <p:spPr>
          <a:xfrm>
            <a:off x="8747280" y="6396120"/>
            <a:ext cx="394920" cy="453600"/>
          </a:xfrm>
          <a:custGeom>
            <a:avLst/>
            <a:gdLst/>
            <a:ahLst/>
            <a:cxnLst/>
            <a:rect l="l" t="t" r="r" b="b"/>
            <a:pathLst>
              <a:path w="232" h="290">
                <a:moveTo>
                  <a:pt x="229" y="0"/>
                </a:moveTo>
                <a:lnTo>
                  <a:pt x="164" y="144"/>
                </a:lnTo>
                <a:lnTo>
                  <a:pt x="98" y="253"/>
                </a:lnTo>
                <a:lnTo>
                  <a:pt x="0" y="290"/>
                </a:lnTo>
                <a:lnTo>
                  <a:pt x="232" y="287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7"/>
          <p:cNvSpPr/>
          <p:nvPr/>
        </p:nvSpPr>
        <p:spPr>
          <a:xfrm>
            <a:off x="8685360" y="0"/>
            <a:ext cx="450360" cy="450360"/>
          </a:xfrm>
          <a:custGeom>
            <a:avLst/>
            <a:gdLst/>
            <a:ahLst/>
            <a:cxnLst/>
            <a:rect l="l" t="t" r="r" b="b"/>
            <a:pathLst>
              <a:path w="288" h="288">
                <a:moveTo>
                  <a:pt x="0" y="0"/>
                </a:moveTo>
                <a:lnTo>
                  <a:pt x="144" y="82"/>
                </a:lnTo>
                <a:lnTo>
                  <a:pt x="252" y="165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8"/>
          <p:cNvSpPr/>
          <p:nvPr/>
        </p:nvSpPr>
        <p:spPr>
          <a:xfrm>
            <a:off x="0" y="6788160"/>
            <a:ext cx="9143640" cy="6948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9"/>
          <p:cNvSpPr/>
          <p:nvPr/>
        </p:nvSpPr>
        <p:spPr>
          <a:xfrm>
            <a:off x="42840" y="38160"/>
            <a:ext cx="9065880" cy="6784560"/>
          </a:xfrm>
          <a:prstGeom prst="roundRect">
            <a:avLst>
              <a:gd name="adj" fmla="val 6227"/>
            </a:avLst>
          </a:prstGeom>
          <a:noFill/>
          <a:ln w="7632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10"/>
          <p:cNvSpPr/>
          <p:nvPr/>
        </p:nvSpPr>
        <p:spPr>
          <a:xfrm>
            <a:off x="0" y="0"/>
            <a:ext cx="456840" cy="447480"/>
          </a:xfrm>
          <a:custGeom>
            <a:avLst/>
            <a:gdLst/>
            <a:ahLst/>
            <a:cxnLst/>
            <a:rect l="l" t="t" r="r" b="b"/>
            <a:pathLst>
              <a:path w="288" h="282">
                <a:moveTo>
                  <a:pt x="2" y="282"/>
                </a:moveTo>
                <a:lnTo>
                  <a:pt x="82" y="144"/>
                </a:lnTo>
                <a:lnTo>
                  <a:pt x="165" y="3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1"/>
          <p:cNvSpPr/>
          <p:nvPr/>
        </p:nvSpPr>
        <p:spPr>
          <a:xfrm>
            <a:off x="7920" y="6326280"/>
            <a:ext cx="387000" cy="533160"/>
          </a:xfrm>
          <a:custGeom>
            <a:avLst/>
            <a:gdLst/>
            <a:ahLst/>
            <a:cxnLst/>
            <a:rect l="l" t="t" r="r" b="b"/>
            <a:pathLst>
              <a:path w="243" h="336">
                <a:moveTo>
                  <a:pt x="243" y="335"/>
                </a:moveTo>
                <a:lnTo>
                  <a:pt x="122" y="239"/>
                </a:lnTo>
                <a:lnTo>
                  <a:pt x="30" y="144"/>
                </a:lnTo>
                <a:lnTo>
                  <a:pt x="0" y="0"/>
                </a:lnTo>
                <a:lnTo>
                  <a:pt x="1" y="336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2"/>
          <p:cNvSpPr/>
          <p:nvPr/>
        </p:nvSpPr>
        <p:spPr>
          <a:xfrm>
            <a:off x="8747280" y="6396120"/>
            <a:ext cx="401400" cy="460080"/>
          </a:xfrm>
          <a:custGeom>
            <a:avLst/>
            <a:gdLst/>
            <a:ahLst/>
            <a:cxnLst/>
            <a:rect l="l" t="t" r="r" b="b"/>
            <a:pathLst>
              <a:path w="232" h="290">
                <a:moveTo>
                  <a:pt x="229" y="0"/>
                </a:moveTo>
                <a:lnTo>
                  <a:pt x="164" y="144"/>
                </a:lnTo>
                <a:lnTo>
                  <a:pt x="98" y="253"/>
                </a:lnTo>
                <a:lnTo>
                  <a:pt x="0" y="290"/>
                </a:lnTo>
                <a:lnTo>
                  <a:pt x="232" y="287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3"/>
          <p:cNvSpPr/>
          <p:nvPr/>
        </p:nvSpPr>
        <p:spPr>
          <a:xfrm>
            <a:off x="8685360" y="0"/>
            <a:ext cx="456840" cy="456840"/>
          </a:xfrm>
          <a:custGeom>
            <a:avLst/>
            <a:gdLst/>
            <a:ahLst/>
            <a:cxnLst/>
            <a:rect l="l" t="t" r="r" b="b"/>
            <a:pathLst>
              <a:path w="288" h="288">
                <a:moveTo>
                  <a:pt x="0" y="0"/>
                </a:moveTo>
                <a:lnTo>
                  <a:pt x="144" y="82"/>
                </a:lnTo>
                <a:lnTo>
                  <a:pt x="252" y="165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14"/>
          <p:cNvSpPr/>
          <p:nvPr/>
        </p:nvSpPr>
        <p:spPr>
          <a:xfrm>
            <a:off x="9360" y="-4680"/>
            <a:ext cx="9143640" cy="76464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15"/>
          <p:cNvSpPr/>
          <p:nvPr/>
        </p:nvSpPr>
        <p:spPr>
          <a:xfrm>
            <a:off x="0" y="6788160"/>
            <a:ext cx="9143640" cy="6948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6"/>
          <p:cNvSpPr/>
          <p:nvPr/>
        </p:nvSpPr>
        <p:spPr>
          <a:xfrm rot="5400000" flipH="1">
            <a:off x="-3394080" y="3394080"/>
            <a:ext cx="6857640" cy="6948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7"/>
          <p:cNvSpPr/>
          <p:nvPr/>
        </p:nvSpPr>
        <p:spPr>
          <a:xfrm rot="5400000" flipH="1">
            <a:off x="5679720" y="3394080"/>
            <a:ext cx="6857640" cy="69480"/>
          </a:xfrm>
          <a:prstGeom prst="rect">
            <a:avLst/>
          </a:prstGeom>
          <a:solidFill>
            <a:srgbClr val="8EC0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8"/>
          <p:cNvSpPr/>
          <p:nvPr/>
        </p:nvSpPr>
        <p:spPr>
          <a:xfrm>
            <a:off x="-3240" y="6649920"/>
            <a:ext cx="9143640" cy="69480"/>
          </a:xfrm>
          <a:prstGeom prst="rect">
            <a:avLst/>
          </a:prstGeom>
          <a:gradFill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9"/>
          <p:cNvSpPr/>
          <p:nvPr/>
        </p:nvSpPr>
        <p:spPr>
          <a:xfrm>
            <a:off x="0" y="836640"/>
            <a:ext cx="9124560" cy="70920"/>
          </a:xfrm>
          <a:prstGeom prst="rect">
            <a:avLst/>
          </a:prstGeom>
          <a:gradFill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Picture 21"/>
          <p:cNvPicPr/>
          <p:nvPr/>
        </p:nvPicPr>
        <p:blipFill>
          <a:blip r:embed="rId3"/>
          <a:stretch/>
        </p:blipFill>
        <p:spPr>
          <a:xfrm>
            <a:off x="3708360" y="0"/>
            <a:ext cx="1657080" cy="1253880"/>
          </a:xfrm>
          <a:prstGeom prst="rect">
            <a:avLst/>
          </a:prstGeom>
          <a:ln>
            <a:noFill/>
          </a:ln>
        </p:spPr>
      </p:pic>
      <p:sp>
        <p:nvSpPr>
          <p:cNvPr id="120" name="CustomShape 20"/>
          <p:cNvSpPr/>
          <p:nvPr/>
        </p:nvSpPr>
        <p:spPr>
          <a:xfrm>
            <a:off x="69840" y="1809720"/>
            <a:ext cx="9003960" cy="2771280"/>
          </a:xfrm>
          <a:prstGeom prst="rect">
            <a:avLst/>
          </a:prstGeom>
          <a:solidFill>
            <a:srgbClr val="AFBABB">
              <a:alpha val="10000"/>
            </a:srgbClr>
          </a:solidFill>
          <a:ln>
            <a:noFill/>
          </a:ln>
          <a:effectLst>
            <a:outerShdw dist="17819" dir="2700000" algn="ctr" rotWithShape="0">
              <a:srgbClr val="CEDBE6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A4A5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 результатах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A4A5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независимой оценки качества оказания услуг организациями социального обслуживания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A4A5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2015 году и о ходе этой работы в 2016 году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A4A5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Тюменской области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Line 21"/>
          <p:cNvSpPr/>
          <p:nvPr/>
        </p:nvSpPr>
        <p:spPr>
          <a:xfrm>
            <a:off x="69840" y="4724280"/>
            <a:ext cx="9003960" cy="1440"/>
          </a:xfrm>
          <a:prstGeom prst="line">
            <a:avLst/>
          </a:prstGeom>
          <a:ln w="76320">
            <a:solidFill>
              <a:srgbClr val="29283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2"/>
          <p:cNvSpPr/>
          <p:nvPr/>
        </p:nvSpPr>
        <p:spPr>
          <a:xfrm>
            <a:off x="2658960" y="4989600"/>
            <a:ext cx="6406920" cy="170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1A4A5D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ru-RU" sz="17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Заместитель директора </a:t>
            </a:r>
            <a:endParaRPr lang="ru-RU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r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Департамента социального развития Тюменской области </a:t>
            </a:r>
            <a:endParaRPr lang="ru-RU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r">
              <a:lnSpc>
                <a:spcPct val="100000"/>
              </a:lnSpc>
            </a:pPr>
            <a:r>
              <a:rPr lang="ru-RU" sz="17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Родяшина Татьяна  Владимировна</a:t>
            </a:r>
            <a:endParaRPr lang="ru-RU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1A4A5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28 июня 2016 года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7021440" y="6458040"/>
            <a:ext cx="2132640" cy="4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2"/>
          <p:cNvSpPr/>
          <p:nvPr/>
        </p:nvSpPr>
        <p:spPr>
          <a:xfrm>
            <a:off x="316080" y="188640"/>
            <a:ext cx="8838000" cy="43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Оценка качества услуг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домах – интернатах для пожилых и инвалидов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8676360" y="6524640"/>
            <a:ext cx="502920" cy="4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4"/>
          <p:cNvSpPr/>
          <p:nvPr/>
        </p:nvSpPr>
        <p:spPr>
          <a:xfrm>
            <a:off x="179640" y="1052640"/>
            <a:ext cx="3599640" cy="899280"/>
          </a:xfrm>
          <a:prstGeom prst="rect">
            <a:avLst/>
          </a:prstGeom>
          <a:solidFill>
            <a:schemeClr val="bg1"/>
          </a:solidFill>
          <a:ln w="9360">
            <a:solidFill>
              <a:srgbClr val="0070C0"/>
            </a:solidFill>
            <a:miter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Доброжелательность, вежливость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компетентность сотрудников организации социального обслуживания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4013752" y="1004112"/>
            <a:ext cx="4968496" cy="4032000"/>
          </a:xfrm>
          <a:prstGeom prst="rect">
            <a:avLst/>
          </a:prstGeom>
          <a:solidFill>
            <a:schemeClr val="bg1"/>
          </a:solidFill>
          <a:ln w="9360">
            <a:solidFill>
              <a:srgbClr val="0070C0"/>
            </a:solidFill>
            <a:miter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6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сформирована система 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непрерывного </a:t>
            </a:r>
            <a:r>
              <a:rPr lang="ru-RU" sz="16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профессионального обучения 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персонала (ежегодно </a:t>
            </a:r>
            <a:r>
              <a:rPr lang="ru-RU" sz="16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30% сотрудников организаций проходят обучение, повышение 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квалификации)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6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беспечено проведение аттестации </a:t>
            </a:r>
            <a:r>
              <a:rPr lang="ru-RU" sz="16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руководителей 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</a:t>
            </a:r>
            <a:r>
              <a:rPr lang="ru-RU" sz="16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специалистов 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организаций с периодичностью один  раз в три года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6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оплата труда (поощрение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работников </a:t>
            </a:r>
            <a:r>
              <a:rPr lang="ru-RU" sz="16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осуществляется с учетом качества оказываемых услуг по установленным показателям и </a:t>
            </a:r>
            <a:r>
              <a:rPr lang="ru-RU" sz="16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критериям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6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обеспечено </a:t>
            </a:r>
            <a:r>
              <a:rPr lang="ru-RU" sz="16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соблюдение </a:t>
            </a:r>
            <a:r>
              <a:rPr lang="ru-RU" sz="16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Кодекса </a:t>
            </a:r>
            <a:r>
              <a:rPr lang="ru-RU" sz="16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этики и служебного поведения работников органов управления социальной защиты населения и учреждений социального обслуживания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Picture 2"/>
          <p:cNvPicPr/>
          <p:nvPr/>
        </p:nvPicPr>
        <p:blipFill>
          <a:blip r:embed="rId3"/>
          <a:stretch/>
        </p:blipFill>
        <p:spPr>
          <a:xfrm>
            <a:off x="1026832" y="4410360"/>
            <a:ext cx="2986920" cy="2285280"/>
          </a:xfrm>
          <a:prstGeom prst="rect">
            <a:avLst/>
          </a:prstGeom>
          <a:ln>
            <a:noFill/>
          </a:ln>
        </p:spPr>
      </p:pic>
      <p:pic>
        <p:nvPicPr>
          <p:cNvPr id="242" name="Picture 4"/>
          <p:cNvPicPr/>
          <p:nvPr/>
        </p:nvPicPr>
        <p:blipFill>
          <a:blip r:embed="rId4"/>
          <a:stretch/>
        </p:blipFill>
        <p:spPr>
          <a:xfrm>
            <a:off x="5061960" y="5107680"/>
            <a:ext cx="2872080" cy="1588320"/>
          </a:xfrm>
          <a:prstGeom prst="rect">
            <a:avLst/>
          </a:prstGeom>
          <a:ln>
            <a:noFill/>
          </a:ln>
        </p:spPr>
      </p:pic>
      <p:pic>
        <p:nvPicPr>
          <p:cNvPr id="243" name="Picture 12"/>
          <p:cNvPicPr/>
          <p:nvPr/>
        </p:nvPicPr>
        <p:blipFill>
          <a:blip r:embed="rId5"/>
          <a:stretch/>
        </p:blipFill>
        <p:spPr>
          <a:xfrm>
            <a:off x="107640" y="2327760"/>
            <a:ext cx="2998080" cy="21376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820472" y="6524640"/>
            <a:ext cx="46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10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7021440" y="6458040"/>
            <a:ext cx="2132640" cy="4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"/>
          <p:cNvSpPr/>
          <p:nvPr/>
        </p:nvSpPr>
        <p:spPr>
          <a:xfrm>
            <a:off x="316080" y="188640"/>
            <a:ext cx="8838000" cy="43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Оценка качества услуг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домах – интернатах для пожилых и инвалидов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8676360" y="6524640"/>
            <a:ext cx="502920" cy="4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"/>
          <p:cNvSpPr/>
          <p:nvPr/>
        </p:nvSpPr>
        <p:spPr>
          <a:xfrm>
            <a:off x="316080" y="1124640"/>
            <a:ext cx="3431160" cy="899280"/>
          </a:xfrm>
          <a:prstGeom prst="rect">
            <a:avLst/>
          </a:prstGeom>
          <a:solidFill>
            <a:schemeClr val="bg1"/>
          </a:solidFill>
          <a:ln w="9360">
            <a:solidFill>
              <a:srgbClr val="0070C0"/>
            </a:solidFill>
            <a:miter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Удовлетворенность получателей качеством услуг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4067944" y="1124640"/>
            <a:ext cx="4859876" cy="5472712"/>
          </a:xfrm>
          <a:prstGeom prst="rect">
            <a:avLst/>
          </a:prstGeom>
          <a:solidFill>
            <a:schemeClr val="bg1"/>
          </a:solidFill>
          <a:ln w="9360">
            <a:solidFill>
              <a:srgbClr val="0070C0"/>
            </a:solidFill>
            <a:miter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7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 результатам </a:t>
            </a: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анкетирования </a:t>
            </a:r>
            <a:r>
              <a:rPr lang="ru-RU" sz="17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96</a:t>
            </a: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7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% получателей услуг </a:t>
            </a: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</a:t>
            </a:r>
            <a:r>
              <a:rPr lang="ru-RU" sz="17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их родственников оценивают качество услуг на высоком </a:t>
            </a: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уровне, обеспечен охват более 60 %  </a:t>
            </a:r>
            <a:endParaRPr lang="ru-RU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 </a:t>
            </a:r>
            <a:r>
              <a:rPr lang="ru-RU" sz="17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анкетированию привлекаются представители родительских </a:t>
            </a: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комитетов</a:t>
            </a:r>
            <a:endParaRPr lang="ru-RU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7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результаты мониторинга информации, размещенной  в СМИ, на  Интернет – ресурсах позволяют выявлять проблемные  вопросы и наметить пути их </a:t>
            </a: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устранения</a:t>
            </a:r>
            <a:endParaRPr lang="ru-RU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7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обеспечено проведение ежегодных отчетных собраний с родственниками получателей услуг, в том числе </a:t>
            </a: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по </a:t>
            </a:r>
            <a:r>
              <a:rPr lang="ru-RU" sz="17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вопросам реализации решений родительских </a:t>
            </a:r>
            <a:r>
              <a:rPr lang="ru-RU" sz="17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комитетов по оценке качества социальных услуг  </a:t>
            </a:r>
            <a:endParaRPr lang="ru-RU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Picture 2"/>
          <p:cNvPicPr/>
          <p:nvPr/>
        </p:nvPicPr>
        <p:blipFill>
          <a:blip r:embed="rId3"/>
          <a:stretch/>
        </p:blipFill>
        <p:spPr>
          <a:xfrm>
            <a:off x="432360" y="2349000"/>
            <a:ext cx="3143160" cy="2025720"/>
          </a:xfrm>
          <a:prstGeom prst="rect">
            <a:avLst/>
          </a:prstGeom>
          <a:ln>
            <a:noFill/>
          </a:ln>
        </p:spPr>
      </p:pic>
      <p:pic>
        <p:nvPicPr>
          <p:cNvPr id="250" name="Picture 2"/>
          <p:cNvPicPr/>
          <p:nvPr/>
        </p:nvPicPr>
        <p:blipFill>
          <a:blip r:embed="rId4"/>
          <a:stretch/>
        </p:blipFill>
        <p:spPr>
          <a:xfrm>
            <a:off x="260640" y="4471920"/>
            <a:ext cx="3486600" cy="20523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48464" y="6563908"/>
            <a:ext cx="43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11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0" y="0"/>
            <a:ext cx="8357400" cy="764280"/>
          </a:xfrm>
          <a:prstGeom prst="rect">
            <a:avLst/>
          </a:prstGeom>
          <a:noFill/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Технологии домов-интернатов,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направленные на повышение качества жизни пожилых и инвалидов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6975360" y="6421320"/>
            <a:ext cx="2133000" cy="3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3"/>
          <p:cNvSpPr/>
          <p:nvPr/>
        </p:nvSpPr>
        <p:spPr>
          <a:xfrm>
            <a:off x="90720" y="1048680"/>
            <a:ext cx="2499480" cy="651600"/>
          </a:xfrm>
          <a:prstGeom prst="snip2DiagRect">
            <a:avLst>
              <a:gd name="adj1" fmla="val 0"/>
              <a:gd name="adj2" fmla="val 16667"/>
            </a:avLst>
          </a:prstGeom>
          <a:ln>
            <a:solidFill>
              <a:srgbClr val="6873BC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«Жизнь с чистого листа»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90720" y="3357000"/>
            <a:ext cx="2752560" cy="935640"/>
          </a:xfrm>
          <a:prstGeom prst="snip2DiagRect">
            <a:avLst>
              <a:gd name="adj1" fmla="val 0"/>
              <a:gd name="adj2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/>
          </a:gradFill>
          <a:ln>
            <a:solidFill>
              <a:srgbClr val="6873BC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Школа активного долголетия,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Школа безопасности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>
            <a:off x="119520" y="2163960"/>
            <a:ext cx="2535120" cy="688680"/>
          </a:xfrm>
          <a:prstGeom prst="snip2DiagRect">
            <a:avLst>
              <a:gd name="adj1" fmla="val 0"/>
              <a:gd name="adj2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/>
          </a:gradFill>
          <a:ln>
            <a:solidFill>
              <a:srgbClr val="6873BC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Социальный туризм, виртуальный туризм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6"/>
          <p:cNvSpPr/>
          <p:nvPr/>
        </p:nvSpPr>
        <p:spPr>
          <a:xfrm>
            <a:off x="2915640" y="2997000"/>
            <a:ext cx="3888360" cy="15116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слушателей проводятся занятия </a:t>
            </a:r>
            <a:r>
              <a:rPr lang="ru-RU" sz="13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по </a:t>
            </a: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вопросам социальной защиты, защиты прав потребителей,  здорового питания, обучения основным навыкам личного финансового планирования, ведения семейного бюджета, поведения в быту, общественных местах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7"/>
          <p:cNvSpPr/>
          <p:nvPr/>
        </p:nvSpPr>
        <p:spPr>
          <a:xfrm>
            <a:off x="2915640" y="2040840"/>
            <a:ext cx="3888360" cy="8838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разработаны программы, туристические </a:t>
            </a:r>
            <a:r>
              <a:rPr lang="ru-RU" sz="13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и </a:t>
            </a: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краеведческие маршруты с учетом особенностей категории обслуживаемых  граждан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8"/>
          <p:cNvSpPr/>
          <p:nvPr/>
        </p:nvSpPr>
        <p:spPr>
          <a:xfrm>
            <a:off x="6660360" y="4766400"/>
            <a:ext cx="1821600" cy="665640"/>
          </a:xfrm>
          <a:prstGeom prst="snip2DiagRect">
            <a:avLst>
              <a:gd name="adj1" fmla="val 0"/>
              <a:gd name="adj2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/>
          </a:gradFill>
          <a:ln>
            <a:solidFill>
              <a:srgbClr val="6873BC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Проект «Пегас»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9"/>
          <p:cNvSpPr/>
          <p:nvPr/>
        </p:nvSpPr>
        <p:spPr>
          <a:xfrm>
            <a:off x="121680" y="4609440"/>
            <a:ext cx="6372360" cy="9795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Конструирование технических средств реабилитации, адаптивных средств для маломобильной группы граждан, находящихся </a:t>
            </a:r>
            <a:r>
              <a:rPr lang="ru-RU" sz="13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на </a:t>
            </a: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стационарном социальном обслуживании, в рамках участия </a:t>
            </a:r>
            <a:r>
              <a:rPr lang="ru-RU" sz="13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в </a:t>
            </a: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реализации программ «Доступная среда», «Старшее поколение»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0"/>
          <p:cNvSpPr/>
          <p:nvPr/>
        </p:nvSpPr>
        <p:spPr>
          <a:xfrm>
            <a:off x="2669040" y="1006920"/>
            <a:ext cx="6150960" cy="90972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восстановительная реабилитация постинсультных граждан (проведение оздоровительных, медикаментозных курсов, физиолечение, массаж, занятия  ЛФК, АФК, развитию мелкой моторики; проведение психологической диагностики)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1"/>
          <p:cNvSpPr/>
          <p:nvPr/>
        </p:nvSpPr>
        <p:spPr>
          <a:xfrm>
            <a:off x="6180840" y="5627880"/>
            <a:ext cx="2639520" cy="1088280"/>
          </a:xfrm>
          <a:prstGeom prst="snip2DiagRect">
            <a:avLst>
              <a:gd name="adj1" fmla="val 0"/>
              <a:gd name="adj2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/>
          </a:gradFill>
          <a:ln>
            <a:solidFill>
              <a:srgbClr val="6873BC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«Истоки»,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«Связь поколений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времен», областной фестиваль творчества «Крылья души»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2"/>
          <p:cNvSpPr/>
          <p:nvPr/>
        </p:nvSpPr>
        <p:spPr>
          <a:xfrm>
            <a:off x="119520" y="5708520"/>
            <a:ext cx="5891040" cy="10076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направлены  на расширение кругозора и интереса граждан, проживающих в домах-интернатах,  активное вовлечение пожилых людей в социокультурные процессы (взаимодействие </a:t>
            </a:r>
            <a:r>
              <a:rPr lang="ru-RU" sz="13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с </a:t>
            </a: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детскими учреждениями, общественными организациями)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Picture 26"/>
          <p:cNvPicPr/>
          <p:nvPr/>
        </p:nvPicPr>
        <p:blipFill>
          <a:blip r:embed="rId3"/>
          <a:stretch/>
        </p:blipFill>
        <p:spPr>
          <a:xfrm>
            <a:off x="6926400" y="2179800"/>
            <a:ext cx="2109600" cy="2064960"/>
          </a:xfrm>
          <a:prstGeom prst="rect">
            <a:avLst/>
          </a:prstGeom>
          <a:ln w="28440">
            <a:solidFill>
              <a:schemeClr val="bg1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748464" y="6581340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12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87920" y="2349000"/>
            <a:ext cx="418356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ежегодное (с 2014 г.) участие в Кубке Тюменской области по мини-футболу среди спортсменов с ограниченными возможностями;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ежегодное участие в Международной футбольной лиге «Seni Cup»;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Рисунок 11"/>
          <p:cNvPicPr/>
          <p:nvPr/>
        </p:nvPicPr>
        <p:blipFill>
          <a:blip r:embed="rId3"/>
          <a:stretch/>
        </p:blipFill>
        <p:spPr>
          <a:xfrm>
            <a:off x="119880" y="4524840"/>
            <a:ext cx="2199600" cy="158364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119880" y="2045160"/>
            <a:ext cx="8916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04A8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Основные мероприятия: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79200" y="166680"/>
            <a:ext cx="803232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Технологии реабилитации инвалидов с ментальными расстройствами как инструмент социализации инвалидов в домах-интернатах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187920" y="3599640"/>
            <a:ext cx="43419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ежегодная региональная Спартакиада среди психоневрологических интернатов;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состязания по рыбной ловле.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395640" y="1739880"/>
            <a:ext cx="8568720" cy="34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Более 50 % инвалидов с ментальными расстройствами стали участниками мероприятий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6"/>
          <p:cNvSpPr/>
          <p:nvPr/>
        </p:nvSpPr>
        <p:spPr>
          <a:xfrm>
            <a:off x="4572000" y="787320"/>
            <a:ext cx="4571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«Все точки над i»</a:t>
            </a: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ежегодный туристическо-спортивный лагерь, </a:t>
            </a:r>
            <a:r>
              <a:rPr lang="ru-RU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Российско-немецкий проект «Совместные каникулы»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4680000" y="2349000"/>
            <a:ext cx="4571640" cy="28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размещение в палатках;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полевая кухня;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рыбалка;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спортивно-оздоровительные мероприятия: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оформление корпоративной газеты </a:t>
            </a:r>
            <a:endParaRPr lang="ru-RU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Наш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день в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лагере» и др.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встречи с подопечными немецкой социальной службы г.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Люнебурга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;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посещение аквапарка, велосипедные и пешие прогулки, катание на лодках и катамаранах, обмен культурными традициями.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4"/>
          <p:cNvPicPr/>
          <p:nvPr/>
        </p:nvPicPr>
        <p:blipFill>
          <a:blip r:embed="rId4"/>
          <a:stretch/>
        </p:blipFill>
        <p:spPr>
          <a:xfrm>
            <a:off x="2272320" y="5157360"/>
            <a:ext cx="2257560" cy="1611720"/>
          </a:xfrm>
          <a:prstGeom prst="rect">
            <a:avLst/>
          </a:prstGeom>
          <a:ln w="9360">
            <a:solidFill>
              <a:schemeClr val="bg1"/>
            </a:solidFill>
            <a:miter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73" name="Picture 2"/>
          <p:cNvPicPr/>
          <p:nvPr/>
        </p:nvPicPr>
        <p:blipFill>
          <a:blip r:embed="rId5"/>
          <a:srcRect l="16646" t="11504" r="16646" b="-1224"/>
          <a:stretch/>
        </p:blipFill>
        <p:spPr>
          <a:xfrm>
            <a:off x="7755120" y="4848120"/>
            <a:ext cx="1295640" cy="1363680"/>
          </a:xfrm>
          <a:prstGeom prst="rect">
            <a:avLst/>
          </a:prstGeom>
          <a:ln w="9360">
            <a:solidFill>
              <a:schemeClr val="bg1"/>
            </a:solidFill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4" name="Picture 3"/>
          <p:cNvPicPr/>
          <p:nvPr/>
        </p:nvPicPr>
        <p:blipFill>
          <a:blip r:embed="rId6"/>
          <a:srcRect l="12513" r="12513"/>
          <a:stretch/>
        </p:blipFill>
        <p:spPr>
          <a:xfrm>
            <a:off x="6212944" y="5405040"/>
            <a:ext cx="1295640" cy="1273680"/>
          </a:xfrm>
          <a:prstGeom prst="rect">
            <a:avLst/>
          </a:prstGeom>
          <a:ln w="9360">
            <a:solidFill>
              <a:schemeClr val="bg1"/>
            </a:solidFill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5" name="Picture 2"/>
          <p:cNvPicPr/>
          <p:nvPr/>
        </p:nvPicPr>
        <p:blipFill>
          <a:blip r:embed="rId7"/>
          <a:srcRect l="27181" t="8578" r="27802" b="31377"/>
          <a:stretch/>
        </p:blipFill>
        <p:spPr>
          <a:xfrm>
            <a:off x="4712040" y="4938120"/>
            <a:ext cx="1224720" cy="1273680"/>
          </a:xfrm>
          <a:prstGeom prst="rect">
            <a:avLst/>
          </a:prstGeom>
          <a:ln w="9360">
            <a:solidFill>
              <a:schemeClr val="bg1"/>
            </a:solidFill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6" name="CustomShape 8"/>
          <p:cNvSpPr/>
          <p:nvPr/>
        </p:nvSpPr>
        <p:spPr>
          <a:xfrm>
            <a:off x="388080" y="1519560"/>
            <a:ext cx="8496720" cy="181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i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Организатор - Ассоциация организаций социального обслуживания населения Тюменской области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9"/>
          <p:cNvSpPr/>
          <p:nvPr/>
        </p:nvSpPr>
        <p:spPr>
          <a:xfrm>
            <a:off x="104760" y="894960"/>
            <a:ext cx="44668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2013 году создана </a:t>
            </a:r>
            <a:r>
              <a:rPr lang="ru-RU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Тюменская областная Федерация спорта ментальных инвалидов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8844" y="6493341"/>
            <a:ext cx="431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13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0" y="620640"/>
            <a:ext cx="8838360" cy="21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2"/>
          <p:cNvSpPr/>
          <p:nvPr/>
        </p:nvSpPr>
        <p:spPr>
          <a:xfrm>
            <a:off x="533520" y="426960"/>
            <a:ext cx="914328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3"/>
          <p:cNvSpPr/>
          <p:nvPr/>
        </p:nvSpPr>
        <p:spPr>
          <a:xfrm>
            <a:off x="133200" y="79920"/>
            <a:ext cx="8640000" cy="5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</a:pPr>
            <a:r>
              <a:rPr lang="ru-RU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Практики  управленческой деятельности в организации работы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организаций социального обслуживания по результатам  независимой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системы оценки качества услуг в 2014-2015 г.г.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97200" y="941040"/>
            <a:ext cx="8890920" cy="687600"/>
          </a:xfrm>
          <a:prstGeom prst="rect">
            <a:avLst/>
          </a:prstGeom>
          <a:solidFill>
            <a:srgbClr val="BABDDC">
              <a:alpha val="10000"/>
            </a:srgbClr>
          </a:solidFill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indent="-215640" algn="just">
              <a:lnSpc>
                <a:spcPct val="100000"/>
              </a:lnSpc>
              <a:buClr>
                <a:srgbClr val="104A8A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В рамках реализации программы «Доступная среда» выделено </a:t>
            </a:r>
            <a:r>
              <a:rPr lang="ru-RU" sz="1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около 10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млн. руб. </a:t>
            </a:r>
            <a:r>
              <a:rPr lang="ru-RU" sz="1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на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дооборудование организаций с целью  создания </a:t>
            </a:r>
            <a:r>
              <a:rPr lang="ru-RU" sz="1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безбарьерной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среды для получателей социальных услуг  (2015-2016 гг.)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6"/>
          <p:cNvSpPr/>
          <p:nvPr/>
        </p:nvSpPr>
        <p:spPr>
          <a:xfrm>
            <a:off x="110160" y="5877360"/>
            <a:ext cx="8889840" cy="791640"/>
          </a:xfrm>
          <a:prstGeom prst="rect">
            <a:avLst/>
          </a:prstGeom>
          <a:solidFill>
            <a:srgbClr val="BABDDC">
              <a:alpha val="10000"/>
            </a:srgbClr>
          </a:solidFill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indent="-215640" algn="just">
              <a:lnSpc>
                <a:spcPct val="100000"/>
              </a:lnSpc>
              <a:buClr>
                <a:srgbClr val="104A8A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В программы обучающих семинаров, курсов повышения квалификации, стажерских и учебных площадок, проводимых для руководителей и специалистов организаций, включены темы, направленные на повышение качества социальных услуг и совершенствование системы внутреннего контроля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7"/>
          <p:cNvSpPr/>
          <p:nvPr/>
        </p:nvSpPr>
        <p:spPr>
          <a:xfrm>
            <a:off x="97200" y="3932280"/>
            <a:ext cx="8873280" cy="720360"/>
          </a:xfrm>
          <a:prstGeom prst="rect">
            <a:avLst/>
          </a:prstGeom>
          <a:solidFill>
            <a:srgbClr val="BABDDC">
              <a:alpha val="10000"/>
            </a:srgbClr>
          </a:solidFill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indent="-215640" algn="just">
              <a:lnSpc>
                <a:spcPct val="100000"/>
              </a:lnSpc>
              <a:buClr>
                <a:srgbClr val="104A8A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Проведены региональные слушания по защите авторских программ, проектов и ежегодная межрегиональная научно-практическая конференция по  обмену опытом и выработке предложений </a:t>
            </a:r>
            <a:r>
              <a:rPr lang="ru-RU" sz="1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в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части усовершенствования качества социального обслуживания пожилых граждан и </a:t>
            </a:r>
            <a:r>
              <a:rPr lang="ru-RU" sz="1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инвалидов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8"/>
          <p:cNvSpPr/>
          <p:nvPr/>
        </p:nvSpPr>
        <p:spPr>
          <a:xfrm>
            <a:off x="107280" y="2384280"/>
            <a:ext cx="8862840" cy="503640"/>
          </a:xfrm>
          <a:prstGeom prst="rect">
            <a:avLst/>
          </a:prstGeom>
          <a:solidFill>
            <a:srgbClr val="BABDDC">
              <a:alpha val="10000"/>
            </a:srgbClr>
          </a:solidFill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indent="-215640" algn="just">
              <a:lnSpc>
                <a:spcPct val="100000"/>
              </a:lnSpc>
              <a:buClr>
                <a:srgbClr val="104A8A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04A8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Результаты независимой системы оценки введены в критерии оценки эффективности </a:t>
            </a:r>
            <a:r>
              <a:rPr lang="ru-RU" sz="1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и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результативности деятельности руководителей организаций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9"/>
          <p:cNvSpPr/>
          <p:nvPr/>
        </p:nvSpPr>
        <p:spPr>
          <a:xfrm>
            <a:off x="110160" y="4725000"/>
            <a:ext cx="8877600" cy="503640"/>
          </a:xfrm>
          <a:prstGeom prst="rect">
            <a:avLst/>
          </a:prstGeom>
          <a:solidFill>
            <a:srgbClr val="BABDDC">
              <a:alpha val="10000"/>
            </a:srgbClr>
          </a:solidFill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indent="-215640" algn="just">
              <a:lnSpc>
                <a:spcPct val="100000"/>
              </a:lnSpc>
              <a:buClr>
                <a:srgbClr val="104A8A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Создана «Школа  интервьюеров» с целью подготовки волонтеров к осуществлению  анкетирования клиентов и их родственников посредством применения социологического инструментария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10"/>
          <p:cNvSpPr/>
          <p:nvPr/>
        </p:nvSpPr>
        <p:spPr>
          <a:xfrm>
            <a:off x="113400" y="5301360"/>
            <a:ext cx="8886600" cy="503640"/>
          </a:xfrm>
          <a:prstGeom prst="rect">
            <a:avLst/>
          </a:prstGeom>
          <a:solidFill>
            <a:srgbClr val="BABDDC">
              <a:alpha val="10000"/>
            </a:srgbClr>
          </a:solidFill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indent="-215640" algn="just">
              <a:lnSpc>
                <a:spcPct val="100000"/>
              </a:lnSpc>
              <a:buClr>
                <a:srgbClr val="104A8A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Распространен  опыт применения  технологии «</a:t>
            </a:r>
            <a:r>
              <a:rPr lang="ru-RU" sz="1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Инфографика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при оказании социальных услуг» </a:t>
            </a:r>
            <a:r>
              <a:rPr lang="ru-RU" sz="1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проекта «Наставничество» во всех стационарных организациях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11"/>
          <p:cNvSpPr/>
          <p:nvPr/>
        </p:nvSpPr>
        <p:spPr>
          <a:xfrm>
            <a:off x="109080" y="1696680"/>
            <a:ext cx="8878680" cy="575640"/>
          </a:xfrm>
          <a:prstGeom prst="rect">
            <a:avLst/>
          </a:prstGeom>
          <a:solidFill>
            <a:srgbClr val="BABDDC">
              <a:alpha val="10000"/>
            </a:srgbClr>
          </a:solidFill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indent="-215640" algn="just">
              <a:lnSpc>
                <a:spcPct val="100000"/>
              </a:lnSpc>
              <a:buClr>
                <a:srgbClr val="104A8A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04A8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</a:t>
            </a:r>
            <a:r>
              <a:rPr lang="ru-RU" sz="1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зультаты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независимой оценки легли в основу разработки в 2014 году стандарта социальных услуг в стационарной форме социального обслуживания, в части объема  и периодичности социальных услуг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12"/>
          <p:cNvSpPr/>
          <p:nvPr/>
        </p:nvSpPr>
        <p:spPr>
          <a:xfrm>
            <a:off x="97200" y="2997000"/>
            <a:ext cx="8873280" cy="863640"/>
          </a:xfrm>
          <a:prstGeom prst="rect">
            <a:avLst/>
          </a:prstGeom>
          <a:solidFill>
            <a:srgbClr val="BABDDC">
              <a:alpha val="10000"/>
            </a:srgbClr>
          </a:solidFill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indent="-215640" algn="just">
              <a:lnSpc>
                <a:spcPct val="100000"/>
              </a:lnSpc>
              <a:buClr>
                <a:srgbClr val="104A8A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04A8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Проведена оптимизация организаций социального обслуживания: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ликвидировано отделение милосердия, не отвечающее нормативным требованиям;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реорганизованы путем присоединения 2 детских учреждения в целях совершенствования социального обслуживания семей, имеющих  детей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3200" y="6669000"/>
            <a:ext cx="37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14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8400" y="5644320"/>
            <a:ext cx="8961840" cy="1141920"/>
          </a:xfrm>
          <a:prstGeom prst="rect">
            <a:avLst/>
          </a:prstGeom>
          <a:solidFill>
            <a:srgbClr val="FFFFFF"/>
          </a:solidFill>
          <a:ln w="12600">
            <a:solidFill>
              <a:srgbClr val="2683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2"/>
          <p:cNvSpPr/>
          <p:nvPr/>
        </p:nvSpPr>
        <p:spPr>
          <a:xfrm>
            <a:off x="431640" y="225360"/>
            <a:ext cx="7778520" cy="4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</a:pPr>
            <a:r>
              <a:rPr lang="ru-RU" sz="2000" b="1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Мероприятия в </a:t>
            </a:r>
            <a:r>
              <a:rPr lang="ru-RU" sz="20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рамках независимой оценки </a:t>
            </a:r>
            <a:r>
              <a:rPr lang="ru-RU" sz="2000" b="1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качества оказания социальных услуг в </a:t>
            </a:r>
            <a:r>
              <a:rPr lang="ru-RU" sz="20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2016 году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6902280" y="656664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4"/>
          <p:cNvSpPr/>
          <p:nvPr/>
        </p:nvSpPr>
        <p:spPr>
          <a:xfrm>
            <a:off x="119160" y="941400"/>
            <a:ext cx="4333680" cy="728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3494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Объекты независимой оценки: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 организаций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>
            <a:off x="92520" y="1688040"/>
            <a:ext cx="4457520" cy="1589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(составляют 50% от общего количества организаций)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15</a:t>
            </a:r>
            <a:r>
              <a:rPr lang="ru-RU" sz="1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стационарных организаций для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престарелых </a:t>
            </a:r>
            <a:endParaRPr lang="ru-RU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Microsoft YaHei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  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и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инвалидов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4</a:t>
            </a:r>
            <a:r>
              <a:rPr lang="ru-RU" sz="1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реабилитационных центра</a:t>
            </a:r>
          </a:p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областной геронтологический центр</a:t>
            </a:r>
            <a:endParaRPr lang="ru-RU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Microsoft YaHei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3</a:t>
            </a:r>
            <a:r>
              <a:rPr lang="ru-RU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ru-RU" sz="1200" b="1" strike="noStrike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социально-р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еабилитационных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центра </a:t>
            </a:r>
            <a:endParaRPr lang="ru-RU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Microsoft YaHei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   для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несовершеннолетних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ru-RU" sz="1200" b="1" strike="noStrike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ц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ентр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помощи семье и детям «Семья»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ru-RU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ц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ентр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«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БОМЖ»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CustomShape 6"/>
          <p:cNvSpPr/>
          <p:nvPr/>
        </p:nvSpPr>
        <p:spPr>
          <a:xfrm>
            <a:off x="119160" y="3447600"/>
            <a:ext cx="4333680" cy="57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3494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Проведение социально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значимых мероприятий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7"/>
          <p:cNvSpPr/>
          <p:nvPr/>
        </p:nvSpPr>
        <p:spPr>
          <a:xfrm>
            <a:off x="119160" y="4047360"/>
            <a:ext cx="4333680" cy="1461392"/>
          </a:xfrm>
          <a:prstGeom prst="rect">
            <a:avLst/>
          </a:prstGeom>
          <a:solidFill>
            <a:srgbClr val="FFFFFF"/>
          </a:solidFill>
          <a:ln w="12600">
            <a:solidFill>
              <a:srgbClr val="2683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8"/>
          <p:cNvSpPr/>
          <p:nvPr/>
        </p:nvSpPr>
        <p:spPr>
          <a:xfrm>
            <a:off x="68400" y="4035120"/>
            <a:ext cx="4458960" cy="15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Круглый стол по вопросам социального обслуживания граждан пожилого возраста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с участием заинтересованных СОНКО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Обучающие семинары для организаций по вопросам подготовки к независимой оценке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Выездное заседание Общественного совета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с участием представителей других общественных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советов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9"/>
          <p:cNvSpPr/>
          <p:nvPr/>
        </p:nvSpPr>
        <p:spPr>
          <a:xfrm>
            <a:off x="4638600" y="3472800"/>
            <a:ext cx="4412880" cy="574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3494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Проведение мероприятий общественного контроля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10"/>
          <p:cNvSpPr/>
          <p:nvPr/>
        </p:nvSpPr>
        <p:spPr>
          <a:xfrm>
            <a:off x="4649760" y="4047360"/>
            <a:ext cx="4412880" cy="1461752"/>
          </a:xfrm>
          <a:prstGeom prst="rect">
            <a:avLst/>
          </a:prstGeom>
          <a:solidFill>
            <a:srgbClr val="FFFFFF"/>
          </a:solidFill>
          <a:ln w="12600">
            <a:solidFill>
              <a:srgbClr val="2683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1"/>
          <p:cNvSpPr/>
          <p:nvPr/>
        </p:nvSpPr>
        <p:spPr>
          <a:xfrm>
            <a:off x="4617360" y="4047360"/>
            <a:ext cx="4412880" cy="13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71360" indent="-171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Общественный мониторинг выполнения планов организаций, разработанных  по итогам независимой оценки за 2015 год  </a:t>
            </a:r>
            <a:endParaRPr lang="ru-RU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ea typeface="Microsoft YaHei"/>
            </a:endParaRPr>
          </a:p>
          <a:p>
            <a:pPr marL="171360" indent="-171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Общественная проверка деятельности Департамента в части организации работы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с обращениями граждан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12"/>
          <p:cNvSpPr/>
          <p:nvPr/>
        </p:nvSpPr>
        <p:spPr>
          <a:xfrm>
            <a:off x="119160" y="5598240"/>
            <a:ext cx="8916480" cy="45720"/>
          </a:xfrm>
          <a:prstGeom prst="rect">
            <a:avLst/>
          </a:prstGeom>
          <a:solidFill>
            <a:srgbClr val="3494BA"/>
          </a:solidFill>
          <a:ln w="12600">
            <a:solidFill>
              <a:srgbClr val="236B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3"/>
          <p:cNvSpPr/>
          <p:nvPr/>
        </p:nvSpPr>
        <p:spPr>
          <a:xfrm>
            <a:off x="68400" y="5589240"/>
            <a:ext cx="8976960" cy="42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3494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центре постоянного внимания Общественного совета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14"/>
          <p:cNvSpPr/>
          <p:nvPr/>
        </p:nvSpPr>
        <p:spPr>
          <a:xfrm>
            <a:off x="92520" y="6009720"/>
            <a:ext cx="8865720" cy="81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Повышение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доступности и качества  оказания социальных услуг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Обеспечение доступности информации об организациях социального обслуживания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Анализ обращений получателей социальных услуг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15"/>
          <p:cNvSpPr/>
          <p:nvPr/>
        </p:nvSpPr>
        <p:spPr>
          <a:xfrm>
            <a:off x="4678200" y="941400"/>
            <a:ext cx="4333680" cy="728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3494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Определение организации-оператора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соответствии с Федеральным законом от 05.04.2013 N 44-ФЗ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"О контрактной системе в сфере закупок товаров, работ, услуг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обеспечения государственных и муниципальных нужд"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16"/>
          <p:cNvSpPr/>
          <p:nvPr/>
        </p:nvSpPr>
        <p:spPr>
          <a:xfrm>
            <a:off x="4580280" y="1584360"/>
            <a:ext cx="4412880" cy="19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66680" indent="-166320" algn="ctr">
              <a:lnSpc>
                <a:spcPct val="100000"/>
              </a:lnSpc>
            </a:pPr>
            <a:endParaRPr lang="ru-RU" sz="1200" b="1" strike="noStrike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marL="166680" indent="-166320"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Общественным </a:t>
            </a:r>
            <a:r>
              <a:rPr lang="ru-RU" sz="1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советом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indent="-166320"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утверждены:</a:t>
            </a:r>
            <a:r>
              <a:rPr lang="ru-RU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перечень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проверяемых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организаций,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indent="-166320"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проект государственного контракта,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indent="-166320"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предложения к техническому заданию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indent="-166320"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согласована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организация-оператор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indent="-166320"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(финансирование в рамках реализации программы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indent="-166320"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«Поддержка СОНКО в Тюменской области»)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indent="-16632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indent="-16632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17"/>
          <p:cNvSpPr/>
          <p:nvPr/>
        </p:nvSpPr>
        <p:spPr>
          <a:xfrm>
            <a:off x="4631040" y="1688040"/>
            <a:ext cx="445752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8882620" y="664280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15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324000" y="225360"/>
            <a:ext cx="7886520" cy="4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</a:pPr>
            <a:r>
              <a:rPr lang="ru-RU" sz="20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Открытость информации о </a:t>
            </a:r>
            <a:r>
              <a:rPr lang="ru-RU" sz="2000" b="1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ходе проведения </a:t>
            </a:r>
          </a:p>
          <a:p>
            <a:pPr algn="ctr">
              <a:lnSpc>
                <a:spcPct val="90000"/>
              </a:lnSpc>
            </a:pPr>
            <a:r>
              <a:rPr lang="ru-RU" sz="2000" b="1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и результатах независимой </a:t>
            </a:r>
            <a:r>
              <a:rPr lang="ru-RU" sz="20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оценки </a:t>
            </a:r>
            <a:r>
              <a:rPr lang="ru-RU" sz="2000" b="1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качества услуг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6904080" y="643896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3"/>
          <p:cNvSpPr/>
          <p:nvPr/>
        </p:nvSpPr>
        <p:spPr>
          <a:xfrm>
            <a:off x="6904080" y="643896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8" name="Picture 5"/>
          <p:cNvPicPr/>
          <p:nvPr/>
        </p:nvPicPr>
        <p:blipFill>
          <a:blip r:embed="rId3"/>
          <a:stretch/>
        </p:blipFill>
        <p:spPr>
          <a:xfrm>
            <a:off x="179280" y="2205000"/>
            <a:ext cx="2734920" cy="4246200"/>
          </a:xfrm>
          <a:prstGeom prst="rect">
            <a:avLst/>
          </a:prstGeom>
          <a:ln>
            <a:noFill/>
          </a:ln>
        </p:spPr>
      </p:pic>
      <p:sp>
        <p:nvSpPr>
          <p:cNvPr id="329" name="CustomShape 4"/>
          <p:cNvSpPr/>
          <p:nvPr/>
        </p:nvSpPr>
        <p:spPr>
          <a:xfrm>
            <a:off x="179280" y="1052640"/>
            <a:ext cx="2734920" cy="1185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Официальный портал органов </a:t>
            </a:r>
            <a:endParaRPr lang="ru-RU" sz="1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государственной </a:t>
            </a: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власти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Тюменской области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www.admtyumen.ru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0" name="Picture 8"/>
          <p:cNvPicPr/>
          <p:nvPr/>
        </p:nvPicPr>
        <p:blipFill>
          <a:blip r:embed="rId3"/>
          <a:stretch/>
        </p:blipFill>
        <p:spPr>
          <a:xfrm>
            <a:off x="3151080" y="2205000"/>
            <a:ext cx="2714400" cy="4231800"/>
          </a:xfrm>
          <a:prstGeom prst="rect">
            <a:avLst/>
          </a:prstGeom>
          <a:ln>
            <a:noFill/>
          </a:ln>
        </p:spPr>
      </p:pic>
      <p:sp>
        <p:nvSpPr>
          <p:cNvPr id="331" name="CustomShape 5"/>
          <p:cNvSpPr/>
          <p:nvPr/>
        </p:nvSpPr>
        <p:spPr>
          <a:xfrm>
            <a:off x="3151080" y="1052640"/>
            <a:ext cx="2714400" cy="1185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2" name="Picture 11"/>
          <p:cNvPicPr/>
          <p:nvPr/>
        </p:nvPicPr>
        <p:blipFill>
          <a:blip r:embed="rId3"/>
          <a:stretch/>
        </p:blipFill>
        <p:spPr>
          <a:xfrm>
            <a:off x="6052320" y="2205000"/>
            <a:ext cx="2734920" cy="4246200"/>
          </a:xfrm>
          <a:prstGeom prst="rect">
            <a:avLst/>
          </a:prstGeom>
          <a:ln>
            <a:noFill/>
          </a:ln>
        </p:spPr>
      </p:pic>
      <p:sp>
        <p:nvSpPr>
          <p:cNvPr id="333" name="CustomShape 6"/>
          <p:cNvSpPr/>
          <p:nvPr/>
        </p:nvSpPr>
        <p:spPr>
          <a:xfrm>
            <a:off x="6052320" y="1052640"/>
            <a:ext cx="2734920" cy="116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Социальные сети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Picture 13"/>
          <p:cNvPicPr/>
          <p:nvPr/>
        </p:nvPicPr>
        <p:blipFill>
          <a:blip r:embed="rId4"/>
          <a:stretch/>
        </p:blipFill>
        <p:spPr>
          <a:xfrm>
            <a:off x="6405480" y="1608120"/>
            <a:ext cx="542520" cy="542520"/>
          </a:xfrm>
          <a:prstGeom prst="rect">
            <a:avLst/>
          </a:prstGeom>
          <a:ln>
            <a:noFill/>
          </a:ln>
        </p:spPr>
      </p:pic>
      <p:pic>
        <p:nvPicPr>
          <p:cNvPr id="335" name="Picture 14"/>
          <p:cNvPicPr/>
          <p:nvPr/>
        </p:nvPicPr>
        <p:blipFill>
          <a:blip r:embed="rId5"/>
          <a:stretch/>
        </p:blipFill>
        <p:spPr>
          <a:xfrm>
            <a:off x="7184880" y="1608120"/>
            <a:ext cx="1490400" cy="525240"/>
          </a:xfrm>
          <a:prstGeom prst="rect">
            <a:avLst/>
          </a:prstGeom>
          <a:ln>
            <a:noFill/>
          </a:ln>
        </p:spPr>
      </p:pic>
      <p:sp>
        <p:nvSpPr>
          <p:cNvPr id="336" name="CustomShape 7"/>
          <p:cNvSpPr/>
          <p:nvPr/>
        </p:nvSpPr>
        <p:spPr>
          <a:xfrm>
            <a:off x="179280" y="2239920"/>
            <a:ext cx="2736360" cy="3997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25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Создан специальный раздел «Независимая </a:t>
            </a:r>
            <a:r>
              <a:rPr lang="ru-RU" sz="125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оценка </a:t>
            </a:r>
            <a:r>
              <a:rPr lang="ru-RU" sz="125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качества </a:t>
            </a:r>
            <a:r>
              <a:rPr lang="ru-RU" sz="125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социальных услуг. Сфера социального </a:t>
            </a:r>
            <a:r>
              <a:rPr lang="ru-RU" sz="125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обслуживания»,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5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включающий: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2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Итоги проведения независимой оценки с 2013 </a:t>
            </a:r>
            <a:r>
              <a:rPr lang="ru-RU" sz="125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года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2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Нормативная правовая </a:t>
            </a:r>
            <a:r>
              <a:rPr lang="ru-RU" sz="125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база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2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Перечень учреждений, </a:t>
            </a:r>
            <a:r>
              <a:rPr lang="ru-RU" sz="125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  в </a:t>
            </a:r>
            <a:r>
              <a:rPr lang="ru-RU" sz="12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отношении которых проводится независимая </a:t>
            </a:r>
            <a:r>
              <a:rPr lang="ru-RU" sz="125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оценка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2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Информация об </a:t>
            </a:r>
            <a:r>
              <a:rPr lang="ru-RU" sz="125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организации-операторе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2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Информация об Общественном совете при Департаменте социального </a:t>
            </a:r>
            <a:r>
              <a:rPr lang="ru-RU" sz="125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развития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2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Анкета удовлетворенности качеством оказания социальных услуг и т.д.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8"/>
          <p:cNvSpPr/>
          <p:nvPr/>
        </p:nvSpPr>
        <p:spPr>
          <a:xfrm>
            <a:off x="3929040" y="2060640"/>
            <a:ext cx="2010600" cy="43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 областная пресс-конференция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</a:t>
            </a: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пресс-тура </a:t>
            </a:r>
            <a:endParaRPr lang="ru-RU" sz="1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 </a:t>
            </a: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муниципальные районы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радиомоста </a:t>
            </a:r>
            <a:endParaRPr lang="ru-RU" sz="1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 </a:t>
            </a: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прямом эфире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15 </a:t>
            </a: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телевизионных сюжетов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более </a:t>
            </a: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80 публикаций </a:t>
            </a:r>
            <a:endParaRPr lang="ru-RU" sz="1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 </a:t>
            </a: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печатных и интернет-СМИ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9"/>
          <p:cNvSpPr/>
          <p:nvPr/>
        </p:nvSpPr>
        <p:spPr>
          <a:xfrm>
            <a:off x="3203640" y="2276640"/>
            <a:ext cx="720360" cy="7203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9" name="Picture 18"/>
          <p:cNvPicPr/>
          <p:nvPr/>
        </p:nvPicPr>
        <p:blipFill>
          <a:blip r:embed="rId7"/>
          <a:stretch/>
        </p:blipFill>
        <p:spPr>
          <a:xfrm>
            <a:off x="3197160" y="3141720"/>
            <a:ext cx="731520" cy="731520"/>
          </a:xfrm>
          <a:prstGeom prst="rect">
            <a:avLst/>
          </a:prstGeom>
          <a:ln>
            <a:noFill/>
          </a:ln>
        </p:spPr>
      </p:pic>
      <p:pic>
        <p:nvPicPr>
          <p:cNvPr id="340" name="Picture 19"/>
          <p:cNvPicPr/>
          <p:nvPr/>
        </p:nvPicPr>
        <p:blipFill>
          <a:blip r:embed="rId8"/>
          <a:stretch/>
        </p:blipFill>
        <p:spPr>
          <a:xfrm>
            <a:off x="3203640" y="4005360"/>
            <a:ext cx="753840" cy="755280"/>
          </a:xfrm>
          <a:prstGeom prst="rect">
            <a:avLst/>
          </a:prstGeom>
          <a:ln>
            <a:noFill/>
          </a:ln>
        </p:spPr>
      </p:pic>
      <p:sp>
        <p:nvSpPr>
          <p:cNvPr id="341" name="CustomShape 10"/>
          <p:cNvSpPr/>
          <p:nvPr/>
        </p:nvSpPr>
        <p:spPr>
          <a:xfrm>
            <a:off x="3184560" y="4849920"/>
            <a:ext cx="744120" cy="70596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2" name="Picture 21"/>
          <p:cNvPicPr/>
          <p:nvPr/>
        </p:nvPicPr>
        <p:blipFill>
          <a:blip r:embed="rId10"/>
          <a:stretch/>
        </p:blipFill>
        <p:spPr>
          <a:xfrm>
            <a:off x="3203640" y="5645160"/>
            <a:ext cx="736200" cy="736200"/>
          </a:xfrm>
          <a:prstGeom prst="rect">
            <a:avLst/>
          </a:prstGeom>
          <a:ln>
            <a:noFill/>
          </a:ln>
        </p:spPr>
      </p:pic>
      <p:pic>
        <p:nvPicPr>
          <p:cNvPr id="343" name="Picture 22"/>
          <p:cNvPicPr/>
          <p:nvPr/>
        </p:nvPicPr>
        <p:blipFill>
          <a:blip r:embed="rId11"/>
          <a:stretch/>
        </p:blipFill>
        <p:spPr>
          <a:xfrm>
            <a:off x="6052320" y="5139720"/>
            <a:ext cx="1367280" cy="1214640"/>
          </a:xfrm>
          <a:prstGeom prst="rect">
            <a:avLst/>
          </a:prstGeom>
          <a:ln>
            <a:noFill/>
          </a:ln>
        </p:spPr>
      </p:pic>
      <p:pic>
        <p:nvPicPr>
          <p:cNvPr id="344" name="Picture 23"/>
          <p:cNvPicPr/>
          <p:nvPr/>
        </p:nvPicPr>
        <p:blipFill>
          <a:blip r:embed="rId12"/>
          <a:stretch/>
        </p:blipFill>
        <p:spPr>
          <a:xfrm>
            <a:off x="7419960" y="5139720"/>
            <a:ext cx="1350720" cy="1204920"/>
          </a:xfrm>
          <a:prstGeom prst="rect">
            <a:avLst/>
          </a:prstGeom>
          <a:ln>
            <a:noFill/>
          </a:ln>
        </p:spPr>
      </p:pic>
      <p:sp>
        <p:nvSpPr>
          <p:cNvPr id="345" name="CustomShape 11"/>
          <p:cNvSpPr/>
          <p:nvPr/>
        </p:nvSpPr>
        <p:spPr>
          <a:xfrm>
            <a:off x="6156360" y="2311560"/>
            <a:ext cx="2736360" cy="277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3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 социальных сетях функционируют официальные группы  </a:t>
            </a:r>
            <a:r>
              <a:rPr lang="ru-RU" sz="135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Департамента</a:t>
            </a:r>
            <a:r>
              <a:rPr lang="ru-RU" sz="13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социального развития Тюменской области, </a:t>
            </a:r>
            <a:r>
              <a:rPr lang="ru-RU" sz="135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Общественного совета </a:t>
            </a:r>
            <a:r>
              <a:rPr lang="ru-RU" sz="135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при </a:t>
            </a:r>
            <a:r>
              <a:rPr lang="ru-RU" sz="135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Департаменте </a:t>
            </a:r>
            <a:r>
              <a:rPr lang="ru-RU" sz="135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социального развития Тюменской области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Общее </a:t>
            </a:r>
            <a:r>
              <a:rPr lang="ru-RU" sz="13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количество подписчиков: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более  </a:t>
            </a:r>
            <a:r>
              <a:rPr lang="ru-RU" sz="15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2300 пользователей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7240" y="6599161"/>
            <a:ext cx="356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16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21440" y="0"/>
            <a:ext cx="734328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</a:pPr>
            <a:r>
              <a:rPr lang="ru-RU" sz="22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Система оценки качества услуг в организациях социального обслуживания Тюменской области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902280" y="650088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175320" y="934920"/>
            <a:ext cx="8860320" cy="18072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Государственный и общественный контроль в сфере социального обслуживания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1043640" y="1200240"/>
            <a:ext cx="2680920" cy="107640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Оценка эффективности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выполнения работниками должностных функций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4207680" y="1155600"/>
            <a:ext cx="4828320" cy="122364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Центр технологического контроля: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контроль качества питания и соблюдения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санитарного законодательства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2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Методические центры: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контроль качества предоставления социальных услуг;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контроль качества социально – медицинской помощи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175320" y="1357200"/>
            <a:ext cx="1353600" cy="637920"/>
          </a:xfrm>
          <a:prstGeom prst="rect">
            <a:avLst/>
          </a:prstGeom>
          <a:solidFill>
            <a:schemeClr val="bg1"/>
          </a:solidFill>
          <a:ln w="9360">
            <a:solidFill>
              <a:srgbClr val="87C8D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Внутренний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контроль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организациях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>
            <a:off x="3855600" y="1379520"/>
            <a:ext cx="1474560" cy="559080"/>
          </a:xfrm>
          <a:prstGeom prst="rect">
            <a:avLst/>
          </a:prstGeom>
          <a:solidFill>
            <a:schemeClr val="bg1"/>
          </a:solidFill>
          <a:ln w="9360">
            <a:solidFill>
              <a:srgbClr val="87C8D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Ведомственный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контроль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8"/>
          <p:cNvSpPr/>
          <p:nvPr/>
        </p:nvSpPr>
        <p:spPr>
          <a:xfrm>
            <a:off x="175320" y="2564640"/>
            <a:ext cx="8860320" cy="27468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1800" algn="ctr">
              <a:lnSpc>
                <a:spcPct val="100000"/>
              </a:lnSpc>
              <a:buClr>
                <a:srgbClr val="000000"/>
              </a:buClr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Формирование независимой системы оценки качества работы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9"/>
          <p:cNvSpPr/>
          <p:nvPr/>
        </p:nvSpPr>
        <p:spPr>
          <a:xfrm>
            <a:off x="225720" y="2839320"/>
            <a:ext cx="4215600" cy="1309760"/>
          </a:xfrm>
          <a:prstGeom prst="rect">
            <a:avLst/>
          </a:prstGeom>
          <a:noFill/>
          <a:ln w="9360">
            <a:solidFill>
              <a:srgbClr val="87C8D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Общественный </a:t>
            </a:r>
            <a:r>
              <a:rPr lang="ru-RU" sz="1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совет</a:t>
            </a:r>
          </a:p>
          <a:p>
            <a:pPr algn="ctr">
              <a:lnSpc>
                <a:spcPct val="100000"/>
              </a:lnSpc>
            </a:pPr>
            <a:r>
              <a:rPr lang="ru-RU" sz="1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i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(создан в 2013 году)</a:t>
            </a:r>
            <a:endParaRPr lang="ru-RU" sz="1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наделен </a:t>
            </a:r>
            <a:r>
              <a:rPr lang="ru-RU" sz="12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полномочиями по проведению независимой оценки в организациях </a:t>
            </a:r>
            <a:endParaRPr lang="ru-RU" sz="1200" b="1" i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регионального </a:t>
            </a:r>
            <a:r>
              <a:rPr lang="ru-RU" sz="12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муниципального уровней </a:t>
            </a:r>
            <a:endParaRPr lang="ru-RU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иных </a:t>
            </a:r>
            <a:r>
              <a:rPr lang="ru-RU" sz="12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организациях </a:t>
            </a:r>
            <a:endParaRPr lang="ru-RU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10"/>
          <p:cNvSpPr/>
          <p:nvPr/>
        </p:nvSpPr>
        <p:spPr>
          <a:xfrm>
            <a:off x="208080" y="4221088"/>
            <a:ext cx="4233600" cy="2439992"/>
          </a:xfrm>
          <a:prstGeom prst="rect">
            <a:avLst/>
          </a:prstGeom>
          <a:noFill/>
          <a:ln w="9360">
            <a:solidFill>
              <a:srgbClr val="87C8D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Представители </a:t>
            </a:r>
            <a:r>
              <a:rPr lang="ru-RU" sz="1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общественности: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родительские комитеты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(созданы во всех психоневрологических 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интернатах в 2010 году)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состав вошли родители,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родственники получателей услуг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попечительские </a:t>
            </a:r>
            <a:r>
              <a:rPr lang="ru-RU" sz="16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советы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(созданы во всех учреждениях отрасли </a:t>
            </a:r>
            <a:endParaRPr lang="ru-RU" sz="12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</a:t>
            </a:r>
            <a:r>
              <a:rPr lang="ru-RU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Социальная политика»  в 2010 году)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состав вошли представители общественных организаций, местных органов самоуправления, родительских комитетов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i="1" strike="noStrike" spc="-1" dirty="0">
                <a:solidFill>
                  <a:srgbClr val="9900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11"/>
          <p:cNvSpPr/>
          <p:nvPr/>
        </p:nvSpPr>
        <p:spPr>
          <a:xfrm>
            <a:off x="4779720" y="2863080"/>
            <a:ext cx="4176360" cy="734400"/>
          </a:xfrm>
          <a:prstGeom prst="rect">
            <a:avLst/>
          </a:prstGeom>
          <a:solidFill>
            <a:schemeClr val="bg1"/>
          </a:solidFill>
          <a:ln w="9360">
            <a:solidFill>
              <a:srgbClr val="87C8D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Региональная нормативная правовая база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12"/>
          <p:cNvSpPr/>
          <p:nvPr/>
        </p:nvSpPr>
        <p:spPr>
          <a:xfrm>
            <a:off x="4779720" y="3574080"/>
            <a:ext cx="41763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Наделение Департамента социального развития функциями уполномоченного органа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13"/>
          <p:cNvSpPr/>
          <p:nvPr/>
        </p:nvSpPr>
        <p:spPr>
          <a:xfrm>
            <a:off x="4716000" y="4051800"/>
            <a:ext cx="4190040" cy="2609280"/>
          </a:xfrm>
          <a:prstGeom prst="rect">
            <a:avLst/>
          </a:prstGeom>
          <a:noFill/>
          <a:ln w="9360">
            <a:solidFill>
              <a:srgbClr val="87C8D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8000"/>
              </a:lnSpc>
            </a:pPr>
            <a:r>
              <a:rPr lang="ru-RU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сопровождение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8000"/>
              </a:lnSpc>
            </a:pPr>
            <a:r>
              <a:rPr lang="ru-RU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системы независимой </a:t>
            </a:r>
            <a:r>
              <a:rPr lang="ru-RU" sz="1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оценки: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85480" algn="just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14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создание </a:t>
            </a:r>
            <a:r>
              <a:rPr lang="ru-RU" sz="14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раздела на официальной странице Департамента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85480" algn="just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14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обеспечение технической возможности выражения мнений потребителями услуг (анкетирование</a:t>
            </a:r>
            <a:r>
              <a:rPr lang="ru-RU" sz="14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</a:p>
          <a:p>
            <a:pPr indent="-285480" algn="just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14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4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жегодное социологическое исследование  среди получателей услуг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85480" algn="just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14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размещение информации на официальном сайте www.bus.gov.ru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06040" y="6661080"/>
            <a:ext cx="237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3280" y="0"/>
            <a:ext cx="85323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Региональная нормативная правовая база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8748360" y="6500880"/>
            <a:ext cx="28728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395640" y="919080"/>
            <a:ext cx="8424720" cy="729720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Постановление Правительства Тюменской области от 25.04.2013 № 131-п «О Порядке образования и типовых правилах организации деятельности общественных советов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при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исполнительных  органах государственной власти Тюменской области»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395640" y="1700640"/>
            <a:ext cx="8352720" cy="75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Распоряжение Правительства Тюменской области от 07.12.2012 № 2527-рп «Об определении исполнительных органов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государственной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власти Тюменской области, при которых должны быть образованы Общественные советы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383040" y="2470320"/>
            <a:ext cx="8424720" cy="729720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Положение об Общественном совете при Департаменте социального развития Тюменской области (утверждено приказом Департамента социального развития Тюменской области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от 21.10.2014 №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428-п)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411120" y="3284984"/>
            <a:ext cx="8424720" cy="787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98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Внесение изменений в Положение об Общественном совете  в целях приведения Положения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в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соответствие с требованиями Федерального закона от 21 июля 2014 г. № 256-ФЗ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         </a:t>
            </a:r>
            <a:r>
              <a:rPr lang="ru-RU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</a:t>
            </a:r>
            <a:r>
              <a:rPr lang="ru-RU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от 26.11.2014  </a:t>
            </a:r>
            <a:r>
              <a:rPr lang="ru-RU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№ </a:t>
            </a:r>
            <a:r>
              <a:rPr lang="ru-RU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486-п,   от 14.01.2015 № 12-п)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7"/>
          <p:cNvSpPr/>
          <p:nvPr/>
        </p:nvSpPr>
        <p:spPr>
          <a:xfrm>
            <a:off x="395640" y="4119480"/>
            <a:ext cx="8424720" cy="729720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Распоряжение Правительства Тюменской  области  от  04.03.2013 № 274-рп «Об утверждении Регионального плана мероприятий («Дорожной карты») "Повышение эффективности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     и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качества услуг в сфере социального обслуживания населения" на 2013- 2018 годы»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395640" y="4941168"/>
            <a:ext cx="8424720" cy="826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Порядок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проведения независимой оценки качества оказания услуг  организациями социального обслуживания (утвержден Решением Общественного совета при Департаменте  социального развития Тюменской области, протокол от 28.10.2013 № 5/13 )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9"/>
          <p:cNvSpPr/>
          <p:nvPr/>
        </p:nvSpPr>
        <p:spPr>
          <a:xfrm>
            <a:off x="395640" y="5776200"/>
            <a:ext cx="8424720" cy="729720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План  Департамента социального развития Тюменской области  по организации проведения независимой оценки качества оказания услуг организациями социального обслуживания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на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период 2016-2018 годов (утвержден приказом Департамента от 30.03.2016 № 69-п)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5840" y="6505920"/>
            <a:ext cx="19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79280" y="-531720"/>
            <a:ext cx="8856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Формирование Общественного совета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второго созыва (2015-2020 гг.)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902280" y="650088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47" name="Table 3"/>
          <p:cNvGraphicFramePr/>
          <p:nvPr>
            <p:extLst>
              <p:ext uri="{D42A27DB-BD31-4B8C-83A1-F6EECF244321}">
                <p14:modId xmlns:p14="http://schemas.microsoft.com/office/powerpoint/2010/main" val="2414273188"/>
              </p:ext>
            </p:extLst>
          </p:nvPr>
        </p:nvGraphicFramePr>
        <p:xfrm>
          <a:off x="142560" y="860760"/>
          <a:ext cx="8757720" cy="5860080"/>
        </p:xfrm>
        <a:graphic>
          <a:graphicData uri="http://schemas.openxmlformats.org/drawingml/2006/table">
            <a:tbl>
              <a:tblPr/>
              <a:tblGrid>
                <a:gridCol w="1701720"/>
                <a:gridCol w="7056000"/>
              </a:tblGrid>
              <a:tr h="83736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600" b="1" i="1" strike="noStrike" spc="-1" dirty="0" smtClean="0">
                        <a:solidFill>
                          <a:srgbClr val="17375E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Microsoft Ya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 dirty="0" smtClean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Сформирован </a:t>
                      </a:r>
                      <a:r>
                        <a:rPr lang="ru-RU" sz="1600" b="1" i="1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на открытой конкурсной основе, включает 15 человек     </a:t>
                      </a:r>
                      <a:r>
                        <a:rPr lang="ru-RU" sz="1600" b="1" i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 </a:t>
                      </a:r>
                      <a:r>
                        <a:rPr lang="ru-RU" sz="1600" b="0" i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           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3494BA"/>
                      </a:solidFill>
                    </a:lnL>
                    <a:lnR w="720">
                      <a:solidFill>
                        <a:srgbClr val="3494BA"/>
                      </a:solidFill>
                    </a:lnR>
                    <a:lnT w="720">
                      <a:solidFill>
                        <a:srgbClr val="3494BA"/>
                      </a:solidFill>
                    </a:lnT>
                    <a:lnB w="1440">
                      <a:solidFill>
                        <a:srgbClr val="3494BA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00636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Требования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96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к членам Общественного совета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3494BA"/>
                      </a:solidFill>
                    </a:lnL>
                    <a:lnR w="720">
                      <a:solidFill>
                        <a:srgbClr val="3494BA"/>
                      </a:solidFill>
                    </a:lnR>
                    <a:lnT w="1440">
                      <a:solidFill>
                        <a:srgbClr val="3494BA"/>
                      </a:solidFill>
                    </a:lnT>
                    <a:lnB w="720">
                      <a:solidFill>
                        <a:srgbClr val="3494BA"/>
                      </a:solidFill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Членом Общественного совета может быть гражданин Российской Федерации, достигший возраста восемнадцати лет и постоянно проживающий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в Тюменской области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i="1" u="sng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Членами Общественного совета не могут быть: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1) лица, замещающие государственные должности, должности государственной службы, муниципальные должности, должности муниципальной </a:t>
                      </a: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службы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2) лица, признанные недееспособными на основании судебного </a:t>
                      </a: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решения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3) лица, имеющие непогашенную или неснятую </a:t>
                      </a: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судимость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4) лица, состоящие в отношении близкого родства или свойства (родители, супруги, дети, братья, сестры, а также братья, сестры, родители и дети супругов) со служащими органа власти, при котором образуется Общественный </a:t>
                      </a: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совет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5) лица, являющиеся подозреваемыми или обвиняемыми по уголовным делам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3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В 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состав Общественного совета должно входить не менее пяти членов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Срок полномочий Общественного совета составляет пять лет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3494BA"/>
                      </a:solidFill>
                    </a:lnL>
                    <a:lnR w="720">
                      <a:solidFill>
                        <a:srgbClr val="3494BA"/>
                      </a:solidFill>
                    </a:lnR>
                    <a:lnT w="1440">
                      <a:solidFill>
                        <a:srgbClr val="3494BA"/>
                      </a:solidFill>
                    </a:lnT>
                    <a:lnB w="720">
                      <a:solidFill>
                        <a:srgbClr val="3494BA"/>
                      </a:solidFill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1567080">
                <a:tc>
                  <a:txBody>
                    <a:bodyPr/>
                    <a:lstStyle/>
                    <a:p>
                      <a:pPr algn="ctr">
                        <a:lnSpc>
                          <a:spcPct val="88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Состав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88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Общественного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88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совета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3494BA"/>
                      </a:solidFill>
                    </a:lnL>
                    <a:lnR w="720">
                      <a:solidFill>
                        <a:srgbClr val="3494BA"/>
                      </a:solidFill>
                    </a:lnR>
                    <a:lnT w="720">
                      <a:solidFill>
                        <a:srgbClr val="3494BA"/>
                      </a:solidFill>
                    </a:lnT>
                    <a:lnB w="720">
                      <a:solidFill>
                        <a:srgbClr val="3494B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8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icrosoft YaHei"/>
                        </a:rPr>
                        <a:t>7</a:t>
                      </a:r>
                      <a:r>
                        <a:rPr lang="ru-RU" sz="1300" b="0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icrosoft YaHei"/>
                        </a:rPr>
                        <a:t> </a:t>
                      </a: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чел. представители общероссийских общественных организаций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88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(ветеранов, </a:t>
                      </a:r>
                      <a:r>
                        <a:rPr lang="ru-RU" sz="1300" b="1" strike="noStrike" spc="-1" dirty="0" smtClean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Всероссийского </a:t>
                      </a: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общества инвалидов, Всероссийского общества слепых, Союза журналистов РФ и др.)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88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88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icrosoft YaHei"/>
                        </a:rPr>
                        <a:t>8 чел. </a:t>
                      </a:r>
                      <a:r>
                        <a:rPr lang="ru-RU" sz="1300" b="0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icrosoft YaHei"/>
                        </a:rPr>
                        <a:t> </a:t>
                      </a: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представители региональных общественных организаций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88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(многодетных семей, защиты материнства, человека труда, СМИ, </a:t>
                      </a:r>
                      <a:r>
                        <a:rPr lang="ru-RU" sz="1300" b="1" strike="noStrike" spc="-1" dirty="0" smtClean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организаций </a:t>
                      </a: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социальной сферы, </a:t>
                      </a:r>
                      <a:r>
                        <a:rPr lang="ru-RU" sz="1300" b="1" strike="noStrike" spc="-1" dirty="0" smtClean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в </a:t>
                      </a:r>
                      <a:r>
                        <a:rPr lang="ru-RU" sz="1300" b="1" strike="noStrike" spc="-1" dirty="0" err="1" smtClean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т.ч</a:t>
                      </a:r>
                      <a:r>
                        <a:rPr lang="ru-RU" sz="1300" b="1" strike="noStrike" spc="-1" dirty="0" smtClean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. оздоровительных</a:t>
                      </a:r>
                      <a:r>
                        <a:rPr lang="ru-RU" sz="13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, молодежных и образовательных организаций)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3494BA"/>
                      </a:solidFill>
                    </a:lnL>
                    <a:lnR w="720">
                      <a:solidFill>
                        <a:srgbClr val="3494BA"/>
                      </a:solidFill>
                    </a:lnR>
                    <a:lnT w="720">
                      <a:solidFill>
                        <a:srgbClr val="3494BA"/>
                      </a:solidFill>
                    </a:lnT>
                    <a:lnB w="720">
                      <a:solidFill>
                        <a:srgbClr val="3494BA"/>
                      </a:solidFill>
                    </a:lnB>
                    <a:noFill/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из них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3494BA"/>
                      </a:solidFill>
                    </a:lnL>
                    <a:lnR w="720">
                      <a:solidFill>
                        <a:srgbClr val="3494BA"/>
                      </a:solidFill>
                    </a:lnR>
                    <a:lnT w="720">
                      <a:solidFill>
                        <a:srgbClr val="3494BA"/>
                      </a:solidFill>
                    </a:lnT>
                    <a:lnB w="720">
                      <a:solidFill>
                        <a:srgbClr val="3494BA"/>
                      </a:solidFill>
                    </a:lnB>
                    <a:solidFill>
                      <a:srgbClr val="3494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8000"/>
                        </a:lnSpc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icrosoft YaHei"/>
                        </a:rPr>
                        <a:t>5 -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ea typeface="Microsoft YaHei"/>
                        </a:rPr>
                        <a:t> 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члены </a:t>
                      </a: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Общественной 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палаты Тюменской области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9640" marR="89640">
                    <a:lnL w="720">
                      <a:solidFill>
                        <a:srgbClr val="3494BA"/>
                      </a:solidFill>
                    </a:lnL>
                    <a:lnR w="720">
                      <a:solidFill>
                        <a:srgbClr val="3494BA"/>
                      </a:solidFill>
                    </a:lnR>
                    <a:lnT w="720">
                      <a:solidFill>
                        <a:srgbClr val="3494BA"/>
                      </a:solidFill>
                    </a:lnT>
                    <a:lnB w="720">
                      <a:solidFill>
                        <a:srgbClr val="3494BA"/>
                      </a:solidFill>
                    </a:lnB>
                    <a:solidFill>
                      <a:srgbClr val="3494B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91865" y="6451948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3280" y="116640"/>
            <a:ext cx="9120960" cy="67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Проведение независимой оценки качества оказания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социальных услуг  в </a:t>
            </a:r>
            <a:r>
              <a:rPr lang="ru-RU" sz="19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2014 </a:t>
            </a: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году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8693280" y="6583320"/>
            <a:ext cx="426240" cy="2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"/>
          <p:cNvSpPr/>
          <p:nvPr/>
        </p:nvSpPr>
        <p:spPr>
          <a:xfrm>
            <a:off x="3898800" y="1700808"/>
            <a:ext cx="2760840" cy="1598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Проведение мониторинга качества оказания услуг 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на основе общедоступной информации об организациях 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 их самотестирования 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при участии</a:t>
            </a:r>
          </a:p>
        </p:txBody>
      </p:sp>
      <p:sp>
        <p:nvSpPr>
          <p:cNvPr id="281" name="CustomShape 4"/>
          <p:cNvSpPr/>
          <p:nvPr/>
        </p:nvSpPr>
        <p:spPr>
          <a:xfrm>
            <a:off x="7524720" y="1573200"/>
            <a:ext cx="1505880" cy="15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5"/>
          <p:cNvSpPr/>
          <p:nvPr/>
        </p:nvSpPr>
        <p:spPr>
          <a:xfrm>
            <a:off x="3059833" y="3324968"/>
            <a:ext cx="4044246" cy="3395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12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п</a:t>
            </a:r>
            <a:r>
              <a:rPr lang="ru-RU" sz="1200" b="1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опечительские советы </a:t>
            </a:r>
            <a:endParaRPr lang="ru-RU" sz="1200" b="1" i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ru-RU" sz="12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и </a:t>
            </a:r>
            <a:r>
              <a:rPr lang="ru-RU" sz="1200" b="1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родительские комитеты организаций:</a:t>
            </a:r>
            <a:r>
              <a:rPr lang="ru-RU" sz="12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endParaRPr lang="ru-RU" sz="1200" i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172170" indent="-17145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проведение инспекционных проверок качества услуг, в том числе организации питания </a:t>
            </a:r>
            <a:r>
              <a:rPr lang="ru-RU" sz="1100" b="1" i="1" spc="-1" dirty="0" smtClean="0">
                <a:uFill>
                  <a:solidFill>
                    <a:srgbClr val="FFFFFF"/>
                  </a:solidFill>
                </a:uFill>
              </a:rPr>
              <a:t>и </a:t>
            </a: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бытовых условий </a:t>
            </a:r>
            <a:endParaRPr lang="ru-RU" sz="1100" b="1" spc="-1" dirty="0">
              <a:uFill>
                <a:solidFill>
                  <a:srgbClr val="FFFFFF"/>
                </a:solidFill>
              </a:uFill>
            </a:endParaRPr>
          </a:p>
          <a:p>
            <a:pPr marL="172170" indent="-17145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участие членов родительских комитетов </a:t>
            </a:r>
            <a:r>
              <a:rPr lang="ru-RU" sz="1100" b="1" i="1" spc="-1" dirty="0" smtClean="0">
                <a:uFill>
                  <a:solidFill>
                    <a:srgbClr val="FFFFFF"/>
                  </a:solidFill>
                </a:uFill>
              </a:rPr>
              <a:t>                       в </a:t>
            </a: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работе конкурсных комиссии по оценке результатов творческих работ клиентов, мастер-классов среди специалистов учреждений</a:t>
            </a:r>
            <a:endParaRPr lang="ru-RU" sz="1100" b="1" spc="-1" dirty="0">
              <a:uFill>
                <a:solidFill>
                  <a:srgbClr val="FFFFFF"/>
                </a:solidFill>
              </a:uFill>
            </a:endParaRPr>
          </a:p>
          <a:p>
            <a:pPr marL="172170" indent="-17145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проведение опросов и анкетирования среди клиентов и родственников на предмет оценки качества предоставляемых услуг </a:t>
            </a:r>
          </a:p>
          <a:p>
            <a:pPr marL="172170" indent="-17145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контрольные закупки </a:t>
            </a:r>
          </a:p>
          <a:p>
            <a:pPr marL="172170" indent="-17145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участие в рассмотрении обращений, жалоб</a:t>
            </a:r>
            <a:endParaRPr lang="ru-RU" sz="1100" b="1" spc="-1" dirty="0">
              <a:uFill>
                <a:solidFill>
                  <a:srgbClr val="FFFFFF"/>
                </a:solidFill>
              </a:uFill>
            </a:endParaRPr>
          </a:p>
          <a:p>
            <a:pPr marL="172170" indent="-17145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участие в ежегодных отчетных собраниях </a:t>
            </a:r>
            <a:r>
              <a:rPr lang="ru-RU" sz="1100" b="1" i="1" spc="-1" dirty="0" smtClean="0">
                <a:uFill>
                  <a:solidFill>
                    <a:srgbClr val="FFFFFF"/>
                  </a:solidFill>
                </a:uFill>
              </a:rPr>
              <a:t>                        с </a:t>
            </a: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родственниками клиентов</a:t>
            </a:r>
            <a:endParaRPr lang="ru-RU" sz="1100" b="1" spc="-1" dirty="0">
              <a:uFill>
                <a:solidFill>
                  <a:srgbClr val="FFFFFF"/>
                </a:solidFill>
              </a:uFill>
            </a:endParaRPr>
          </a:p>
          <a:p>
            <a:pPr marL="172170" indent="-17145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участие </a:t>
            </a:r>
            <a:r>
              <a:rPr lang="ru-RU" sz="1100" b="1" i="1" spc="-1" dirty="0" smtClean="0">
                <a:uFill>
                  <a:solidFill>
                    <a:srgbClr val="FFFFFF"/>
                  </a:solidFill>
                </a:uFill>
              </a:rPr>
              <a:t>членов родительских комитетов                        в </a:t>
            </a:r>
            <a:r>
              <a:rPr lang="ru-RU" sz="1100" b="1" i="1" spc="-1" dirty="0">
                <a:uFill>
                  <a:solidFill>
                    <a:srgbClr val="FFFFFF"/>
                  </a:solidFill>
                </a:uFill>
              </a:rPr>
              <a:t>решении вопросов по обеспечению прав и законных интересов граждан, признанных </a:t>
            </a:r>
            <a:r>
              <a:rPr lang="ru-RU" sz="1100" b="1" i="1" spc="-1" dirty="0" smtClean="0">
                <a:uFill>
                  <a:solidFill>
                    <a:srgbClr val="FFFFFF"/>
                  </a:solidFill>
                </a:uFill>
              </a:rPr>
              <a:t>недееспособными</a:t>
            </a:r>
            <a:endParaRPr lang="ru-RU" sz="1100" b="1" i="1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ts val="96"/>
              </a:lnSpc>
            </a:pPr>
            <a:r>
              <a:rPr lang="ru-RU" sz="12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41760" y="1700808"/>
            <a:ext cx="2877480" cy="2004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Разработка НПА:</a:t>
            </a:r>
          </a:p>
          <a:p>
            <a:pPr marL="628650" lvl="1" indent="-171450" algn="ctr">
              <a:buFont typeface="Wingdings" pitchFamily="2" charset="2"/>
              <a:buChar char="Ø"/>
            </a:pPr>
            <a:r>
              <a:rPr lang="ru-RU" sz="1200" b="1" spc="-1" dirty="0" smtClean="0">
                <a:uFill>
                  <a:solidFill>
                    <a:srgbClr val="FFFFFF"/>
                  </a:solidFill>
                </a:uFill>
              </a:rPr>
              <a:t>Утверждение </a:t>
            </a:r>
            <a:r>
              <a:rPr lang="ru-RU" sz="1200" b="1" spc="-1" dirty="0">
                <a:uFill>
                  <a:solidFill>
                    <a:srgbClr val="FFFFFF"/>
                  </a:solidFill>
                </a:uFill>
              </a:rPr>
              <a:t>Порядка </a:t>
            </a:r>
            <a:endParaRPr lang="ru-RU" sz="1200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uFill>
                  <a:solidFill>
                    <a:srgbClr val="FFFFFF"/>
                  </a:solidFill>
                </a:uFill>
              </a:rPr>
              <a:t>проведения независимой оценки</a:t>
            </a:r>
          </a:p>
          <a:p>
            <a:pPr marL="171450" indent="-171450" algn="ctr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b="1" spc="-1" dirty="0">
                <a:uFill>
                  <a:solidFill>
                    <a:srgbClr val="FFFFFF"/>
                  </a:solidFill>
                </a:uFill>
              </a:rPr>
              <a:t>Определение критериев </a:t>
            </a:r>
            <a:endParaRPr lang="ru-RU" sz="1200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uFill>
                  <a:solidFill>
                    <a:srgbClr val="FFFFFF"/>
                  </a:solidFill>
                </a:uFill>
              </a:rPr>
              <a:t>оценки качества оказания социальных услуг</a:t>
            </a:r>
            <a:endParaRPr lang="ru-RU" sz="1200" spc="-1" dirty="0">
              <a:uFill>
                <a:solidFill>
                  <a:srgbClr val="FFFFFF"/>
                </a:solidFill>
              </a:uFill>
            </a:endParaRPr>
          </a:p>
          <a:p>
            <a:pPr marL="171450" indent="-171450" algn="ctr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b="1" spc="-1" dirty="0">
                <a:uFill>
                  <a:solidFill>
                    <a:srgbClr val="FFFFFF"/>
                  </a:solidFill>
                </a:uFill>
              </a:rPr>
              <a:t>Формирование перечня организаций с учетом их типов </a:t>
            </a: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uFill>
                  <a:solidFill>
                    <a:srgbClr val="FFFFFF"/>
                  </a:solidFill>
                </a:uFill>
              </a:rPr>
              <a:t>и видов оказываемых услуг</a:t>
            </a:r>
            <a:endParaRPr lang="ru-RU" sz="1200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Picture 25"/>
          <p:cNvPicPr/>
          <p:nvPr/>
        </p:nvPicPr>
        <p:blipFill>
          <a:blip r:embed="rId3"/>
          <a:stretch/>
        </p:blipFill>
        <p:spPr>
          <a:xfrm>
            <a:off x="0" y="1274760"/>
            <a:ext cx="3150360" cy="245520"/>
          </a:xfrm>
          <a:prstGeom prst="rect">
            <a:avLst/>
          </a:prstGeom>
          <a:ln>
            <a:noFill/>
          </a:ln>
        </p:spPr>
      </p:pic>
      <p:sp>
        <p:nvSpPr>
          <p:cNvPr id="286" name="CustomShape 7"/>
          <p:cNvSpPr/>
          <p:nvPr/>
        </p:nvSpPr>
        <p:spPr>
          <a:xfrm>
            <a:off x="0" y="1274760"/>
            <a:ext cx="31536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"/>
          <p:cNvSpPr/>
          <p:nvPr/>
        </p:nvSpPr>
        <p:spPr>
          <a:xfrm rot="10800000" flipV="1">
            <a:off x="182644" y="4128840"/>
            <a:ext cx="2736596" cy="2252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Объекты </a:t>
            </a:r>
            <a:endParaRPr lang="ru-RU" sz="15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независимой оценки</a:t>
            </a:r>
            <a:r>
              <a:rPr lang="ru-RU" sz="15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ru-RU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20 организаций </a:t>
            </a:r>
            <a:r>
              <a:rPr lang="ru-RU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социального </a:t>
            </a:r>
            <a:r>
              <a:rPr lang="ru-RU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обслуживания </a:t>
            </a:r>
            <a:r>
              <a:rPr lang="ru-RU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различных </a:t>
            </a:r>
            <a:r>
              <a:rPr lang="ru-RU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типов и </a:t>
            </a:r>
            <a:r>
              <a:rPr lang="ru-RU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видов </a:t>
            </a:r>
            <a:r>
              <a:rPr lang="ru-RU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оказываемых </a:t>
            </a:r>
            <a:r>
              <a:rPr lang="ru-RU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услуг</a:t>
            </a:r>
          </a:p>
          <a:p>
            <a:pPr algn="ctr">
              <a:lnSpc>
                <a:spcPct val="100000"/>
              </a:lnSpc>
            </a:pPr>
            <a:r>
              <a:rPr lang="ru-RU" sz="12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(100</a:t>
            </a:r>
            <a:r>
              <a:rPr lang="ru-RU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% от всех </a:t>
            </a:r>
            <a:r>
              <a:rPr lang="ru-RU" sz="12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региональных </a:t>
            </a:r>
            <a:r>
              <a:rPr lang="ru-RU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стационарных </a:t>
            </a:r>
            <a:r>
              <a:rPr lang="ru-RU" sz="12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организаций,              из </a:t>
            </a:r>
            <a:r>
              <a:rPr lang="ru-RU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них 70% </a:t>
            </a:r>
            <a:r>
              <a:rPr lang="ru-RU" sz="12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организаций для пожилых и ветеранов)</a:t>
            </a:r>
            <a:endParaRPr lang="ru-RU" sz="1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9"/>
          <p:cNvSpPr/>
          <p:nvPr/>
        </p:nvSpPr>
        <p:spPr>
          <a:xfrm>
            <a:off x="7070168" y="4128840"/>
            <a:ext cx="2052720" cy="1748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Результаты анкетирования: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2014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году удовлетворенность социальным обслуживанием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составила 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96%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10"/>
          <p:cNvSpPr/>
          <p:nvPr/>
        </p:nvSpPr>
        <p:spPr>
          <a:xfrm>
            <a:off x="7367040" y="1628800"/>
            <a:ext cx="1705680" cy="2019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Подготовка, утверждение и размещение итогов независимой оценки, </a:t>
            </a:r>
            <a:r>
              <a:rPr lang="ru-RU" sz="12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планов мероприятий организаций</a:t>
            </a:r>
            <a:endParaRPr lang="ru-RU" sz="12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www.admtyumen.ru</a:t>
            </a:r>
            <a:r>
              <a:rPr lang="ru-RU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сайтах </a:t>
            </a:r>
            <a:r>
              <a:rPr lang="ru-RU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организаций</a:t>
            </a:r>
            <a:r>
              <a:rPr lang="ru-RU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11"/>
          <p:cNvSpPr/>
          <p:nvPr/>
        </p:nvSpPr>
        <p:spPr>
          <a:xfrm>
            <a:off x="0" y="880200"/>
            <a:ext cx="9072720" cy="89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соответствии с </a:t>
            </a:r>
            <a:r>
              <a:rPr lang="ru-RU" sz="13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приказом Минтруда России от 30.08.2013 </a:t>
            </a:r>
            <a:r>
              <a:rPr lang="ru-RU" sz="13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№ </a:t>
            </a:r>
            <a:r>
              <a:rPr lang="ru-RU" sz="13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391а</a:t>
            </a:r>
          </a:p>
          <a:p>
            <a:pPr algn="ctr">
              <a:lnSpc>
                <a:spcPct val="100000"/>
              </a:lnSpc>
            </a:pPr>
            <a:r>
              <a:rPr lang="ru-RU" sz="13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«О методических рекомендациях по проведению независимой оценки качества работы организаций, оказывающих социальные услуги в сфере социального обслуживания</a:t>
            </a: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12"/>
          <p:cNvSpPr/>
          <p:nvPr/>
        </p:nvSpPr>
        <p:spPr>
          <a:xfrm>
            <a:off x="7367040" y="1412776"/>
            <a:ext cx="174024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1" i="1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квартал 2014 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13"/>
          <p:cNvSpPr/>
          <p:nvPr/>
        </p:nvSpPr>
        <p:spPr>
          <a:xfrm>
            <a:off x="2944440" y="1844824"/>
            <a:ext cx="1050840" cy="131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ffectLst>
            <a:outerShdw dist="38184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14"/>
          <p:cNvSpPr/>
          <p:nvPr/>
        </p:nvSpPr>
        <p:spPr>
          <a:xfrm>
            <a:off x="2483640" y="2340904"/>
            <a:ext cx="1775520" cy="19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15"/>
          <p:cNvSpPr/>
          <p:nvPr/>
        </p:nvSpPr>
        <p:spPr>
          <a:xfrm>
            <a:off x="6564960" y="1939504"/>
            <a:ext cx="780480" cy="114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ffectLst>
            <a:outerShdw dist="38184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6"/>
          <p:cNvSpPr/>
          <p:nvPr/>
        </p:nvSpPr>
        <p:spPr>
          <a:xfrm>
            <a:off x="41760" y="3009960"/>
            <a:ext cx="287748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06400" y="6583320"/>
            <a:ext cx="20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5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3280" y="116640"/>
            <a:ext cx="9120960" cy="67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Проведение независимой оценки качества оказания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социальных услуг  в 2015 году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8693280" y="6583320"/>
            <a:ext cx="426240" cy="2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"/>
          <p:cNvSpPr/>
          <p:nvPr/>
        </p:nvSpPr>
        <p:spPr>
          <a:xfrm>
            <a:off x="3898800" y="1857600"/>
            <a:ext cx="2760840" cy="1598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Общественный совет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(заседание в режиме видеоконференцсвязи                      с УСЗН и организациями)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7524720" y="1573200"/>
            <a:ext cx="1505880" cy="15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2" name="Picture 16"/>
          <p:cNvPicPr/>
          <p:nvPr/>
        </p:nvPicPr>
        <p:blipFill>
          <a:blip r:embed="rId3"/>
          <a:stretch/>
        </p:blipFill>
        <p:spPr>
          <a:xfrm>
            <a:off x="2635200" y="2274840"/>
            <a:ext cx="1775520" cy="303840"/>
          </a:xfrm>
          <a:prstGeom prst="rect">
            <a:avLst/>
          </a:prstGeom>
          <a:ln>
            <a:noFill/>
          </a:ln>
        </p:spPr>
      </p:pic>
      <p:sp>
        <p:nvSpPr>
          <p:cNvPr id="283" name="CustomShape 5"/>
          <p:cNvSpPr/>
          <p:nvPr/>
        </p:nvSpPr>
        <p:spPr>
          <a:xfrm>
            <a:off x="3347864" y="3505320"/>
            <a:ext cx="3495059" cy="321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1200" b="1" i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выезды членов Общественного совета в организации социального обслуживания</a:t>
            </a:r>
            <a:endParaRPr lang="ru-RU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i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личные встречи с гражданами,   специалистами и руководителями учреждений</a:t>
            </a:r>
            <a:endParaRPr lang="ru-RU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i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участие в анкетировании, опросах   получателей социальных услуг, комитетов  родственников </a:t>
            </a:r>
            <a:endParaRPr lang="ru-RU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i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мониторинг интернет-сайтов</a:t>
            </a:r>
            <a:endParaRPr lang="ru-RU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i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контрольные закупки</a:t>
            </a:r>
            <a:endParaRPr lang="ru-RU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i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</a:t>
            </a:r>
            <a:r>
              <a:rPr lang="ru-RU" sz="1200" b="1" i="1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зучение информации                                    об </a:t>
            </a:r>
            <a:r>
              <a:rPr lang="ru-RU" sz="1200" b="1" i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организациях в </a:t>
            </a:r>
            <a:r>
              <a:rPr lang="ru-RU" sz="1200" b="1" i="1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общедоступных источниках </a:t>
            </a:r>
            <a:r>
              <a:rPr lang="ru-RU" sz="1200" b="1" i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информации</a:t>
            </a:r>
            <a:endParaRPr lang="ru-RU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i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</a:t>
            </a:r>
            <a:r>
              <a:rPr lang="ru-RU" sz="1200" b="1" i="1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одготовка предложений                            по  </a:t>
            </a:r>
            <a:r>
              <a:rPr lang="ru-RU" sz="1200" b="1" i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совершенствованию работы организаций</a:t>
            </a:r>
            <a:endParaRPr lang="ru-RU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96"/>
              </a:lnSpc>
            </a:pPr>
            <a:r>
              <a:rPr lang="ru-RU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41760" y="1887480"/>
            <a:ext cx="2877480" cy="24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Организация-оператор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по сбору, обобщению и анализу информации о качестве оказания услуг организациями –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Областной центр «Семья»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5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(финансирование в рамках госзадания)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Picture 25"/>
          <p:cNvPicPr/>
          <p:nvPr/>
        </p:nvPicPr>
        <p:blipFill>
          <a:blip r:embed="rId4"/>
          <a:stretch/>
        </p:blipFill>
        <p:spPr>
          <a:xfrm>
            <a:off x="0" y="1274760"/>
            <a:ext cx="3150360" cy="245520"/>
          </a:xfrm>
          <a:prstGeom prst="rect">
            <a:avLst/>
          </a:prstGeom>
          <a:ln>
            <a:noFill/>
          </a:ln>
        </p:spPr>
      </p:pic>
      <p:sp>
        <p:nvSpPr>
          <p:cNvPr id="286" name="CustomShape 7"/>
          <p:cNvSpPr/>
          <p:nvPr/>
        </p:nvSpPr>
        <p:spPr>
          <a:xfrm>
            <a:off x="0" y="1274760"/>
            <a:ext cx="31536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"/>
          <p:cNvSpPr/>
          <p:nvPr/>
        </p:nvSpPr>
        <p:spPr>
          <a:xfrm rot="10800000" flipV="1">
            <a:off x="164416" y="4581128"/>
            <a:ext cx="2754824" cy="18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Объекты </a:t>
            </a:r>
            <a:endParaRPr lang="ru-RU" sz="15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независимой оценки</a:t>
            </a:r>
            <a:r>
              <a:rPr lang="ru-RU" sz="15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 комплексных центров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социального обслуживания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населения, из них </a:t>
            </a:r>
            <a:endParaRPr lang="en-US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24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муниципальных центра </a:t>
            </a:r>
            <a:endParaRPr lang="ru-RU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 1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центр областного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уровня </a:t>
            </a: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ru-RU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12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50% от общего количества </a:t>
            </a: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ru-RU" sz="12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всех организаций)</a:t>
            </a:r>
            <a:endParaRPr lang="ru-RU" sz="120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9"/>
          <p:cNvSpPr/>
          <p:nvPr/>
        </p:nvSpPr>
        <p:spPr>
          <a:xfrm>
            <a:off x="6956640" y="5013176"/>
            <a:ext cx="2052720" cy="1706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Результаты </a:t>
            </a:r>
            <a:r>
              <a:rPr lang="ru-RU" sz="15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анкетирования: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2015 году удовлетворенность социальным обслуживанием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составила 100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%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10"/>
          <p:cNvSpPr/>
          <p:nvPr/>
        </p:nvSpPr>
        <p:spPr>
          <a:xfrm>
            <a:off x="7367040" y="1872720"/>
            <a:ext cx="1663560" cy="191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Итоги </a:t>
            </a: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независимой </a:t>
            </a:r>
            <a:r>
              <a:rPr lang="ru-RU" sz="1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утверждены и размещены на www.admtyumen.ru, сайтах </a:t>
            </a:r>
            <a:r>
              <a:rPr lang="ru-RU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организаций,</a:t>
            </a:r>
          </a:p>
          <a:p>
            <a:pPr algn="ctr">
              <a:lnSpc>
                <a:spcPct val="100000"/>
              </a:lnSpc>
            </a:pPr>
            <a:r>
              <a:rPr lang="ru-RU" sz="1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официальном сайте</a:t>
            </a:r>
          </a:p>
          <a:p>
            <a:pPr algn="ctr">
              <a:lnSpc>
                <a:spcPct val="100000"/>
              </a:lnSpc>
            </a:pPr>
            <a:r>
              <a:rPr lang="en-US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www.bus.qov.ru</a:t>
            </a:r>
            <a:r>
              <a:rPr lang="ru-RU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11"/>
          <p:cNvSpPr/>
          <p:nvPr/>
        </p:nvSpPr>
        <p:spPr>
          <a:xfrm>
            <a:off x="0" y="880200"/>
            <a:ext cx="9072720" cy="89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соответствии с Федеральным законом от 21.07.2014 № 256-ФЗ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"О внесении изменений в отдельные законодательные акты Российской Федерации по вопросам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проведения независимой оценки качества оказания услуг организациями в сфере культуры,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социального обслуживания, охраны здоровья и образования</a:t>
            </a: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12"/>
          <p:cNvSpPr/>
          <p:nvPr/>
        </p:nvSpPr>
        <p:spPr>
          <a:xfrm>
            <a:off x="7236296" y="1595160"/>
            <a:ext cx="1870984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1" i="1" strike="noStrike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2-3 </a:t>
            </a:r>
            <a:r>
              <a:rPr lang="ru-RU" sz="1300" b="1" i="1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квартал </a:t>
            </a:r>
            <a:r>
              <a:rPr lang="ru-RU" sz="1300" b="1" i="1" strike="noStrike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2015 </a:t>
            </a:r>
            <a:r>
              <a:rPr lang="ru-RU" sz="1300" b="1" i="1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13"/>
          <p:cNvSpPr/>
          <p:nvPr/>
        </p:nvSpPr>
        <p:spPr>
          <a:xfrm>
            <a:off x="2944440" y="1987920"/>
            <a:ext cx="1050840" cy="131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ffectLst>
            <a:outerShdw dist="38184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14"/>
          <p:cNvSpPr/>
          <p:nvPr/>
        </p:nvSpPr>
        <p:spPr>
          <a:xfrm>
            <a:off x="2554436" y="2586600"/>
            <a:ext cx="1775520" cy="19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9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Предварительные результаты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15"/>
          <p:cNvSpPr/>
          <p:nvPr/>
        </p:nvSpPr>
        <p:spPr>
          <a:xfrm>
            <a:off x="6564960" y="2082600"/>
            <a:ext cx="780480" cy="114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ffectLst>
            <a:outerShdw dist="38184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6"/>
          <p:cNvSpPr/>
          <p:nvPr/>
        </p:nvSpPr>
        <p:spPr>
          <a:xfrm>
            <a:off x="41760" y="3009960"/>
            <a:ext cx="287748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Справочно: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учреждение в 2015 году не входило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перечень организаций,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оказывающих социальные услуги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38" y="3645073"/>
            <a:ext cx="1890245" cy="1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0472" y="6532824"/>
            <a:ext cx="299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6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83671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364000" y="829440"/>
            <a:ext cx="465840" cy="302400"/>
          </a:xfrm>
          <a:prstGeom prst="actionButtonHome">
            <a:avLst/>
          </a:prstGeom>
          <a:solidFill>
            <a:srgbClr val="FFFFCC">
              <a:alpha val="62000"/>
            </a:srgbClr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6012000" y="841320"/>
            <a:ext cx="286488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indent="-215640" algn="just">
              <a:lnSpc>
                <a:spcPct val="85000"/>
              </a:lnSpc>
              <a:buClr>
                <a:srgbClr val="000000"/>
              </a:buClr>
              <a:buFont typeface="Arial"/>
              <a:buChar char="-"/>
            </a:pPr>
            <a:r>
              <a:rPr lang="ru-RU" sz="9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r>
              <a:rPr lang="ru-RU" sz="12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психоневрологические интернаты </a:t>
            </a:r>
            <a:r>
              <a:rPr lang="ru-RU" sz="12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(7 ед.)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7" name="Table 3"/>
          <p:cNvGraphicFramePr/>
          <p:nvPr>
            <p:extLst>
              <p:ext uri="{D42A27DB-BD31-4B8C-83A1-F6EECF244321}">
                <p14:modId xmlns:p14="http://schemas.microsoft.com/office/powerpoint/2010/main" val="2938243520"/>
              </p:ext>
            </p:extLst>
          </p:nvPr>
        </p:nvGraphicFramePr>
        <p:xfrm>
          <a:off x="5119560" y="3056040"/>
          <a:ext cx="3917520" cy="3681720"/>
        </p:xfrm>
        <a:graphic>
          <a:graphicData uri="http://schemas.openxmlformats.org/drawingml/2006/table">
            <a:tbl>
              <a:tblPr/>
              <a:tblGrid>
                <a:gridCol w="2333520"/>
                <a:gridCol w="1584000"/>
              </a:tblGrid>
              <a:tr h="123732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Общие  критерии , установленные приказом Минтруда  России от 30 августа 2013 г. N </a:t>
                      </a:r>
                      <a:r>
                        <a:rPr lang="ru-RU" sz="10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391а</a:t>
                      </a:r>
                    </a:p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000" b="0" i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(с декабря 2014 года критерии и показатели установлены приказом Минтруда России № 995н от 08.12.2014)</a:t>
                      </a:r>
                      <a:endParaRPr lang="ru-RU" sz="1000" b="0" i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Среднее значение достигнутых показателей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(максимальное значение 10 баллов), установленных  нормативным актом субъекта  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29920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Открытость и доступность информации об организации социального обслуживания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000" b="1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9 баллов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80760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Комфортность условий и доступность получения социальных услуг, в том числе для граждан с ограниченными возможностями здоровья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000" b="1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9 баллов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680760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Доброжелательность, вежливость и компетентность работников организации социального обслуживания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000" b="1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  баллов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52960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Удовлетворенность качеством обслуживания в организации социального обслуживания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ru-RU" sz="1000" b="1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 баллов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6000" marR="36000">
                    <a:lnL w="5760">
                      <a:solidFill>
                        <a:srgbClr val="4F81BD"/>
                      </a:solidFill>
                    </a:lnL>
                    <a:lnR w="5760">
                      <a:solidFill>
                        <a:srgbClr val="4F81BD"/>
                      </a:solidFill>
                    </a:lnR>
                    <a:lnT w="5760">
                      <a:solidFill>
                        <a:srgbClr val="4F81BD"/>
                      </a:solidFill>
                    </a:lnT>
                    <a:lnB w="5760">
                      <a:solidFill>
                        <a:srgbClr val="4F81BD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78" name="CustomShape 4"/>
          <p:cNvSpPr/>
          <p:nvPr/>
        </p:nvSpPr>
        <p:spPr>
          <a:xfrm>
            <a:off x="5364000" y="1206360"/>
            <a:ext cx="465840" cy="354960"/>
          </a:xfrm>
          <a:prstGeom prst="actionButtonHome">
            <a:avLst/>
          </a:prstGeom>
          <a:solidFill>
            <a:srgbClr val="99CCFF">
              <a:alpha val="67000"/>
            </a:srgbClr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5"/>
          <p:cNvSpPr/>
          <p:nvPr/>
        </p:nvSpPr>
        <p:spPr>
          <a:xfrm>
            <a:off x="5870880" y="1175400"/>
            <a:ext cx="300600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indent="-215640" algn="just">
              <a:lnSpc>
                <a:spcPct val="85000"/>
              </a:lnSpc>
              <a:buClr>
                <a:srgbClr val="000000"/>
              </a:buClr>
              <a:buFont typeface="Arial"/>
              <a:buChar char="-"/>
            </a:pPr>
            <a:r>
              <a:rPr lang="ru-RU" sz="9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r>
              <a:rPr lang="ru-RU" sz="1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дома-интернаты для пожилых </a:t>
            </a:r>
            <a:r>
              <a:rPr lang="ru-RU" sz="1200" b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и </a:t>
            </a:r>
            <a:r>
              <a:rPr lang="ru-RU" sz="1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инвалидов (4 ед.)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Picture 43"/>
          <p:cNvPicPr/>
          <p:nvPr/>
        </p:nvPicPr>
        <p:blipFill>
          <a:blip r:embed="rId3"/>
          <a:stretch/>
        </p:blipFill>
        <p:spPr>
          <a:xfrm>
            <a:off x="0" y="1053360"/>
            <a:ext cx="5076000" cy="5600160"/>
          </a:xfrm>
          <a:prstGeom prst="rect">
            <a:avLst/>
          </a:prstGeom>
          <a:ln w="9360">
            <a:solidFill>
              <a:schemeClr val="tx2">
                <a:lumMod val="60000"/>
                <a:lumOff val="40000"/>
              </a:schemeClr>
            </a:solidFill>
            <a:miter/>
          </a:ln>
          <a:effectLst>
            <a:outerShdw dist="38184" dir="27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181" name="CustomShape 6"/>
          <p:cNvSpPr/>
          <p:nvPr/>
        </p:nvSpPr>
        <p:spPr>
          <a:xfrm>
            <a:off x="182520" y="3443400"/>
            <a:ext cx="191520" cy="213480"/>
          </a:xfrm>
          <a:prstGeom prst="actionButtonHome">
            <a:avLst/>
          </a:prstGeom>
          <a:solidFill>
            <a:srgbClr val="00B050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7"/>
          <p:cNvSpPr/>
          <p:nvPr/>
        </p:nvSpPr>
        <p:spPr>
          <a:xfrm>
            <a:off x="5364000" y="1685880"/>
            <a:ext cx="465840" cy="288360"/>
          </a:xfrm>
          <a:prstGeom prst="actionButtonHome">
            <a:avLst/>
          </a:prstGeom>
          <a:solidFill>
            <a:srgbClr val="95B3D7">
              <a:alpha val="69000"/>
            </a:srgbClr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8"/>
          <p:cNvSpPr/>
          <p:nvPr/>
        </p:nvSpPr>
        <p:spPr>
          <a:xfrm rot="10800000" flipV="1">
            <a:off x="5854320" y="1679616"/>
            <a:ext cx="3131280" cy="3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85000"/>
              </a:lnSpc>
            </a:pPr>
            <a:r>
              <a:rPr lang="ru-RU" sz="9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 </a:t>
            </a:r>
            <a:r>
              <a:rPr lang="ru-RU" sz="1200" b="1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г</a:t>
            </a:r>
            <a:r>
              <a:rPr lang="ru-RU" sz="1200" b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еронтологический </a:t>
            </a:r>
            <a:r>
              <a:rPr lang="ru-RU" sz="1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центр (1 ед.)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9"/>
          <p:cNvSpPr/>
          <p:nvPr/>
        </p:nvSpPr>
        <p:spPr>
          <a:xfrm>
            <a:off x="5364000" y="2046240"/>
            <a:ext cx="465840" cy="288360"/>
          </a:xfrm>
          <a:prstGeom prst="actionButtonHome">
            <a:avLst/>
          </a:prstGeom>
          <a:solidFill>
            <a:srgbClr val="D99694">
              <a:alpha val="60000"/>
            </a:srgbClr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0"/>
          <p:cNvSpPr/>
          <p:nvPr/>
        </p:nvSpPr>
        <p:spPr>
          <a:xfrm>
            <a:off x="5853240" y="2000160"/>
            <a:ext cx="3131280" cy="19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85000"/>
              </a:lnSpc>
            </a:pPr>
            <a:r>
              <a:rPr lang="ru-RU" sz="9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 </a:t>
            </a:r>
            <a:r>
              <a:rPr lang="ru-RU" sz="12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специальный</a:t>
            </a:r>
            <a:r>
              <a:rPr lang="ru-RU" sz="9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12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дом-интернат (1 ед.)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11"/>
          <p:cNvSpPr/>
          <p:nvPr/>
        </p:nvSpPr>
        <p:spPr>
          <a:xfrm>
            <a:off x="5364000" y="2400480"/>
            <a:ext cx="465840" cy="253440"/>
          </a:xfrm>
          <a:prstGeom prst="actionButtonHome">
            <a:avLst/>
          </a:prstGeom>
          <a:solidFill>
            <a:srgbClr val="FFC000">
              <a:alpha val="69000"/>
            </a:srgbClr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2"/>
          <p:cNvSpPr/>
          <p:nvPr/>
        </p:nvSpPr>
        <p:spPr>
          <a:xfrm rot="10800000" flipV="1">
            <a:off x="5826240" y="2307672"/>
            <a:ext cx="6047640" cy="3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71450" indent="-171450" algn="just">
              <a:lnSpc>
                <a:spcPct val="85000"/>
              </a:lnSpc>
              <a:buFontTx/>
              <a:buChar char="-"/>
            </a:pPr>
            <a:r>
              <a:rPr lang="ru-RU" sz="1200" b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детский </a:t>
            </a:r>
            <a:r>
              <a:rPr lang="ru-RU" sz="1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психоневрологический   </a:t>
            </a:r>
            <a:endParaRPr lang="ru-RU" sz="1200" b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marL="171450" indent="-171450" algn="just">
              <a:lnSpc>
                <a:spcPct val="85000"/>
              </a:lnSpc>
              <a:buFontTx/>
              <a:buChar char="-"/>
            </a:pPr>
            <a:r>
              <a:rPr lang="ru-RU" sz="1200" b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дом- </a:t>
            </a:r>
            <a:r>
              <a:rPr lang="ru-RU" sz="1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интернат (1 ед.)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13"/>
          <p:cNvSpPr/>
          <p:nvPr/>
        </p:nvSpPr>
        <p:spPr>
          <a:xfrm>
            <a:off x="5364000" y="2773440"/>
            <a:ext cx="465840" cy="223200"/>
          </a:xfrm>
          <a:prstGeom prst="actionButtonHome">
            <a:avLst/>
          </a:prstGeom>
          <a:solidFill>
            <a:srgbClr val="00B050">
              <a:alpha val="63000"/>
            </a:srgbClr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"/>
          <p:cNvSpPr/>
          <p:nvPr/>
        </p:nvSpPr>
        <p:spPr>
          <a:xfrm rot="10800000" flipV="1">
            <a:off x="5871816" y="2706263"/>
            <a:ext cx="3182040" cy="3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85000"/>
              </a:lnSpc>
            </a:pPr>
            <a:r>
              <a:rPr lang="ru-RU" sz="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</a:t>
            </a:r>
            <a:r>
              <a:rPr lang="ru-RU" sz="1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пансионат для ветеранов войны </a:t>
            </a:r>
            <a:r>
              <a:rPr lang="ru-RU" sz="1200" b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и </a:t>
            </a:r>
            <a:r>
              <a:rPr lang="ru-RU" sz="1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труда  (1 ед.)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5"/>
          <p:cNvSpPr/>
          <p:nvPr/>
        </p:nvSpPr>
        <p:spPr>
          <a:xfrm>
            <a:off x="314280" y="4076640"/>
            <a:ext cx="191520" cy="137520"/>
          </a:xfrm>
          <a:prstGeom prst="actionButtonHome">
            <a:avLst/>
          </a:prstGeom>
          <a:solidFill>
            <a:srgbClr val="99CCFF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6"/>
          <p:cNvSpPr/>
          <p:nvPr/>
        </p:nvSpPr>
        <p:spPr>
          <a:xfrm>
            <a:off x="1258920" y="3274920"/>
            <a:ext cx="191520" cy="137520"/>
          </a:xfrm>
          <a:prstGeom prst="actionButtonHome">
            <a:avLst/>
          </a:prstGeom>
          <a:solidFill>
            <a:srgbClr val="99CCFF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7"/>
          <p:cNvSpPr/>
          <p:nvPr/>
        </p:nvSpPr>
        <p:spPr>
          <a:xfrm>
            <a:off x="1413000" y="4292640"/>
            <a:ext cx="192960" cy="137520"/>
          </a:xfrm>
          <a:prstGeom prst="actionButtonHome">
            <a:avLst/>
          </a:prstGeom>
          <a:solidFill>
            <a:srgbClr val="99CCFF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8"/>
          <p:cNvSpPr/>
          <p:nvPr/>
        </p:nvSpPr>
        <p:spPr>
          <a:xfrm>
            <a:off x="1835280" y="5084640"/>
            <a:ext cx="192960" cy="137520"/>
          </a:xfrm>
          <a:prstGeom prst="actionButtonHome">
            <a:avLst/>
          </a:prstGeom>
          <a:solidFill>
            <a:srgbClr val="99CCFF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9"/>
          <p:cNvSpPr/>
          <p:nvPr/>
        </p:nvSpPr>
        <p:spPr>
          <a:xfrm>
            <a:off x="2397240" y="4562640"/>
            <a:ext cx="192960" cy="137520"/>
          </a:xfrm>
          <a:prstGeom prst="actionButtonHome">
            <a:avLst/>
          </a:prstGeom>
          <a:solidFill>
            <a:srgbClr val="B9CDE5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0"/>
          <p:cNvSpPr/>
          <p:nvPr/>
        </p:nvSpPr>
        <p:spPr>
          <a:xfrm>
            <a:off x="684360" y="3130560"/>
            <a:ext cx="191520" cy="212040"/>
          </a:xfrm>
          <a:prstGeom prst="actionButtonHome">
            <a:avLst/>
          </a:prstGeom>
          <a:solidFill>
            <a:srgbClr val="FFFFCC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1"/>
          <p:cNvSpPr/>
          <p:nvPr/>
        </p:nvSpPr>
        <p:spPr>
          <a:xfrm>
            <a:off x="617760" y="3663360"/>
            <a:ext cx="192960" cy="213480"/>
          </a:xfrm>
          <a:prstGeom prst="actionButtonHome">
            <a:avLst/>
          </a:prstGeom>
          <a:solidFill>
            <a:srgbClr val="FFFFCC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2"/>
          <p:cNvSpPr/>
          <p:nvPr/>
        </p:nvSpPr>
        <p:spPr>
          <a:xfrm>
            <a:off x="635040" y="4000680"/>
            <a:ext cx="191520" cy="213480"/>
          </a:xfrm>
          <a:prstGeom prst="actionButtonHome">
            <a:avLst/>
          </a:prstGeom>
          <a:solidFill>
            <a:srgbClr val="FFFFCC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3"/>
          <p:cNvSpPr/>
          <p:nvPr/>
        </p:nvSpPr>
        <p:spPr>
          <a:xfrm>
            <a:off x="971640" y="4292640"/>
            <a:ext cx="191520" cy="213480"/>
          </a:xfrm>
          <a:prstGeom prst="actionButtonHome">
            <a:avLst/>
          </a:prstGeom>
          <a:solidFill>
            <a:srgbClr val="FFFFCC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24"/>
          <p:cNvSpPr/>
          <p:nvPr/>
        </p:nvSpPr>
        <p:spPr>
          <a:xfrm>
            <a:off x="1317600" y="3770280"/>
            <a:ext cx="191520" cy="213480"/>
          </a:xfrm>
          <a:prstGeom prst="actionButtonHome">
            <a:avLst/>
          </a:prstGeom>
          <a:solidFill>
            <a:srgbClr val="FFFFCC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5"/>
          <p:cNvSpPr/>
          <p:nvPr/>
        </p:nvSpPr>
        <p:spPr>
          <a:xfrm>
            <a:off x="2189160" y="4400640"/>
            <a:ext cx="192960" cy="213480"/>
          </a:xfrm>
          <a:prstGeom prst="actionButtonHome">
            <a:avLst/>
          </a:prstGeom>
          <a:solidFill>
            <a:srgbClr val="FFFFCC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6"/>
          <p:cNvSpPr/>
          <p:nvPr/>
        </p:nvSpPr>
        <p:spPr>
          <a:xfrm>
            <a:off x="335160" y="3663360"/>
            <a:ext cx="191520" cy="213480"/>
          </a:xfrm>
          <a:prstGeom prst="actionButtonHome">
            <a:avLst/>
          </a:prstGeom>
          <a:solidFill>
            <a:srgbClr val="FFC000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7"/>
          <p:cNvSpPr/>
          <p:nvPr/>
        </p:nvSpPr>
        <p:spPr>
          <a:xfrm>
            <a:off x="1401120" y="2206080"/>
            <a:ext cx="192960" cy="227880"/>
          </a:xfrm>
          <a:prstGeom prst="actionButtonHome">
            <a:avLst/>
          </a:prstGeom>
          <a:solidFill>
            <a:srgbClr val="D99694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8"/>
          <p:cNvSpPr/>
          <p:nvPr/>
        </p:nvSpPr>
        <p:spPr>
          <a:xfrm>
            <a:off x="2286000" y="2620800"/>
            <a:ext cx="207360" cy="199440"/>
          </a:xfrm>
          <a:prstGeom prst="actionButtonHome">
            <a:avLst/>
          </a:prstGeom>
          <a:solidFill>
            <a:srgbClr val="FFFFCC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9"/>
          <p:cNvSpPr/>
          <p:nvPr/>
        </p:nvSpPr>
        <p:spPr>
          <a:xfrm>
            <a:off x="6659640" y="841320"/>
            <a:ext cx="72360" cy="5796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0"/>
          <p:cNvSpPr/>
          <p:nvPr/>
        </p:nvSpPr>
        <p:spPr>
          <a:xfrm>
            <a:off x="3582792" y="3412440"/>
            <a:ext cx="1439640" cy="151380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2">
                <a:lumMod val="60000"/>
                <a:lumOff val="40000"/>
              </a:schemeClr>
            </a:solidFill>
            <a:miter/>
          </a:ln>
          <a:effectLst>
            <a:outerShdw dist="38184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Ежегодно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в домах-интернатах проживает  более 3,7 тыс. человек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31"/>
          <p:cNvSpPr/>
          <p:nvPr/>
        </p:nvSpPr>
        <p:spPr>
          <a:xfrm>
            <a:off x="6975360" y="6421320"/>
            <a:ext cx="2133000" cy="3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32"/>
          <p:cNvSpPr/>
          <p:nvPr/>
        </p:nvSpPr>
        <p:spPr>
          <a:xfrm>
            <a:off x="471600" y="188640"/>
            <a:ext cx="8838000" cy="43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</a:pPr>
            <a:r>
              <a:rPr lang="ru-RU" sz="1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Сеть стационарных организаций социального обслуживания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1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(дома-интернаты для пожилых и инвалидов)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33"/>
          <p:cNvSpPr/>
          <p:nvPr/>
        </p:nvSpPr>
        <p:spPr>
          <a:xfrm>
            <a:off x="109728" y="1053360"/>
            <a:ext cx="1750032" cy="104976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2">
                <a:lumMod val="60000"/>
                <a:lumOff val="40000"/>
              </a:schemeClr>
            </a:solidFill>
            <a:miter/>
          </a:ln>
          <a:effectLst>
            <a:outerShdw dist="38184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Независимая оценка  качества услуг проведена в 2014 году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4"/>
          <p:cNvSpPr/>
          <p:nvPr/>
        </p:nvSpPr>
        <p:spPr>
          <a:xfrm>
            <a:off x="3671688" y="1053360"/>
            <a:ext cx="1396800" cy="87840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2">
                <a:lumMod val="60000"/>
                <a:lumOff val="40000"/>
              </a:schemeClr>
            </a:solidFill>
            <a:miter/>
          </a:ln>
          <a:effectLst>
            <a:outerShdw dist="38184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15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домов-интернатов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2965" y="6421320"/>
            <a:ext cx="90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7021440" y="6458040"/>
            <a:ext cx="2132640" cy="4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316080" y="188640"/>
            <a:ext cx="8838000" cy="43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Оценка качества услуг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домах – интернатах для пожилых и инвалидов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8676360" y="6524640"/>
            <a:ext cx="502920" cy="2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221" name="CustomShape 4"/>
          <p:cNvSpPr/>
          <p:nvPr/>
        </p:nvSpPr>
        <p:spPr>
          <a:xfrm>
            <a:off x="783000" y="971640"/>
            <a:ext cx="7920360" cy="512280"/>
          </a:xfrm>
          <a:prstGeom prst="rect">
            <a:avLst/>
          </a:prstGeom>
          <a:solidFill>
            <a:schemeClr val="bg1"/>
          </a:solidFill>
          <a:ln w="9360">
            <a:solidFill>
              <a:srgbClr val="0070C0"/>
            </a:solidFill>
            <a:miter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Открытость и доступность информации об организации социального обслуживания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Picture 6"/>
          <p:cNvPicPr/>
          <p:nvPr/>
        </p:nvPicPr>
        <p:blipFill>
          <a:blip r:embed="rId3"/>
          <a:stretch/>
        </p:blipFill>
        <p:spPr>
          <a:xfrm>
            <a:off x="164520" y="1515960"/>
            <a:ext cx="3743640" cy="4708800"/>
          </a:xfrm>
          <a:prstGeom prst="rect">
            <a:avLst/>
          </a:prstGeom>
          <a:ln>
            <a:noFill/>
          </a:ln>
        </p:spPr>
      </p:pic>
      <p:sp>
        <p:nvSpPr>
          <p:cNvPr id="223" name="CustomShape 5"/>
          <p:cNvSpPr/>
          <p:nvPr/>
        </p:nvSpPr>
        <p:spPr>
          <a:xfrm>
            <a:off x="3831480" y="1628640"/>
            <a:ext cx="5096160" cy="20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200" indent="-28548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100 % организаций  имеют официальные  сайты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в 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сети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Интернет  (информация о деятельности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действующих программах, проводимых мероприятиях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ru-RU" sz="1500" b="0" i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86200" indent="-28548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информация 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систематически актуализируется, доступ для посетителей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свободный</a:t>
            </a: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lang="ru-RU" sz="14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5745960" y="3212280"/>
            <a:ext cx="2957400" cy="37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200" indent="-28548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наполняемость сайтов соответствует требованиям Федерального закона РФ              № 442-ФЗ от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28.12.2013</a:t>
            </a:r>
            <a:endParaRPr lang="ru-RU" sz="1500" b="0" i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86200" indent="-28548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endParaRPr lang="ru-RU" sz="1500" b="0" i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86200" indent="-28548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организации 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участвуют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в 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рейтинге «Открытость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и 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прозрачность государственных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и 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муниципальных учреждений»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на 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официальном сайте </a:t>
            </a:r>
            <a:r>
              <a:rPr lang="ru-RU" sz="1500" b="0" i="1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www.bus.gov.ru</a:t>
            </a: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Picture 8"/>
          <p:cNvPicPr/>
          <p:nvPr/>
        </p:nvPicPr>
        <p:blipFill>
          <a:blip r:embed="rId5"/>
          <a:stretch/>
        </p:blipFill>
        <p:spPr>
          <a:xfrm>
            <a:off x="2483640" y="3212280"/>
            <a:ext cx="3262320" cy="348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7021440" y="6458040"/>
            <a:ext cx="2132640" cy="4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316080" y="188640"/>
            <a:ext cx="8838000" cy="43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Оценка качества услуг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домах – интернатах для пожилых и инвалидов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8676360" y="6524640"/>
            <a:ext cx="502920" cy="4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4"/>
          <p:cNvSpPr/>
          <p:nvPr/>
        </p:nvSpPr>
        <p:spPr>
          <a:xfrm>
            <a:off x="299880" y="981000"/>
            <a:ext cx="3599640" cy="719280"/>
          </a:xfrm>
          <a:prstGeom prst="rect">
            <a:avLst/>
          </a:prstGeom>
          <a:solidFill>
            <a:schemeClr val="bg1"/>
          </a:solidFill>
          <a:ln w="9360">
            <a:solidFill>
              <a:srgbClr val="0070C0"/>
            </a:solidFill>
            <a:miter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Комфортность условий  проживания и доступность услуг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4142160" y="973080"/>
            <a:ext cx="4859640" cy="2023560"/>
          </a:xfrm>
          <a:prstGeom prst="rect">
            <a:avLst/>
          </a:prstGeom>
          <a:solidFill>
            <a:schemeClr val="bg1"/>
          </a:solidFill>
          <a:ln w="9360">
            <a:solidFill>
              <a:srgbClr val="0070C0"/>
            </a:solidFill>
            <a:miter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100 % организаций  имеют материально-техническую базу в нормативном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состоянии;</a:t>
            </a: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условия проживания  доступны и комфортны для маломобильных получателей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услуг</a:t>
            </a: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100 % организаций имеют условия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для </a:t>
            </a: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посещения получателей услуг 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родственниками </a:t>
            </a: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200" indent="-2854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5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все организации применяют эффективные методики ухода и </a:t>
            </a:r>
            <a:r>
              <a:rPr lang="ru-RU" sz="1500" b="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реабилитации</a:t>
            </a: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Picture 6"/>
          <p:cNvPicPr/>
          <p:nvPr/>
        </p:nvPicPr>
        <p:blipFill>
          <a:blip r:embed="rId3"/>
          <a:stretch/>
        </p:blipFill>
        <p:spPr>
          <a:xfrm>
            <a:off x="316080" y="4034160"/>
            <a:ext cx="3583440" cy="2202840"/>
          </a:xfrm>
          <a:prstGeom prst="rect">
            <a:avLst/>
          </a:prstGeom>
          <a:ln>
            <a:noFill/>
          </a:ln>
        </p:spPr>
      </p:pic>
      <p:pic>
        <p:nvPicPr>
          <p:cNvPr id="232" name="Picture 5"/>
          <p:cNvPicPr/>
          <p:nvPr/>
        </p:nvPicPr>
        <p:blipFill>
          <a:blip r:embed="rId4"/>
          <a:srcRect r="5179" b="12402"/>
          <a:stretch/>
        </p:blipFill>
        <p:spPr>
          <a:xfrm>
            <a:off x="4682520" y="3141000"/>
            <a:ext cx="3277800" cy="1711800"/>
          </a:xfrm>
          <a:prstGeom prst="rect">
            <a:avLst/>
          </a:prstGeom>
          <a:ln>
            <a:noFill/>
          </a:ln>
        </p:spPr>
      </p:pic>
      <p:pic>
        <p:nvPicPr>
          <p:cNvPr id="233" name="Picture 15"/>
          <p:cNvPicPr/>
          <p:nvPr/>
        </p:nvPicPr>
        <p:blipFill>
          <a:blip r:embed="rId5"/>
          <a:stretch/>
        </p:blipFill>
        <p:spPr>
          <a:xfrm>
            <a:off x="316080" y="1924200"/>
            <a:ext cx="3583440" cy="1864440"/>
          </a:xfrm>
          <a:prstGeom prst="rect">
            <a:avLst/>
          </a:prstGeom>
          <a:ln>
            <a:noFill/>
          </a:ln>
        </p:spPr>
      </p:pic>
      <p:pic>
        <p:nvPicPr>
          <p:cNvPr id="234" name="Picture 9"/>
          <p:cNvPicPr/>
          <p:nvPr/>
        </p:nvPicPr>
        <p:blipFill>
          <a:blip r:embed="rId6"/>
          <a:stretch/>
        </p:blipFill>
        <p:spPr>
          <a:xfrm>
            <a:off x="6228360" y="4956480"/>
            <a:ext cx="2699280" cy="1567800"/>
          </a:xfrm>
          <a:prstGeom prst="rect">
            <a:avLst/>
          </a:prstGeom>
          <a:ln>
            <a:noFill/>
          </a:ln>
        </p:spPr>
      </p:pic>
      <p:pic>
        <p:nvPicPr>
          <p:cNvPr id="235" name="Picture 30"/>
          <p:cNvPicPr/>
          <p:nvPr/>
        </p:nvPicPr>
        <p:blipFill>
          <a:blip r:embed="rId7"/>
          <a:srcRect b="3510"/>
          <a:stretch/>
        </p:blipFill>
        <p:spPr>
          <a:xfrm>
            <a:off x="3899880" y="4956480"/>
            <a:ext cx="2156400" cy="1567800"/>
          </a:xfrm>
          <a:prstGeom prst="rect">
            <a:avLst/>
          </a:prstGeom>
          <a:ln w="28440">
            <a:solidFill>
              <a:schemeClr val="bg1"/>
            </a:solidFill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927640" y="6524640"/>
            <a:ext cx="25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9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19976</TotalTime>
  <Words>2556</Words>
  <Application>Microsoft Office PowerPoint</Application>
  <PresentationFormat>Экран (4:3)</PresentationFormat>
  <Paragraphs>378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Chikishevaev</dc:creator>
  <cp:lastModifiedBy>Сорокина Светлана Витальевна</cp:lastModifiedBy>
  <cp:revision>2714</cp:revision>
  <cp:lastPrinted>2016-06-27T05:12:29Z</cp:lastPrinted>
  <dcterms:created xsi:type="dcterms:W3CDTF">2008-04-03T08:52:34Z</dcterms:created>
  <dcterms:modified xsi:type="dcterms:W3CDTF">2016-06-27T12:37:14Z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